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778" r:id="rId2"/>
    <p:sldId id="636" r:id="rId3"/>
    <p:sldId id="751" r:id="rId4"/>
    <p:sldId id="779" r:id="rId5"/>
    <p:sldId id="805" r:id="rId6"/>
    <p:sldId id="806" r:id="rId7"/>
    <p:sldId id="802" r:id="rId8"/>
    <p:sldId id="807" r:id="rId9"/>
    <p:sldId id="781" r:id="rId10"/>
    <p:sldId id="782" r:id="rId11"/>
    <p:sldId id="899" r:id="rId12"/>
    <p:sldId id="900" r:id="rId13"/>
    <p:sldId id="783" r:id="rId14"/>
    <p:sldId id="898" r:id="rId15"/>
    <p:sldId id="808" r:id="rId16"/>
    <p:sldId id="785" r:id="rId17"/>
    <p:sldId id="786" r:id="rId18"/>
    <p:sldId id="787" r:id="rId19"/>
    <p:sldId id="788" r:id="rId20"/>
    <p:sldId id="789" r:id="rId21"/>
    <p:sldId id="790" r:id="rId22"/>
    <p:sldId id="809" r:id="rId23"/>
    <p:sldId id="903" r:id="rId24"/>
    <p:sldId id="902" r:id="rId25"/>
    <p:sldId id="901" r:id="rId26"/>
    <p:sldId id="792" r:id="rId27"/>
    <p:sldId id="793" r:id="rId28"/>
    <p:sldId id="794" r:id="rId29"/>
    <p:sldId id="795" r:id="rId30"/>
    <p:sldId id="796" r:id="rId31"/>
    <p:sldId id="797" r:id="rId32"/>
    <p:sldId id="798" r:id="rId33"/>
    <p:sldId id="799" r:id="rId34"/>
    <p:sldId id="800" r:id="rId35"/>
    <p:sldId id="904" r:id="rId36"/>
    <p:sldId id="801" r:id="rId37"/>
    <p:sldId id="909" r:id="rId38"/>
    <p:sldId id="910" r:id="rId39"/>
    <p:sldId id="912" r:id="rId40"/>
    <p:sldId id="911" r:id="rId41"/>
    <p:sldId id="780" r:id="rId42"/>
    <p:sldId id="821" r:id="rId43"/>
    <p:sldId id="906" r:id="rId44"/>
    <p:sldId id="907" r:id="rId45"/>
    <p:sldId id="822" r:id="rId46"/>
    <p:sldId id="823" r:id="rId47"/>
    <p:sldId id="824" r:id="rId48"/>
    <p:sldId id="845" r:id="rId49"/>
    <p:sldId id="817" r:id="rId50"/>
    <p:sldId id="818" r:id="rId51"/>
    <p:sldId id="905" r:id="rId52"/>
    <p:sldId id="908" r:id="rId53"/>
    <p:sldId id="819" r:id="rId54"/>
    <p:sldId id="820" r:id="rId55"/>
    <p:sldId id="810" r:id="rId56"/>
    <p:sldId id="826" r:id="rId57"/>
    <p:sldId id="846" r:id="rId58"/>
    <p:sldId id="827" r:id="rId59"/>
    <p:sldId id="829" r:id="rId60"/>
    <p:sldId id="848" r:id="rId61"/>
    <p:sldId id="850" r:id="rId62"/>
    <p:sldId id="831" r:id="rId63"/>
    <p:sldId id="914" r:id="rId64"/>
    <p:sldId id="915" r:id="rId65"/>
    <p:sldId id="916" r:id="rId66"/>
    <p:sldId id="917" r:id="rId67"/>
    <p:sldId id="851" r:id="rId68"/>
    <p:sldId id="852" r:id="rId69"/>
    <p:sldId id="853" r:id="rId70"/>
    <p:sldId id="854" r:id="rId71"/>
    <p:sldId id="842" r:id="rId72"/>
    <p:sldId id="913" r:id="rId73"/>
    <p:sldId id="844" r:id="rId74"/>
    <p:sldId id="825" r:id="rId75"/>
    <p:sldId id="857" r:id="rId76"/>
    <p:sldId id="870" r:id="rId77"/>
    <p:sldId id="871" r:id="rId78"/>
    <p:sldId id="869" r:id="rId79"/>
    <p:sldId id="929" r:id="rId80"/>
    <p:sldId id="866" r:id="rId81"/>
    <p:sldId id="867" r:id="rId82"/>
    <p:sldId id="868" r:id="rId83"/>
    <p:sldId id="863" r:id="rId84"/>
    <p:sldId id="918" r:id="rId85"/>
    <p:sldId id="932" r:id="rId86"/>
    <p:sldId id="919" r:id="rId87"/>
    <p:sldId id="933" r:id="rId88"/>
    <p:sldId id="920" r:id="rId89"/>
    <p:sldId id="934" r:id="rId90"/>
    <p:sldId id="935" r:id="rId91"/>
    <p:sldId id="921" r:id="rId92"/>
    <p:sldId id="931" r:id="rId93"/>
    <p:sldId id="923" r:id="rId94"/>
    <p:sldId id="925" r:id="rId95"/>
    <p:sldId id="861" r:id="rId96"/>
    <p:sldId id="922" r:id="rId97"/>
    <p:sldId id="926" r:id="rId98"/>
    <p:sldId id="927" r:id="rId99"/>
    <p:sldId id="928" r:id="rId100"/>
    <p:sldId id="936" r:id="rId101"/>
    <p:sldId id="873" r:id="rId102"/>
    <p:sldId id="874" r:id="rId103"/>
    <p:sldId id="875" r:id="rId104"/>
    <p:sldId id="878" r:id="rId105"/>
    <p:sldId id="879" r:id="rId106"/>
    <p:sldId id="880" r:id="rId107"/>
    <p:sldId id="881" r:id="rId108"/>
    <p:sldId id="876" r:id="rId109"/>
    <p:sldId id="862" r:id="rId110"/>
    <p:sldId id="947" r:id="rId111"/>
    <p:sldId id="948" r:id="rId112"/>
    <p:sldId id="949" r:id="rId113"/>
    <p:sldId id="942" r:id="rId114"/>
    <p:sldId id="950" r:id="rId115"/>
    <p:sldId id="943" r:id="rId116"/>
    <p:sldId id="951" r:id="rId117"/>
    <p:sldId id="944" r:id="rId118"/>
    <p:sldId id="937" r:id="rId119"/>
    <p:sldId id="945" r:id="rId120"/>
    <p:sldId id="946" r:id="rId121"/>
    <p:sldId id="952" r:id="rId122"/>
    <p:sldId id="953" r:id="rId123"/>
    <p:sldId id="694" r:id="rId124"/>
    <p:sldId id="941" r:id="rId125"/>
    <p:sldId id="882" r:id="rId126"/>
    <p:sldId id="883" r:id="rId127"/>
    <p:sldId id="954" r:id="rId128"/>
    <p:sldId id="955" r:id="rId129"/>
    <p:sldId id="956" r:id="rId130"/>
    <p:sldId id="957" r:id="rId131"/>
    <p:sldId id="958" r:id="rId132"/>
    <p:sldId id="884" r:id="rId133"/>
    <p:sldId id="959" r:id="rId134"/>
    <p:sldId id="894" r:id="rId135"/>
    <p:sldId id="895" r:id="rId136"/>
    <p:sldId id="960" r:id="rId137"/>
    <p:sldId id="961" r:id="rId138"/>
    <p:sldId id="962" r:id="rId139"/>
    <p:sldId id="896" r:id="rId140"/>
    <p:sldId id="963" r:id="rId141"/>
    <p:sldId id="897" r:id="rId1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DDDDD"/>
    <a:srgbClr val="FFCCFF"/>
    <a:srgbClr val="000099"/>
    <a:srgbClr val="FF0000"/>
    <a:srgbClr val="008000"/>
    <a:srgbClr val="66CC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42" autoAdjust="0"/>
  </p:normalViewPr>
  <p:slideViewPr>
    <p:cSldViewPr snapToGrid="0">
      <p:cViewPr varScale="1">
        <p:scale>
          <a:sx n="76" d="100"/>
          <a:sy n="76" d="100"/>
        </p:scale>
        <p:origin x="1642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91292653-6D28-1A4E-9097-8CD0CA4FA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ACCD5E27-021E-054B-84DE-C100B224ED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11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is a list of classes of functions that are commonly encountered when </a:t>
            </a:r>
            <a:r>
              <a:rPr lang="en-GB" dirty="0" err="1" smtClean="0"/>
              <a:t>analyzing</a:t>
            </a:r>
            <a:r>
              <a:rPr lang="en-GB" dirty="0" smtClean="0"/>
              <a:t> algorithms. The slower growing functions are listed first. c is some arbitrary constant. notation name O(1) constant O(log(n)) logarithmic O((log(n)) c ) </a:t>
            </a:r>
            <a:r>
              <a:rPr lang="en-GB" dirty="0" err="1" smtClean="0"/>
              <a:t>polylogarithmic</a:t>
            </a:r>
            <a:r>
              <a:rPr lang="en-GB" dirty="0" smtClean="0"/>
              <a:t> O(n) linear O(n 2 ) quadratic O(n c ) polynomial O(c n ) exponential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67F69-90B7-4B08-BFF5-444D76E1B2AB}" type="slidenum">
              <a:rPr lang="en-US" altLang="en-US"/>
              <a:pPr/>
              <a:t>116</a:t>
            </a:fld>
            <a:endParaRPr lang="en-US" altLang="en-US"/>
          </a:p>
        </p:txBody>
      </p:sp>
      <p:sp>
        <p:nvSpPr>
          <p:cNvPr id="92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678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A4C393-E737-BC43-97C2-03F614D801C4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84B22-79F1-5A4C-ADC0-95054349920C}" type="slidenum">
              <a:rPr lang="en-US"/>
              <a:pPr>
                <a:defRPr/>
              </a:pPr>
              <a:t>132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D16E53-AA3A-1B40-8834-C507253CDA79}" type="slidenum">
              <a:rPr lang="en-US"/>
              <a:pPr>
                <a:defRPr/>
              </a:pPr>
              <a:t>134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7A7DFF-E366-894D-AE11-E372FC777130}" type="slidenum">
              <a:rPr lang="en-US"/>
              <a:pPr>
                <a:defRPr/>
              </a:pPr>
              <a:t>135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164779-EDBD-A947-A945-45F2979F167B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3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Note: implicit assumption here:</a:t>
            </a:r>
            <a:r>
              <a:rPr lang="en-US" baseline="0" dirty="0" smtClean="0"/>
              <a:t> </a:t>
            </a:r>
            <a:r>
              <a:rPr lang="en-US" dirty="0" smtClean="0"/>
              <a:t>destination</a:t>
            </a:r>
            <a:r>
              <a:rPr lang="en-US" baseline="0" dirty="0" smtClean="0"/>
              <a:t> based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96B1-910C-4044-A082-0309C11C1AF1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Note: implicit assumption here:</a:t>
            </a:r>
            <a:r>
              <a:rPr lang="en-US" baseline="0" dirty="0" smtClean="0"/>
              <a:t> </a:t>
            </a:r>
            <a:r>
              <a:rPr lang="en-US" dirty="0" smtClean="0"/>
              <a:t>destination</a:t>
            </a:r>
            <a:r>
              <a:rPr lang="en-US" baseline="0" dirty="0" smtClean="0"/>
              <a:t> based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96B1-910C-4044-A082-0309C11C1AF1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Note: implicit assumption here:</a:t>
            </a:r>
            <a:r>
              <a:rPr lang="en-US" baseline="0" dirty="0" smtClean="0"/>
              <a:t> </a:t>
            </a:r>
            <a:r>
              <a:rPr lang="en-US" dirty="0" smtClean="0"/>
              <a:t>destination</a:t>
            </a:r>
            <a:r>
              <a:rPr lang="en-US" baseline="0" dirty="0" smtClean="0"/>
              <a:t> based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1296B1-910C-4044-A082-0309C11C1AF1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28345" indent="-37471185" defTabSz="957178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CE294AAA-E8DC-2445-B69E-0E43F432FDC4}" type="slidenum">
              <a:rPr lang="en-US" sz="1300" b="0">
                <a:solidFill>
                  <a:prstClr val="black"/>
                </a:solidFill>
                <a:latin typeface="Arial" charset="0"/>
              </a:rPr>
              <a:pPr eaLnBrk="1" hangingPunct="1"/>
              <a:t>92</a:t>
            </a:fld>
            <a:endParaRPr lang="en-US" sz="1300" b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Times New Roman" pitchFamily="-109" charset="0"/>
                <a:ea typeface="ＭＳ Ｐゴシック" charset="0"/>
                <a:cs typeface="ＭＳ Ｐゴシック" charset="0"/>
              </a:rPr>
              <a:t>plan or coordinate the elements of (a situation) to produce a desired effect,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5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48707-596E-4CAE-931D-260A8326EDB9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26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944FB1-6AF6-4F9E-9E9B-D38B094CC9CF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7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43F53F6-B523-C44E-B4C1-FCBC5EB6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38D61CF4-3907-BD48-A0AD-B97C00B71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1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4E5268B6-BFED-754B-A245-6D16E75F0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64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C0F1923-A596-1A47-A249-877B26CCB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498B073-F070-8F40-A264-45FE158B6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1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5E2E980-7D79-7040-B5D8-18DB88480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2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F735F25A-B97A-024B-B408-E1A4C1DF4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8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Slide Number Placeholder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D8B96B1-2EDF-B64A-A4F1-BB54A74AC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6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DCF9BDD-CFA9-4940-A134-4E3EBF4AC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EFC9773-7379-5049-A6C9-0C8EEEC5C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3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514D338-4107-944C-9C9F-B78F8039FA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FD97474-BCA4-8B48-AA21-40B47D81E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100000"/>
        <a:buFont typeface="Wingdings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Arial"/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iscostudy.org/2018/12/02/routing-protocols-dynamic-routing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finity.com/support/articles/run-traceroute-command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networking" TargetMode="External"/><Relationship Id="rId2" Type="http://schemas.openxmlformats.org/officeDocument/2006/relationships/hyperlink" Target="https://www.geeksforgeeks.org/dynamic-programming-set-23-bellman-ford-algorith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Distance-vector_routing_protocol" TargetMode="External"/><Relationship Id="rId4" Type="http://schemas.openxmlformats.org/officeDocument/2006/relationships/hyperlink" Target="https://en.wikipedia.org/wiki/Routing_loop_proble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topics/engineering/performance-measure-psi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ts val="3063"/>
              </a:lnSpc>
            </a:pPr>
            <a:r>
              <a:rPr lang="en-US" sz="2800" i="1" dirty="0">
                <a:solidFill>
                  <a:srgbClr val="008000"/>
                </a:solidFill>
                <a:cs typeface="Arial" charset="0"/>
              </a:rPr>
              <a:t>Computer Networking: A Top </a:t>
            </a:r>
            <a:r>
              <a:rPr lang="en-US" sz="2800" i="1">
                <a:solidFill>
                  <a:srgbClr val="008000"/>
                </a:solidFill>
                <a:cs typeface="Arial" charset="0"/>
              </a:rPr>
              <a:t>Down </a:t>
            </a:r>
            <a:r>
              <a:rPr lang="en-US" sz="2800" i="1" smtClean="0">
                <a:solidFill>
                  <a:srgbClr val="008000"/>
                </a:solidFill>
                <a:cs typeface="Arial" charset="0"/>
              </a:rPr>
              <a:t>Approach </a:t>
            </a:r>
            <a:r>
              <a:rPr lang="en-US" sz="2800" dirty="0">
                <a:solidFill>
                  <a:srgbClr val="008000"/>
                </a:solidFill>
                <a:cs typeface="Arial" charset="0"/>
              </a:rPr>
              <a:t/>
            </a:r>
            <a:br>
              <a:rPr lang="en-US" sz="2800" dirty="0">
                <a:solidFill>
                  <a:srgbClr val="008000"/>
                </a:solidFill>
                <a:cs typeface="Arial" charset="0"/>
              </a:rPr>
            </a:br>
            <a:endParaRPr lang="en-US" sz="2000" dirty="0">
              <a:solidFill>
                <a:srgbClr val="008000"/>
              </a:solidFill>
              <a:cs typeface="Arial" charset="0"/>
            </a:endParaRPr>
          </a:p>
        </p:txBody>
      </p:sp>
      <p:sp>
        <p:nvSpPr>
          <p:cNvPr id="40962" name="Text Box 6"/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A note on the use of these Powerpoint slides:</a:t>
            </a:r>
          </a:p>
          <a:p>
            <a:r>
              <a:rPr lang="en-US" sz="1200" dirty="0"/>
              <a:t>We</a:t>
            </a:r>
            <a:r>
              <a:rPr lang="ja-JP" altLang="en-US" sz="1200" dirty="0"/>
              <a:t>’</a:t>
            </a:r>
            <a:r>
              <a:rPr lang="en-US" altLang="ja-JP" sz="1200" dirty="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 dirty="0"/>
              <a:t>lot</a:t>
            </a:r>
            <a:r>
              <a:rPr lang="en-US" altLang="ja-JP" sz="1200" dirty="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 dirty="0"/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390525" y="4370388"/>
            <a:ext cx="5378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400" dirty="0" smtClean="0">
              <a:latin typeface="Gill Sans MT" charset="0"/>
            </a:endParaRPr>
          </a:p>
          <a:p>
            <a:pPr marL="231775" indent="-1778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200" dirty="0" smtClean="0"/>
              <a:t>If you use these slides (e.g., in a class) that you mention their source (after all, we</a:t>
            </a:r>
            <a:r>
              <a:rPr lang="ja-JP" altLang="en-US" sz="1200" dirty="0" smtClean="0"/>
              <a:t>’</a:t>
            </a:r>
            <a:r>
              <a:rPr lang="en-US" altLang="ja-JP" sz="1200" dirty="0" smtClean="0"/>
              <a:t>d like people to use our book!)</a:t>
            </a:r>
          </a:p>
          <a:p>
            <a:pPr marL="231775" indent="-1778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200" dirty="0" smtClean="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charset="0"/>
              <a:buChar char="q"/>
              <a:defRPr/>
            </a:pPr>
            <a:endParaRPr lang="en-US" sz="1200" dirty="0" smtClean="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charset="0"/>
              <a:buNone/>
              <a:defRPr/>
            </a:pPr>
            <a:r>
              <a:rPr lang="en-US" sz="1200" dirty="0" smtClean="0"/>
              <a:t>Thanks and enjoy!  JFK/KWR</a:t>
            </a:r>
          </a:p>
          <a:p>
            <a:pPr>
              <a:lnSpc>
                <a:spcPct val="85000"/>
              </a:lnSpc>
              <a:defRPr/>
            </a:pP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     All material copyright 1996-2016</a:t>
            </a:r>
          </a:p>
          <a:p>
            <a:pPr>
              <a:defRPr/>
            </a:pPr>
            <a:r>
              <a:rPr lang="en-US" sz="1200" dirty="0" smtClean="0"/>
              <a:t>     J.F Kurose and K.W. Ross, All Rights Reserved</a:t>
            </a:r>
          </a:p>
        </p:txBody>
      </p:sp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146800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 descr="kurose7e_cover_smal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>
                <a:solidFill>
                  <a:srgbClr val="008000"/>
                </a:solidFill>
                <a:cs typeface="Arial" charset="0"/>
              </a:rPr>
              <a:t>7</a:t>
            </a:r>
            <a:r>
              <a:rPr lang="en-US" baseline="30000">
                <a:solidFill>
                  <a:srgbClr val="008000"/>
                </a:solidFill>
                <a:cs typeface="Arial" charset="0"/>
              </a:rPr>
              <a:t>th</a:t>
            </a:r>
            <a:r>
              <a:rPr lang="en-US">
                <a:solidFill>
                  <a:srgbClr val="008000"/>
                </a:solidFill>
                <a:cs typeface="Arial" charset="0"/>
              </a:rPr>
              <a:t> edition </a:t>
            </a:r>
            <a:br>
              <a:rPr lang="en-US">
                <a:solidFill>
                  <a:srgbClr val="008000"/>
                </a:solidFill>
                <a:cs typeface="Arial" charset="0"/>
              </a:rPr>
            </a:br>
            <a:r>
              <a:rPr lang="en-US">
                <a:solidFill>
                  <a:srgbClr val="008000"/>
                </a:solidFill>
                <a:cs typeface="Arial" charset="0"/>
              </a:rPr>
              <a:t>Jim Kurose, Keith Ross</a:t>
            </a:r>
            <a:br>
              <a:rPr lang="en-US">
                <a:solidFill>
                  <a:srgbClr val="008000"/>
                </a:solidFill>
                <a:cs typeface="Arial" charset="0"/>
              </a:rPr>
            </a:br>
            <a:r>
              <a:rPr lang="en-US" sz="1400">
                <a:solidFill>
                  <a:srgbClr val="008000"/>
                </a:solidFill>
                <a:cs typeface="Arial" charset="0"/>
              </a:rPr>
              <a:t>Pearson/Addison Wesley</a:t>
            </a:r>
            <a:br>
              <a:rPr lang="en-US" sz="1400">
                <a:solidFill>
                  <a:srgbClr val="008000"/>
                </a:solidFill>
                <a:cs typeface="Arial" charset="0"/>
              </a:rPr>
            </a:br>
            <a:r>
              <a:rPr lang="en-US" sz="1400">
                <a:solidFill>
                  <a:srgbClr val="008000"/>
                </a:solidFill>
                <a:cs typeface="Arial" charset="0"/>
              </a:rPr>
              <a:t>April 2016</a:t>
            </a: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  <a:cs typeface="Arial" charset="0"/>
              </a:rPr>
              <a:t>5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Network Layer:</a:t>
            </a:r>
          </a:p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The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  <a:cs typeface="Arial" charset="0"/>
              </a:rPr>
              <a:t>Control Plane</a:t>
            </a:r>
            <a:endParaRPr lang="en-US" sz="4400" dirty="0">
              <a:solidFill>
                <a:srgbClr val="000099"/>
              </a:solidFill>
              <a:latin typeface="Gill Sans MT" charset="0"/>
              <a:cs typeface="Arial" charset="0"/>
            </a:endParaRPr>
          </a:p>
        </p:txBody>
      </p:sp>
      <p:pic>
        <p:nvPicPr>
          <p:cNvPr id="40968" name="Picture 9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89188"/>
            <a:ext cx="3890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77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89376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9075"/>
            <a:ext cx="7772400" cy="908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Graph abstraction: costs</a:t>
            </a:r>
          </a:p>
        </p:txBody>
      </p:sp>
      <p:grpSp>
        <p:nvGrpSpPr>
          <p:cNvPr id="121861" name="Group 3"/>
          <p:cNvGrpSpPr>
            <a:grpSpLocks/>
          </p:cNvGrpSpPr>
          <p:nvPr/>
        </p:nvGrpSpPr>
        <p:grpSpPr bwMode="auto">
          <a:xfrm>
            <a:off x="920750" y="1495425"/>
            <a:ext cx="3571875" cy="2236788"/>
            <a:chOff x="3162" y="1071"/>
            <a:chExt cx="2250" cy="1409"/>
          </a:xfrm>
        </p:grpSpPr>
        <p:sp>
          <p:nvSpPr>
            <p:cNvPr id="121865" name="Freeform 4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6" name="Freeform 5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7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8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69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0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71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2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3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4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5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76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7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8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9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0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81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2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3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4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5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86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7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8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89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0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91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2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3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4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5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1896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7" name="Freeform 36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8" name="Freeform 37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9" name="Freeform 38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0" name="Freeform 39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1" name="Freeform 40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2" name="Freeform 41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3" name="Freeform 42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4" name="Freeform 43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5" name="Freeform 44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906" name="Group 45"/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21932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33" name="Text Box 47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1907" name="Group 48"/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21930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31" name="Text Box 50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1908" name="Group 51"/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21928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9" name="Text Box 53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</p:grpSp>
        <p:grpSp>
          <p:nvGrpSpPr>
            <p:cNvPr id="121909" name="Group 54"/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21926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7" name="Text Box 56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1910" name="Group 57"/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21924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5" name="Text Box 59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1911" name="Group 60"/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21922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23" name="Text Box 62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  <p:sp>
          <p:nvSpPr>
            <p:cNvPr id="121912" name="Text Box 63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1913" name="Text Box 64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1914" name="Text Box 65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1915" name="Text Box 66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1916" name="Text Box 67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1917" name="Text Box 68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1918" name="Text Box 69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1919" name="Text Box 70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1920" name="Text Box 71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1921" name="Text Box 72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121862" name="Text Box 73"/>
          <p:cNvSpPr txBox="1">
            <a:spLocks noChangeArrowheads="1"/>
          </p:cNvSpPr>
          <p:nvPr/>
        </p:nvSpPr>
        <p:spPr bwMode="auto">
          <a:xfrm>
            <a:off x="5265738" y="1689100"/>
            <a:ext cx="3052762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c(x,x</a:t>
            </a:r>
            <a:r>
              <a:rPr lang="ja-JP" altLang="en-US" sz="1800"/>
              <a:t>’</a:t>
            </a:r>
            <a:r>
              <a:rPr lang="en-US" altLang="ja-JP" sz="1800"/>
              <a:t>) = cost of link (x,x</a:t>
            </a:r>
            <a:r>
              <a:rPr lang="ja-JP" altLang="en-US" sz="1800"/>
              <a:t>’</a:t>
            </a:r>
            <a:r>
              <a:rPr lang="en-US" altLang="ja-JP" sz="1800"/>
              <a:t>)</a:t>
            </a:r>
          </a:p>
          <a:p>
            <a:r>
              <a:rPr lang="en-US" sz="1800"/>
              <a:t>      e.g., c(w,z) = 5</a:t>
            </a:r>
          </a:p>
          <a:p>
            <a:endParaRPr lang="en-US" sz="1800"/>
          </a:p>
          <a:p>
            <a:r>
              <a:rPr lang="en-US" sz="1800">
                <a:latin typeface="Gill Sans MT" charset="0"/>
              </a:rPr>
              <a:t>cost could always be 1, or </a:t>
            </a:r>
          </a:p>
          <a:p>
            <a:r>
              <a:rPr lang="en-US" sz="1800">
                <a:latin typeface="Gill Sans MT" charset="0"/>
              </a:rPr>
              <a:t>inversely related to bandwidth,</a:t>
            </a:r>
          </a:p>
          <a:p>
            <a:r>
              <a:rPr lang="en-US" sz="1800">
                <a:latin typeface="Gill Sans MT" charset="0"/>
              </a:rPr>
              <a:t>or inversely related to </a:t>
            </a:r>
          </a:p>
          <a:p>
            <a:r>
              <a:rPr lang="en-US" sz="1800">
                <a:latin typeface="Gill Sans MT" charset="0"/>
              </a:rPr>
              <a:t>congestion</a:t>
            </a:r>
          </a:p>
        </p:txBody>
      </p:sp>
      <p:sp>
        <p:nvSpPr>
          <p:cNvPr id="121863" name="Text Box 74"/>
          <p:cNvSpPr txBox="1">
            <a:spLocks noChangeArrowheads="1"/>
          </p:cNvSpPr>
          <p:nvPr/>
        </p:nvSpPr>
        <p:spPr bwMode="auto">
          <a:xfrm>
            <a:off x="925513" y="4227513"/>
            <a:ext cx="676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cost of path (x</a:t>
            </a:r>
            <a:r>
              <a:rPr lang="en-US" sz="1800" baseline="-25000"/>
              <a:t>1</a:t>
            </a:r>
            <a:r>
              <a:rPr lang="en-US" sz="1800"/>
              <a:t>, x</a:t>
            </a:r>
            <a:r>
              <a:rPr lang="en-US" sz="1800" baseline="-25000"/>
              <a:t>2</a:t>
            </a:r>
            <a:r>
              <a:rPr lang="en-US" sz="1800"/>
              <a:t>, x</a:t>
            </a:r>
            <a:r>
              <a:rPr lang="en-US" sz="1800" baseline="-25000"/>
              <a:t>3</a:t>
            </a:r>
            <a:r>
              <a:rPr lang="en-US" sz="1800"/>
              <a:t>,…, x</a:t>
            </a:r>
            <a:r>
              <a:rPr lang="en-US" sz="1800" baseline="-25000"/>
              <a:t>p</a:t>
            </a:r>
            <a:r>
              <a:rPr lang="en-US" sz="1800"/>
              <a:t>) = c(x</a:t>
            </a:r>
            <a:r>
              <a:rPr lang="en-US" sz="1800" baseline="-25000"/>
              <a:t>1</a:t>
            </a:r>
            <a:r>
              <a:rPr lang="en-US" sz="1800"/>
              <a:t>,x</a:t>
            </a:r>
            <a:r>
              <a:rPr lang="en-US" sz="1800" baseline="-25000"/>
              <a:t>2</a:t>
            </a:r>
            <a:r>
              <a:rPr lang="en-US" sz="1800"/>
              <a:t>) + c(x</a:t>
            </a:r>
            <a:r>
              <a:rPr lang="en-US" sz="1800" baseline="-25000"/>
              <a:t>2</a:t>
            </a:r>
            <a:r>
              <a:rPr lang="en-US" sz="1800"/>
              <a:t>,x</a:t>
            </a:r>
            <a:r>
              <a:rPr lang="en-US" sz="1800" baseline="-25000"/>
              <a:t>3</a:t>
            </a:r>
            <a:r>
              <a:rPr lang="en-US" sz="1800"/>
              <a:t>) + … + c(x</a:t>
            </a:r>
            <a:r>
              <a:rPr lang="en-US" sz="1800" baseline="-25000"/>
              <a:t>p-1</a:t>
            </a:r>
            <a:r>
              <a:rPr lang="en-US" sz="1800"/>
              <a:t>,x</a:t>
            </a:r>
            <a:r>
              <a:rPr lang="en-US" sz="1800" baseline="-25000"/>
              <a:t>p</a:t>
            </a:r>
            <a:r>
              <a:rPr lang="en-US" sz="1800"/>
              <a:t>)  </a:t>
            </a:r>
          </a:p>
        </p:txBody>
      </p:sp>
      <p:sp>
        <p:nvSpPr>
          <p:cNvPr id="121864" name="Text Box 75"/>
          <p:cNvSpPr txBox="1">
            <a:spLocks noChangeArrowheads="1"/>
          </p:cNvSpPr>
          <p:nvPr/>
        </p:nvSpPr>
        <p:spPr bwMode="auto">
          <a:xfrm>
            <a:off x="792163" y="4981575"/>
            <a:ext cx="7569200" cy="974725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key question:</a:t>
            </a:r>
            <a:r>
              <a:rPr lang="en-US">
                <a:latin typeface="Gill Sans MT" charset="0"/>
              </a:rPr>
              <a:t> what is the least-cost path between u and z ?</a:t>
            </a:r>
          </a:p>
          <a:p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routing algorithm:</a:t>
            </a:r>
            <a:r>
              <a:rPr lang="en-US">
                <a:latin typeface="Gill Sans MT" charset="0"/>
              </a:rPr>
              <a:t> algorithm that finds that least cost path</a:t>
            </a:r>
          </a:p>
        </p:txBody>
      </p:sp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</a:t>
            </a:fld>
            <a:endParaRPr lang="en-US" sz="1200" dirty="0">
              <a:latin typeface="Tahoma" charset="0"/>
            </a:endParaRPr>
          </a:p>
        </p:txBody>
      </p:sp>
      <p:sp>
        <p:nvSpPr>
          <p:cNvPr id="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859340"/>
            <a:ext cx="900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TimesLTPro-Roman"/>
              </a:rPr>
              <a:t>The architecture depicted in Figure 5.15 closely resembles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the architecture of the</a:t>
            </a:r>
            <a:br>
              <a:rPr lang="en-GB" dirty="0">
                <a:solidFill>
                  <a:srgbClr val="00B050"/>
                </a:solidFill>
                <a:latin typeface="TimesLTPro-Roman"/>
              </a:rPr>
            </a:br>
            <a:r>
              <a:rPr lang="en-GB" dirty="0">
                <a:solidFill>
                  <a:srgbClr val="00B050"/>
                </a:solidFill>
                <a:latin typeface="TimesLTPro-Roman"/>
              </a:rPr>
              <a:t>originally proposed </a:t>
            </a:r>
            <a:r>
              <a:rPr lang="en-GB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NOX controller in 2008 [</a:t>
            </a:r>
            <a:r>
              <a:rPr lang="en-GB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Gude</a:t>
            </a:r>
            <a:r>
              <a:rPr lang="en-GB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 2008]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, as well as that of today’s</a:t>
            </a:r>
            <a:br>
              <a:rPr lang="en-GB" dirty="0">
                <a:solidFill>
                  <a:srgbClr val="00B050"/>
                </a:solidFill>
                <a:latin typeface="TimesLTPro-Roman"/>
              </a:rPr>
            </a:br>
            <a:r>
              <a:rPr lang="en-GB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OpenDaylight</a:t>
            </a:r>
            <a:r>
              <a:rPr lang="en-GB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[</a:t>
            </a:r>
            <a:r>
              <a:rPr lang="en-GB" dirty="0" err="1">
                <a:solidFill>
                  <a:srgbClr val="00B050"/>
                </a:solidFill>
                <a:latin typeface="TimesLTPro-Roman"/>
              </a:rPr>
              <a:t>OpenDaylight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 Lithium 2016] and ONOS [ONOS 2016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]</a:t>
            </a:r>
          </a:p>
          <a:p>
            <a:endParaRPr lang="en-GB" dirty="0">
              <a:solidFill>
                <a:srgbClr val="00B05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First, however, let’s examine the </a:t>
            </a:r>
            <a:r>
              <a:rPr lang="en-GB" dirty="0" err="1">
                <a:solidFill>
                  <a:srgbClr val="00B050"/>
                </a:solidFill>
                <a:latin typeface="TimesLTPro-Roman"/>
              </a:rPr>
              <a:t>OpenFlow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 protocol, which lies in the controller’s</a:t>
            </a:r>
            <a:br>
              <a:rPr lang="en-GB" dirty="0">
                <a:solidFill>
                  <a:srgbClr val="00B050"/>
                </a:solidFill>
                <a:latin typeface="TimesLTPro-Roman"/>
              </a:rPr>
            </a:br>
            <a:r>
              <a:rPr lang="en-GB" dirty="0">
                <a:solidFill>
                  <a:srgbClr val="00B050"/>
                </a:solidFill>
                <a:latin typeface="TimesLTPro-Roman"/>
              </a:rPr>
              <a:t>communication layer.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4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1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" y="854421"/>
            <a:ext cx="4626765" cy="24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916"/>
            <a:ext cx="7772400" cy="1143000"/>
          </a:xfrm>
        </p:spPr>
        <p:txBody>
          <a:bodyPr/>
          <a:lstStyle/>
          <a:p>
            <a:r>
              <a:rPr lang="en-US" dirty="0" smtClean="0"/>
              <a:t>OpenFlow protocol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50693"/>
            <a:ext cx="3810000" cy="4648200"/>
          </a:xfrm>
        </p:spPr>
        <p:txBody>
          <a:bodyPr/>
          <a:lstStyle/>
          <a:p>
            <a:r>
              <a:rPr lang="en-US" dirty="0" smtClean="0"/>
              <a:t>operates between controller, switch</a:t>
            </a:r>
          </a:p>
          <a:p>
            <a:r>
              <a:rPr lang="en-US" dirty="0" smtClean="0"/>
              <a:t>TCP used to exchange messages</a:t>
            </a:r>
          </a:p>
          <a:p>
            <a:pPr lvl="1"/>
            <a:r>
              <a:rPr lang="en-US" dirty="0" smtClean="0"/>
              <a:t>optional encryption</a:t>
            </a:r>
          </a:p>
          <a:p>
            <a:r>
              <a:rPr lang="en-US" dirty="0" smtClean="0"/>
              <a:t>three classes of  OpenFlow messages:</a:t>
            </a:r>
          </a:p>
          <a:p>
            <a:pPr lvl="1"/>
            <a:r>
              <a:rPr lang="en-US" dirty="0" smtClean="0"/>
              <a:t>controller-to-switch</a:t>
            </a:r>
          </a:p>
          <a:p>
            <a:pPr lvl="1"/>
            <a:r>
              <a:rPr lang="en-US" dirty="0" smtClean="0"/>
              <a:t>asynchronous (switch to controller)</a:t>
            </a:r>
          </a:p>
          <a:p>
            <a:pPr lvl="1"/>
            <a:r>
              <a:rPr lang="en-US" dirty="0" smtClean="0"/>
              <a:t>symmetric (</a:t>
            </a:r>
            <a:r>
              <a:rPr lang="en-US" dirty="0" err="1" smtClean="0"/>
              <a:t>misc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60628" y="1850015"/>
            <a:ext cx="3899341" cy="4512949"/>
            <a:chOff x="460628" y="1850015"/>
            <a:chExt cx="3899341" cy="4512949"/>
          </a:xfrm>
        </p:grpSpPr>
        <p:sp>
          <p:nvSpPr>
            <p:cNvPr id="9" name="Cloud 8"/>
            <p:cNvSpPr/>
            <p:nvPr/>
          </p:nvSpPr>
          <p:spPr>
            <a:xfrm>
              <a:off x="460628" y="4246149"/>
              <a:ext cx="3899341" cy="2116815"/>
            </a:xfrm>
            <a:prstGeom prst="cloud">
              <a:avLst/>
            </a:prstGeom>
            <a:noFill/>
            <a:ln>
              <a:solidFill>
                <a:srgbClr val="000090"/>
              </a:solidFill>
            </a:ln>
            <a:effectLst>
              <a:outerShdw blurRad="40000" dist="23000" dir="5400000" rotWithShape="0">
                <a:schemeClr val="accent6">
                  <a:lumMod val="40000"/>
                  <a:lumOff val="60000"/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1124345" y="4538650"/>
              <a:ext cx="1203228" cy="8190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24345" y="5357675"/>
              <a:ext cx="1203228" cy="64237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133750" y="4795599"/>
              <a:ext cx="319671" cy="10277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04480" y="4715303"/>
              <a:ext cx="1307416" cy="33724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596747" y="5245260"/>
              <a:ext cx="1115149" cy="7547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50"/>
            <p:cNvGrpSpPr>
              <a:grpSpLocks/>
            </p:cNvGrpSpPr>
            <p:nvPr/>
          </p:nvGrpSpPr>
          <p:grpSpPr bwMode="auto">
            <a:xfrm>
              <a:off x="1839080" y="2785594"/>
              <a:ext cx="549038" cy="880838"/>
              <a:chOff x="4140" y="429"/>
              <a:chExt cx="1425" cy="2396"/>
            </a:xfrm>
          </p:grpSpPr>
          <p:sp>
            <p:nvSpPr>
              <p:cNvPr id="22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3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4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89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880" y="2227106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0" name="TextBox 389"/>
            <p:cNvSpPr txBox="1"/>
            <p:nvPr/>
          </p:nvSpPr>
          <p:spPr>
            <a:xfrm>
              <a:off x="994856" y="1850015"/>
              <a:ext cx="2456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C0000"/>
                  </a:solidFill>
                </a:rPr>
                <a:t>OpenFlow Controller</a:t>
              </a:r>
              <a:endParaRPr lang="en-US" sz="2000" dirty="0">
                <a:solidFill>
                  <a:srgbClr val="CC0000"/>
                </a:solidFill>
              </a:endParaRPr>
            </a:p>
          </p:txBody>
        </p:sp>
        <p:grpSp>
          <p:nvGrpSpPr>
            <p:cNvPr id="58" name="Group 327"/>
            <p:cNvGrpSpPr>
              <a:grpSpLocks/>
            </p:cNvGrpSpPr>
            <p:nvPr/>
          </p:nvGrpSpPr>
          <p:grpSpPr bwMode="auto">
            <a:xfrm>
              <a:off x="2112211" y="5801894"/>
              <a:ext cx="736172" cy="452961"/>
              <a:chOff x="1871277" y="1576300"/>
              <a:chExt cx="1128371" cy="437861"/>
            </a:xfrm>
          </p:grpSpPr>
          <p:sp>
            <p:nvSpPr>
              <p:cNvPr id="62" name="Oval 6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" name="Freeform 6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Connector 68"/>
              <p:cNvCxnSpPr>
                <a:endCxn id="6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327"/>
            <p:cNvGrpSpPr>
              <a:grpSpLocks/>
            </p:cNvGrpSpPr>
            <p:nvPr/>
          </p:nvGrpSpPr>
          <p:grpSpPr bwMode="auto">
            <a:xfrm>
              <a:off x="3547978" y="4938294"/>
              <a:ext cx="736172" cy="452961"/>
              <a:chOff x="1871277" y="1576300"/>
              <a:chExt cx="1128371" cy="437861"/>
            </a:xfrm>
          </p:grpSpPr>
          <p:sp>
            <p:nvSpPr>
              <p:cNvPr id="72" name="Oval 7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9" name="Straight Connector 78"/>
              <p:cNvCxnSpPr>
                <a:endCxn id="7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327"/>
            <p:cNvGrpSpPr>
              <a:grpSpLocks/>
            </p:cNvGrpSpPr>
            <p:nvPr/>
          </p:nvGrpSpPr>
          <p:grpSpPr bwMode="auto">
            <a:xfrm>
              <a:off x="665747" y="5144167"/>
              <a:ext cx="736172" cy="452961"/>
              <a:chOff x="1871277" y="1576300"/>
              <a:chExt cx="1128371" cy="437861"/>
            </a:xfrm>
          </p:grpSpPr>
          <p:sp>
            <p:nvSpPr>
              <p:cNvPr id="82" name="Oval 8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9" name="Straight Connector 88"/>
              <p:cNvCxnSpPr>
                <a:endCxn id="8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327"/>
            <p:cNvGrpSpPr>
              <a:grpSpLocks/>
            </p:cNvGrpSpPr>
            <p:nvPr/>
          </p:nvGrpSpPr>
          <p:grpSpPr bwMode="auto">
            <a:xfrm>
              <a:off x="1753937" y="4440989"/>
              <a:ext cx="736172" cy="452961"/>
              <a:chOff x="1871277" y="1576300"/>
              <a:chExt cx="1128371" cy="437861"/>
            </a:xfrm>
          </p:grpSpPr>
          <p:sp>
            <p:nvSpPr>
              <p:cNvPr id="92" name="Oval 9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0" name="Straight Connector 99"/>
              <p:cNvCxnSpPr>
                <a:endCxn id="95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Up-Down Arrow 394"/>
            <p:cNvSpPr/>
            <p:nvPr/>
          </p:nvSpPr>
          <p:spPr>
            <a:xfrm rot="21141209">
              <a:off x="2269785" y="3718179"/>
              <a:ext cx="191874" cy="2107535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Up-Down Arrow 391"/>
            <p:cNvSpPr/>
            <p:nvPr/>
          </p:nvSpPr>
          <p:spPr>
            <a:xfrm>
              <a:off x="1974262" y="3714785"/>
              <a:ext cx="191874" cy="823865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Up-Down Arrow 392"/>
            <p:cNvSpPr/>
            <p:nvPr/>
          </p:nvSpPr>
          <p:spPr>
            <a:xfrm rot="19054398">
              <a:off x="2872397" y="3460483"/>
              <a:ext cx="196901" cy="1849334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Up-Down Arrow 393"/>
            <p:cNvSpPr/>
            <p:nvPr/>
          </p:nvSpPr>
          <p:spPr>
            <a:xfrm rot="1537304" flipH="1">
              <a:off x="1441528" y="3583584"/>
              <a:ext cx="196901" cy="1720974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101</a:t>
            </a:fld>
            <a:endParaRPr lang="en-US" sz="1200" dirty="0">
              <a:latin typeface="Tahoma" charset="0"/>
            </a:endParaRPr>
          </a:p>
        </p:txBody>
      </p:sp>
      <p:sp>
        <p:nvSpPr>
          <p:cNvPr id="10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772" y="16916"/>
            <a:ext cx="8220982" cy="1143000"/>
          </a:xfrm>
        </p:spPr>
        <p:txBody>
          <a:bodyPr/>
          <a:lstStyle/>
          <a:p>
            <a:r>
              <a:rPr lang="en-US" sz="4000" dirty="0" smtClean="0"/>
              <a:t>OpenFlow: </a:t>
            </a:r>
            <a:r>
              <a:rPr lang="en-US" sz="3600" dirty="0" smtClean="0"/>
              <a:t>controller-to-switch messages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929" y="1527156"/>
            <a:ext cx="5124230" cy="4648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Key controller-to-switch messages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features: </a:t>
            </a:r>
            <a:r>
              <a:rPr lang="en-US" dirty="0" smtClean="0"/>
              <a:t>controller queries switch features, switch replies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configure: </a:t>
            </a:r>
            <a:r>
              <a:rPr lang="en-US" dirty="0"/>
              <a:t>controller </a:t>
            </a:r>
            <a:r>
              <a:rPr lang="en-US" dirty="0" smtClean="0"/>
              <a:t>queries/sets </a:t>
            </a:r>
            <a:r>
              <a:rPr lang="en-US" dirty="0"/>
              <a:t>switch </a:t>
            </a:r>
            <a:r>
              <a:rPr lang="en-US" dirty="0" smtClean="0"/>
              <a:t>configuration parameters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modify-state: </a:t>
            </a:r>
            <a:r>
              <a:rPr lang="en-US" dirty="0"/>
              <a:t>add, </a:t>
            </a:r>
            <a:r>
              <a:rPr lang="en-US" dirty="0" smtClean="0"/>
              <a:t>delete, modify flow entries </a:t>
            </a:r>
            <a:r>
              <a:rPr lang="en-US" dirty="0"/>
              <a:t>in the </a:t>
            </a:r>
            <a:r>
              <a:rPr lang="en-US" dirty="0" smtClean="0"/>
              <a:t>OpenFlow tables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packet-out: </a:t>
            </a:r>
            <a:r>
              <a:rPr lang="en-US" dirty="0" smtClean="0"/>
              <a:t>controller can send this packet out of specific switch port</a:t>
            </a:r>
          </a:p>
          <a:p>
            <a:endParaRPr lang="en-US" dirty="0"/>
          </a:p>
        </p:txBody>
      </p:sp>
      <p:pic>
        <p:nvPicPr>
          <p:cNvPr id="57" name="Picture 1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" y="854421"/>
            <a:ext cx="7651267" cy="24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841999" y="1871579"/>
            <a:ext cx="2822601" cy="3194648"/>
            <a:chOff x="5841999" y="1871579"/>
            <a:chExt cx="2822601" cy="3194648"/>
          </a:xfrm>
        </p:grpSpPr>
        <p:sp>
          <p:nvSpPr>
            <p:cNvPr id="56" name="Oval 55"/>
            <p:cNvSpPr/>
            <p:nvPr/>
          </p:nvSpPr>
          <p:spPr>
            <a:xfrm flipH="1">
              <a:off x="6510423" y="2429821"/>
              <a:ext cx="1078571" cy="751277"/>
            </a:xfrm>
            <a:prstGeom prst="ellipse">
              <a:avLst/>
            </a:prstGeom>
            <a:ln w="22225">
              <a:solidFill>
                <a:srgbClr val="CC0000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5841999" y="1871579"/>
              <a:ext cx="2822601" cy="3194648"/>
              <a:chOff x="460628" y="1850015"/>
              <a:chExt cx="3899341" cy="4512949"/>
            </a:xfrm>
          </p:grpSpPr>
          <p:sp>
            <p:nvSpPr>
              <p:cNvPr id="73" name="Cloud 72"/>
              <p:cNvSpPr/>
              <p:nvPr/>
            </p:nvSpPr>
            <p:spPr>
              <a:xfrm>
                <a:off x="460628" y="4246149"/>
                <a:ext cx="3899341" cy="2116815"/>
              </a:xfrm>
              <a:prstGeom prst="cloud">
                <a:avLst/>
              </a:prstGeom>
              <a:noFill/>
              <a:ln>
                <a:solidFill>
                  <a:srgbClr val="000090"/>
                </a:solidFill>
              </a:ln>
              <a:effectLst>
                <a:outerShdw blurRad="40000" dist="23000" dir="5400000" rotWithShape="0">
                  <a:schemeClr val="accent6">
                    <a:lumMod val="40000"/>
                    <a:lumOff val="6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flipV="1">
                <a:off x="1124345" y="4538650"/>
                <a:ext cx="1203228" cy="8190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124345" y="5357675"/>
                <a:ext cx="1203228" cy="642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133750" y="4795599"/>
                <a:ext cx="319671" cy="10277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404480" y="4715303"/>
                <a:ext cx="1307416" cy="3372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2596747" y="5245260"/>
                <a:ext cx="1115149" cy="7547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950"/>
              <p:cNvGrpSpPr>
                <a:grpSpLocks/>
              </p:cNvGrpSpPr>
              <p:nvPr/>
            </p:nvGrpSpPr>
            <p:grpSpPr bwMode="auto">
              <a:xfrm>
                <a:off x="1839080" y="2785594"/>
                <a:ext cx="549038" cy="880838"/>
                <a:chOff x="4140" y="429"/>
                <a:chExt cx="1425" cy="2396"/>
              </a:xfrm>
            </p:grpSpPr>
            <p:sp>
              <p:nvSpPr>
                <p:cNvPr id="127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2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57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4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55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5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7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53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8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9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51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0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9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80" name="Picture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880" y="2227106"/>
                <a:ext cx="1629624" cy="431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994856" y="1850015"/>
                <a:ext cx="2456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C0000"/>
                    </a:solidFill>
                  </a:rPr>
                  <a:t>OpenFlow Controller</a:t>
                </a:r>
                <a:endParaRPr lang="en-US" sz="2000" dirty="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82" name="Group 327"/>
              <p:cNvGrpSpPr>
                <a:grpSpLocks/>
              </p:cNvGrpSpPr>
              <p:nvPr/>
            </p:nvGrpSpPr>
            <p:grpSpPr bwMode="auto">
              <a:xfrm>
                <a:off x="2112211" y="58018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18" name="Oval 11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21" name="Freeform 12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2" name="Freeform 12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3" name="Freeform 12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4" name="Freeform 12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5" name="Straight Connector 124"/>
                <p:cNvCxnSpPr>
                  <a:endCxn id="12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327"/>
              <p:cNvGrpSpPr>
                <a:grpSpLocks/>
              </p:cNvGrpSpPr>
              <p:nvPr/>
            </p:nvGrpSpPr>
            <p:grpSpPr bwMode="auto">
              <a:xfrm>
                <a:off x="3547978" y="49382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9" name="Oval 10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2" name="Freeform 11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" name="Freeform 11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" name="Freeform 11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6" name="Straight Connector 115"/>
                <p:cNvCxnSpPr>
                  <a:endCxn id="11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327"/>
              <p:cNvGrpSpPr>
                <a:grpSpLocks/>
              </p:cNvGrpSpPr>
              <p:nvPr/>
            </p:nvGrpSpPr>
            <p:grpSpPr bwMode="auto">
              <a:xfrm>
                <a:off x="665747" y="5144167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0" name="Oval 9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6" name="Freeform 105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7" name="Straight Connector 106"/>
                <p:cNvCxnSpPr>
                  <a:endCxn id="10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327"/>
              <p:cNvGrpSpPr>
                <a:grpSpLocks/>
              </p:cNvGrpSpPr>
              <p:nvPr/>
            </p:nvGrpSpPr>
            <p:grpSpPr bwMode="auto">
              <a:xfrm>
                <a:off x="1753937" y="4440989"/>
                <a:ext cx="736172" cy="452961"/>
                <a:chOff x="1871277" y="1576300"/>
                <a:chExt cx="1128371" cy="437861"/>
              </a:xfrm>
            </p:grpSpPr>
            <p:sp>
              <p:nvSpPr>
                <p:cNvPr id="90" name="Oval 8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8" name="Straight Connector 97"/>
                <p:cNvCxnSpPr>
                  <a:endCxn id="9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Up-Down Arrow 85"/>
              <p:cNvSpPr/>
              <p:nvPr/>
            </p:nvSpPr>
            <p:spPr>
              <a:xfrm rot="21141209">
                <a:off x="2269785" y="3718179"/>
                <a:ext cx="191874" cy="210753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Up-Down Arrow 86"/>
              <p:cNvSpPr/>
              <p:nvPr/>
            </p:nvSpPr>
            <p:spPr>
              <a:xfrm>
                <a:off x="1974262" y="3714785"/>
                <a:ext cx="191874" cy="82386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Up-Down Arrow 87"/>
              <p:cNvSpPr/>
              <p:nvPr/>
            </p:nvSpPr>
            <p:spPr>
              <a:xfrm rot="19054398">
                <a:off x="2872397" y="3460483"/>
                <a:ext cx="196901" cy="184933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Up-Down Arrow 88"/>
              <p:cNvSpPr/>
              <p:nvPr/>
            </p:nvSpPr>
            <p:spPr>
              <a:xfrm rot="1537304" flipH="1">
                <a:off x="1441528" y="3583584"/>
                <a:ext cx="196901" cy="172097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5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102</a:t>
            </a:fld>
            <a:endParaRPr lang="en-US" sz="1200" dirty="0">
              <a:latin typeface="Tahoma" charset="0"/>
            </a:endParaRPr>
          </a:p>
        </p:txBody>
      </p:sp>
      <p:sp>
        <p:nvSpPr>
          <p:cNvPr id="16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9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" y="795640"/>
            <a:ext cx="8154854" cy="19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46" y="16916"/>
            <a:ext cx="8220982" cy="1143000"/>
          </a:xfrm>
        </p:spPr>
        <p:txBody>
          <a:bodyPr/>
          <a:lstStyle/>
          <a:p>
            <a:r>
              <a:rPr lang="en-US" sz="4000" dirty="0" smtClean="0"/>
              <a:t>OpenFlow: </a:t>
            </a:r>
            <a:r>
              <a:rPr lang="en-US" sz="3600" dirty="0" smtClean="0"/>
              <a:t>switch-to-controller messages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928" y="1299900"/>
            <a:ext cx="5732959" cy="4648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Key switch-to-controller messages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packet-in: </a:t>
            </a:r>
            <a:r>
              <a:rPr lang="en-US" dirty="0" smtClean="0"/>
              <a:t>transfer packet (and its control) to controller.  See packet-out message from controller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flow-removed: </a:t>
            </a:r>
            <a:r>
              <a:rPr lang="en-US" dirty="0" smtClean="0"/>
              <a:t>flow table entry deleted at switch</a:t>
            </a:r>
          </a:p>
          <a:p>
            <a:r>
              <a:rPr lang="en-US" i="1" dirty="0" smtClean="0">
                <a:solidFill>
                  <a:srgbClr val="CC0000"/>
                </a:solidFill>
              </a:rPr>
              <a:t>port status: </a:t>
            </a:r>
            <a:r>
              <a:rPr lang="en-US" dirty="0" smtClean="0"/>
              <a:t>inform controller of a change on a port.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9538" y="5108719"/>
            <a:ext cx="78762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latin typeface="+mn-lt"/>
              </a:rPr>
              <a:t>Fortunately, network operators don’t “program” switches by creating/sending OpenFlow messages directly.  Instead use higher-level abstraction at controller</a:t>
            </a:r>
            <a:endParaRPr lang="en-US" sz="2400" dirty="0">
              <a:solidFill>
                <a:srgbClr val="000090"/>
              </a:solidFill>
              <a:latin typeface="+mn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841999" y="1644323"/>
            <a:ext cx="2822601" cy="3194648"/>
            <a:chOff x="5841999" y="1871579"/>
            <a:chExt cx="2822601" cy="3194648"/>
          </a:xfrm>
        </p:grpSpPr>
        <p:sp>
          <p:nvSpPr>
            <p:cNvPr id="59" name="Oval 58"/>
            <p:cNvSpPr/>
            <p:nvPr/>
          </p:nvSpPr>
          <p:spPr>
            <a:xfrm flipH="1">
              <a:off x="6510423" y="2429821"/>
              <a:ext cx="1078571" cy="751277"/>
            </a:xfrm>
            <a:prstGeom prst="ellipse">
              <a:avLst/>
            </a:prstGeom>
            <a:ln w="22225">
              <a:solidFill>
                <a:srgbClr val="CC0000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841999" y="1871579"/>
              <a:ext cx="2822601" cy="3194648"/>
              <a:chOff x="460628" y="1850015"/>
              <a:chExt cx="3899341" cy="4512949"/>
            </a:xfrm>
          </p:grpSpPr>
          <p:sp>
            <p:nvSpPr>
              <p:cNvPr id="62" name="Cloud 61"/>
              <p:cNvSpPr/>
              <p:nvPr/>
            </p:nvSpPr>
            <p:spPr>
              <a:xfrm>
                <a:off x="460628" y="4246149"/>
                <a:ext cx="3899341" cy="2116815"/>
              </a:xfrm>
              <a:prstGeom prst="cloud">
                <a:avLst/>
              </a:prstGeom>
              <a:noFill/>
              <a:ln>
                <a:solidFill>
                  <a:srgbClr val="000090"/>
                </a:solidFill>
              </a:ln>
              <a:effectLst>
                <a:outerShdw blurRad="40000" dist="23000" dir="5400000" rotWithShape="0">
                  <a:schemeClr val="accent6">
                    <a:lumMod val="40000"/>
                    <a:lumOff val="6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1124345" y="4538650"/>
                <a:ext cx="1203228" cy="8190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4345" y="5357675"/>
                <a:ext cx="1203228" cy="642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133750" y="4795599"/>
                <a:ext cx="319671" cy="10277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2404480" y="4715303"/>
                <a:ext cx="1307416" cy="3372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2596747" y="5245260"/>
                <a:ext cx="1115149" cy="7547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950"/>
              <p:cNvGrpSpPr>
                <a:grpSpLocks/>
              </p:cNvGrpSpPr>
              <p:nvPr/>
            </p:nvGrpSpPr>
            <p:grpSpPr bwMode="auto">
              <a:xfrm>
                <a:off x="1839080" y="2785594"/>
                <a:ext cx="549038" cy="880838"/>
                <a:chOff x="4140" y="429"/>
                <a:chExt cx="1425" cy="2396"/>
              </a:xfrm>
            </p:grpSpPr>
            <p:sp>
              <p:nvSpPr>
                <p:cNvPr id="116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1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46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2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3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44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6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42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28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40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8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69" name="Picture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880" y="2227106"/>
                <a:ext cx="1629624" cy="431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994856" y="1850015"/>
                <a:ext cx="24567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CC0000"/>
                    </a:solidFill>
                  </a:rPr>
                  <a:t>OpenFlow Controller</a:t>
                </a:r>
                <a:endParaRPr lang="en-US" sz="2000" dirty="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71" name="Group 327"/>
              <p:cNvGrpSpPr>
                <a:grpSpLocks/>
              </p:cNvGrpSpPr>
              <p:nvPr/>
            </p:nvGrpSpPr>
            <p:grpSpPr bwMode="auto">
              <a:xfrm>
                <a:off x="2112211" y="58018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7" name="Oval 106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Freeform 109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Freeform 110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2" name="Freeform 111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4" name="Straight Connector 113"/>
                <p:cNvCxnSpPr>
                  <a:endCxn id="10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327"/>
              <p:cNvGrpSpPr>
                <a:grpSpLocks/>
              </p:cNvGrpSpPr>
              <p:nvPr/>
            </p:nvGrpSpPr>
            <p:grpSpPr bwMode="auto">
              <a:xfrm>
                <a:off x="3547978" y="49382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5" name="Straight Connector 104"/>
                <p:cNvCxnSpPr>
                  <a:endCxn id="10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327"/>
              <p:cNvGrpSpPr>
                <a:grpSpLocks/>
              </p:cNvGrpSpPr>
              <p:nvPr/>
            </p:nvGrpSpPr>
            <p:grpSpPr bwMode="auto">
              <a:xfrm>
                <a:off x="665747" y="5144167"/>
                <a:ext cx="736172" cy="452961"/>
                <a:chOff x="1871277" y="1576300"/>
                <a:chExt cx="1128371" cy="437861"/>
              </a:xfrm>
            </p:grpSpPr>
            <p:sp>
              <p:nvSpPr>
                <p:cNvPr id="88" name="Oval 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Freeform 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2" name="Freeform 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6" name="Straight Connector 95"/>
                <p:cNvCxnSpPr>
                  <a:endCxn id="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327"/>
              <p:cNvGrpSpPr>
                <a:grpSpLocks/>
              </p:cNvGrpSpPr>
              <p:nvPr/>
            </p:nvGrpSpPr>
            <p:grpSpPr bwMode="auto">
              <a:xfrm>
                <a:off x="1753937" y="4440989"/>
                <a:ext cx="736172" cy="452961"/>
                <a:chOff x="1871277" y="1576300"/>
                <a:chExt cx="1128371" cy="437861"/>
              </a:xfrm>
            </p:grpSpPr>
            <p:sp>
              <p:nvSpPr>
                <p:cNvPr id="79" name="Oval 7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3" name="Freeform 8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4" name="Freeform 8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5" name="Freeform 8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6" name="Straight Connector 85"/>
                <p:cNvCxnSpPr>
                  <a:endCxn id="8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Up-Down Arrow 74"/>
              <p:cNvSpPr/>
              <p:nvPr/>
            </p:nvSpPr>
            <p:spPr>
              <a:xfrm rot="21141209">
                <a:off x="2269785" y="3718179"/>
                <a:ext cx="191874" cy="210753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Up-Down Arrow 75"/>
              <p:cNvSpPr/>
              <p:nvPr/>
            </p:nvSpPr>
            <p:spPr>
              <a:xfrm>
                <a:off x="1974262" y="3714785"/>
                <a:ext cx="191874" cy="823865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Up-Down Arrow 76"/>
              <p:cNvSpPr/>
              <p:nvPr/>
            </p:nvSpPr>
            <p:spPr>
              <a:xfrm rot="19054398">
                <a:off x="2872397" y="3460483"/>
                <a:ext cx="196901" cy="184933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Up-Down Arrow 77"/>
              <p:cNvSpPr/>
              <p:nvPr/>
            </p:nvSpPr>
            <p:spPr>
              <a:xfrm rot="1537304" flipH="1">
                <a:off x="1441528" y="3583584"/>
                <a:ext cx="196901" cy="1720974"/>
              </a:xfrm>
              <a:prstGeom prst="upDownArrow">
                <a:avLst/>
              </a:prstGeom>
              <a:solidFill>
                <a:srgbClr val="CC0000">
                  <a:alpha val="78000"/>
                </a:srgb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103</a:t>
            </a:fld>
            <a:endParaRPr lang="en-US" sz="1200" dirty="0">
              <a:latin typeface="Tahoma" charset="0"/>
            </a:endParaRPr>
          </a:p>
        </p:txBody>
      </p:sp>
      <p:sp>
        <p:nvSpPr>
          <p:cNvPr id="14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ounded Rectangle 374"/>
          <p:cNvSpPr/>
          <p:nvPr/>
        </p:nvSpPr>
        <p:spPr>
          <a:xfrm>
            <a:off x="441168" y="2793983"/>
            <a:ext cx="4211052" cy="10624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467904" y="3990524"/>
            <a:ext cx="4184316" cy="54554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6" name="Straight Connector 385"/>
          <p:cNvCxnSpPr/>
          <p:nvPr/>
        </p:nvCxnSpPr>
        <p:spPr bwMode="auto">
          <a:xfrm>
            <a:off x="508006" y="4638847"/>
            <a:ext cx="410410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1" name="Group 400"/>
          <p:cNvGrpSpPr/>
          <p:nvPr/>
        </p:nvGrpSpPr>
        <p:grpSpPr>
          <a:xfrm>
            <a:off x="590136" y="3368823"/>
            <a:ext cx="1244650" cy="411995"/>
            <a:chOff x="3128876" y="457817"/>
            <a:chExt cx="1432326" cy="459826"/>
          </a:xfrm>
        </p:grpSpPr>
        <p:sp>
          <p:nvSpPr>
            <p:cNvPr id="402" name="Rounded Rectangle 40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Link-state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3459852" y="3382192"/>
            <a:ext cx="1165638" cy="398626"/>
            <a:chOff x="3034354" y="534843"/>
            <a:chExt cx="1525489" cy="382800"/>
          </a:xfrm>
        </p:grpSpPr>
        <p:sp>
          <p:nvSpPr>
            <p:cNvPr id="405" name="Rounded Rectangle 404"/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switch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1982268" y="3368823"/>
            <a:ext cx="960359" cy="411995"/>
            <a:chOff x="3128876" y="457817"/>
            <a:chExt cx="1432326" cy="459826"/>
          </a:xfrm>
        </p:grpSpPr>
        <p:sp>
          <p:nvSpPr>
            <p:cNvPr id="408" name="Rounded Rectangle 407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host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21932" y="2874191"/>
            <a:ext cx="889706" cy="382826"/>
            <a:chOff x="3128876" y="457817"/>
            <a:chExt cx="1432326" cy="459826"/>
          </a:xfrm>
        </p:grpSpPr>
        <p:sp>
          <p:nvSpPr>
            <p:cNvPr id="411" name="Rounded Rectangle 410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statistics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249716" y="2860821"/>
            <a:ext cx="1032905" cy="404965"/>
            <a:chOff x="3099264" y="457817"/>
            <a:chExt cx="1540525" cy="459826"/>
          </a:xfrm>
        </p:grpSpPr>
        <p:sp>
          <p:nvSpPr>
            <p:cNvPr id="414" name="Rounded Rectangle 413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flow tables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16" name="TextBox 415"/>
          <p:cNvSpPr txBox="1"/>
          <p:nvPr/>
        </p:nvSpPr>
        <p:spPr>
          <a:xfrm>
            <a:off x="2458723" y="249623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3005244" y="313303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1076595" y="4121691"/>
            <a:ext cx="1257452" cy="286824"/>
            <a:chOff x="3128876" y="457775"/>
            <a:chExt cx="1432326" cy="459868"/>
          </a:xfrm>
        </p:grpSpPr>
        <p:sp>
          <p:nvSpPr>
            <p:cNvPr id="419" name="Rounded Rectangle 41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OpenFlow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2945827" y="4126474"/>
            <a:ext cx="1244650" cy="307410"/>
            <a:chOff x="3128876" y="457817"/>
            <a:chExt cx="1432326" cy="459826"/>
          </a:xfrm>
        </p:grpSpPr>
        <p:sp>
          <p:nvSpPr>
            <p:cNvPr id="422" name="Rounded Rectangle 42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SNMP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24" name="TextBox 423"/>
          <p:cNvSpPr txBox="1"/>
          <p:nvPr/>
        </p:nvSpPr>
        <p:spPr>
          <a:xfrm>
            <a:off x="2328584" y="379649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41167" y="2098823"/>
            <a:ext cx="4211053" cy="5747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25" name="Group 424"/>
          <p:cNvGrpSpPr/>
          <p:nvPr/>
        </p:nvGrpSpPr>
        <p:grpSpPr>
          <a:xfrm>
            <a:off x="535393" y="2131433"/>
            <a:ext cx="1033900" cy="504412"/>
            <a:chOff x="3103238" y="432317"/>
            <a:chExt cx="1461287" cy="504412"/>
          </a:xfrm>
        </p:grpSpPr>
        <p:sp>
          <p:nvSpPr>
            <p:cNvPr id="426" name="Rounded Rectangle 42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network graph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3508898" y="2156720"/>
            <a:ext cx="1033900" cy="459826"/>
            <a:chOff x="3103238" y="457817"/>
            <a:chExt cx="1461287" cy="459826"/>
          </a:xfrm>
        </p:grpSpPr>
        <p:sp>
          <p:nvSpPr>
            <p:cNvPr id="429" name="Rounded Rectangle 42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intent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1952059" y="2129889"/>
            <a:ext cx="1033900" cy="504412"/>
            <a:chOff x="3103238" y="432317"/>
            <a:chExt cx="1461287" cy="504412"/>
          </a:xfrm>
        </p:grpSpPr>
        <p:sp>
          <p:nvSpPr>
            <p:cNvPr id="432" name="Rounded Rectangle 43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err="1" smtClean="0">
                  <a:latin typeface="Arial"/>
                  <a:cs typeface="Arial"/>
                </a:rPr>
                <a:t>RESTful</a:t>
              </a:r>
              <a:endParaRPr lang="en-US" sz="1400" dirty="0" smtClean="0"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API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34" name="TextBox 433"/>
          <p:cNvSpPr txBox="1"/>
          <p:nvPr/>
        </p:nvSpPr>
        <p:spPr>
          <a:xfrm>
            <a:off x="3007181" y="1957959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 bwMode="auto">
          <a:xfrm flipV="1">
            <a:off x="521378" y="1925056"/>
            <a:ext cx="4117474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Freeform 2"/>
          <p:cNvSpPr>
            <a:spLocks/>
          </p:cNvSpPr>
          <p:nvPr/>
        </p:nvSpPr>
        <p:spPr bwMode="auto">
          <a:xfrm>
            <a:off x="509074" y="5069969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66" name="Straight Connector 165"/>
          <p:cNvCxnSpPr/>
          <p:nvPr/>
        </p:nvCxnSpPr>
        <p:spPr bwMode="auto">
          <a:xfrm flipV="1">
            <a:off x="1592143" y="5453530"/>
            <a:ext cx="615520" cy="28222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1581927" y="5759398"/>
            <a:ext cx="1651340" cy="1386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>
            <a:endCxn id="353" idx="1"/>
          </p:cNvCxnSpPr>
          <p:nvPr/>
        </p:nvCxnSpPr>
        <p:spPr bwMode="auto">
          <a:xfrm>
            <a:off x="1592143" y="5816064"/>
            <a:ext cx="318002" cy="387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339" idx="3"/>
          </p:cNvCxnSpPr>
          <p:nvPr/>
        </p:nvCxnSpPr>
        <p:spPr bwMode="auto">
          <a:xfrm>
            <a:off x="2893995" y="5449380"/>
            <a:ext cx="333142" cy="421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Straight Connector 169"/>
          <p:cNvCxnSpPr/>
          <p:nvPr/>
        </p:nvCxnSpPr>
        <p:spPr bwMode="auto">
          <a:xfrm flipV="1">
            <a:off x="2371572" y="5956693"/>
            <a:ext cx="861695" cy="275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4" name="Freeform 223"/>
          <p:cNvSpPr/>
          <p:nvPr/>
        </p:nvSpPr>
        <p:spPr>
          <a:xfrm>
            <a:off x="1449442" y="1774754"/>
            <a:ext cx="710887" cy="3730652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" fmla="*/ 3902322 w 3902322"/>
              <a:gd name="connsiteY0" fmla="*/ 0 h 423354"/>
              <a:gd name="connsiteX1" fmla="*/ 3565324 w 3902322"/>
              <a:gd name="connsiteY1" fmla="*/ 402338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02322 w 3902322"/>
              <a:gd name="connsiteY0" fmla="*/ 0 h 423354"/>
              <a:gd name="connsiteX1" fmla="*/ 3600933 w 3902322"/>
              <a:gd name="connsiteY1" fmla="*/ 384535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43865 w 3943865"/>
              <a:gd name="connsiteY0" fmla="*/ 1851 h 383664"/>
              <a:gd name="connsiteX1" fmla="*/ 3600933 w 3943865"/>
              <a:gd name="connsiteY1" fmla="*/ 344845 h 383664"/>
              <a:gd name="connsiteX2" fmla="*/ 343934 w 3943865"/>
              <a:gd name="connsiteY2" fmla="*/ 383664 h 383664"/>
              <a:gd name="connsiteX3" fmla="*/ 0 w 3943865"/>
              <a:gd name="connsiteY3" fmla="*/ 0 h 383664"/>
              <a:gd name="connsiteX0" fmla="*/ 4015082 w 4015082"/>
              <a:gd name="connsiteY0" fmla="*/ 29941 h 383664"/>
              <a:gd name="connsiteX1" fmla="*/ 3600933 w 4015082"/>
              <a:gd name="connsiteY1" fmla="*/ 344845 h 383664"/>
              <a:gd name="connsiteX2" fmla="*/ 343934 w 4015082"/>
              <a:gd name="connsiteY2" fmla="*/ 383664 h 383664"/>
              <a:gd name="connsiteX3" fmla="*/ 0 w 4015082"/>
              <a:gd name="connsiteY3" fmla="*/ 0 h 383664"/>
              <a:gd name="connsiteX0" fmla="*/ 4187190 w 4187190"/>
              <a:gd name="connsiteY0" fmla="*/ 15896 h 369619"/>
              <a:gd name="connsiteX1" fmla="*/ 3773041 w 4187190"/>
              <a:gd name="connsiteY1" fmla="*/ 330800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4187190 w 4187190"/>
              <a:gd name="connsiteY0" fmla="*/ 15896 h 369619"/>
              <a:gd name="connsiteX1" fmla="*/ 3749302 w 4187190"/>
              <a:gd name="connsiteY1" fmla="*/ 349527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0 w 6265284"/>
              <a:gd name="connsiteY0" fmla="*/ 0 h 1092877"/>
              <a:gd name="connsiteX1" fmla="*/ 6265284 w 6265284"/>
              <a:gd name="connsiteY1" fmla="*/ 1072785 h 1092877"/>
              <a:gd name="connsiteX2" fmla="*/ 3032024 w 6265284"/>
              <a:gd name="connsiteY2" fmla="*/ 1092877 h 1092877"/>
              <a:gd name="connsiteX3" fmla="*/ 2515982 w 6265284"/>
              <a:gd name="connsiteY3" fmla="*/ 723258 h 1092877"/>
              <a:gd name="connsiteX0" fmla="*/ 0 w 3032024"/>
              <a:gd name="connsiteY0" fmla="*/ 1193950 h 2286827"/>
              <a:gd name="connsiteX1" fmla="*/ 1581391 w 3032024"/>
              <a:gd name="connsiteY1" fmla="*/ 0 h 2286827"/>
              <a:gd name="connsiteX2" fmla="*/ 3032024 w 3032024"/>
              <a:gd name="connsiteY2" fmla="*/ 2286827 h 2286827"/>
              <a:gd name="connsiteX3" fmla="*/ 2515982 w 3032024"/>
              <a:gd name="connsiteY3" fmla="*/ 1917208 h 2286827"/>
              <a:gd name="connsiteX0" fmla="*/ 0 w 2515982"/>
              <a:gd name="connsiteY0" fmla="*/ 1896586 h 2619844"/>
              <a:gd name="connsiteX1" fmla="*/ 1581391 w 2515982"/>
              <a:gd name="connsiteY1" fmla="*/ 702636 h 2619844"/>
              <a:gd name="connsiteX2" fmla="*/ 1241736 w 2515982"/>
              <a:gd name="connsiteY2" fmla="*/ 0 h 2619844"/>
              <a:gd name="connsiteX3" fmla="*/ 2515982 w 2515982"/>
              <a:gd name="connsiteY3" fmla="*/ 2619844 h 2619844"/>
              <a:gd name="connsiteX0" fmla="*/ 0 w 1581391"/>
              <a:gd name="connsiteY0" fmla="*/ 2890379 h 2890379"/>
              <a:gd name="connsiteX1" fmla="*/ 1581391 w 1581391"/>
              <a:gd name="connsiteY1" fmla="*/ 1696429 h 2890379"/>
              <a:gd name="connsiteX2" fmla="*/ 1241736 w 1581391"/>
              <a:gd name="connsiteY2" fmla="*/ 993793 h 2890379"/>
              <a:gd name="connsiteX3" fmla="*/ 1579203 w 1581391"/>
              <a:gd name="connsiteY3" fmla="*/ 0 h 2890379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29193 w 1581391"/>
              <a:gd name="connsiteY3" fmla="*/ 0 h 2973211"/>
              <a:gd name="connsiteX0" fmla="*/ 0 w 1581391"/>
              <a:gd name="connsiteY0" fmla="*/ 3276927 h 3276927"/>
              <a:gd name="connsiteX1" fmla="*/ 1581391 w 1581391"/>
              <a:gd name="connsiteY1" fmla="*/ 2082977 h 3276927"/>
              <a:gd name="connsiteX2" fmla="*/ 1241736 w 1581391"/>
              <a:gd name="connsiteY2" fmla="*/ 1380341 h 3276927"/>
              <a:gd name="connsiteX3" fmla="*/ 1249193 w 1581391"/>
              <a:gd name="connsiteY3" fmla="*/ 0 h 3276927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34193 w 1581391"/>
              <a:gd name="connsiteY3" fmla="*/ 0 h 2973211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241736 w 1581391"/>
              <a:gd name="connsiteY2" fmla="*/ 1112124 h 3008710"/>
              <a:gd name="connsiteX3" fmla="*/ 1239193 w 1581391"/>
              <a:gd name="connsiteY3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320792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747705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66390"/>
              <a:gd name="connsiteY0" fmla="*/ 3008710 h 3008710"/>
              <a:gd name="connsiteX1" fmla="*/ 1566390 w 1566390"/>
              <a:gd name="connsiteY1" fmla="*/ 1747705 h 3008710"/>
              <a:gd name="connsiteX2" fmla="*/ 1565798 w 1566390"/>
              <a:gd name="connsiteY2" fmla="*/ 1270181 h 3008710"/>
              <a:gd name="connsiteX3" fmla="*/ 1241736 w 1566390"/>
              <a:gd name="connsiteY3" fmla="*/ 1112124 h 3008710"/>
              <a:gd name="connsiteX4" fmla="*/ 1239193 w 1566390"/>
              <a:gd name="connsiteY4" fmla="*/ 0 h 3008710"/>
              <a:gd name="connsiteX0" fmla="*/ 0 w 1766395"/>
              <a:gd name="connsiteY0" fmla="*/ 2988988 h 2988988"/>
              <a:gd name="connsiteX1" fmla="*/ 1766395 w 1766395"/>
              <a:gd name="connsiteY1" fmla="*/ 1747705 h 2988988"/>
              <a:gd name="connsiteX2" fmla="*/ 1765803 w 1766395"/>
              <a:gd name="connsiteY2" fmla="*/ 1270181 h 2988988"/>
              <a:gd name="connsiteX3" fmla="*/ 1441741 w 1766395"/>
              <a:gd name="connsiteY3" fmla="*/ 1112124 h 2988988"/>
              <a:gd name="connsiteX4" fmla="*/ 1439198 w 1766395"/>
              <a:gd name="connsiteY4" fmla="*/ 0 h 2988988"/>
              <a:gd name="connsiteX0" fmla="*/ 0 w 725529"/>
              <a:gd name="connsiteY0" fmla="*/ 2874009 h 2874009"/>
              <a:gd name="connsiteX1" fmla="*/ 725529 w 725529"/>
              <a:gd name="connsiteY1" fmla="*/ 1747705 h 2874009"/>
              <a:gd name="connsiteX2" fmla="*/ 724937 w 725529"/>
              <a:gd name="connsiteY2" fmla="*/ 1270181 h 2874009"/>
              <a:gd name="connsiteX3" fmla="*/ 400875 w 725529"/>
              <a:gd name="connsiteY3" fmla="*/ 1112124 h 2874009"/>
              <a:gd name="connsiteX4" fmla="*/ 398332 w 725529"/>
              <a:gd name="connsiteY4" fmla="*/ 0 h 2874009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400875 w 725529"/>
              <a:gd name="connsiteY3" fmla="*/ 1092349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42121 w 725529"/>
              <a:gd name="connsiteY3" fmla="*/ 1079165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08699 w 725529"/>
              <a:gd name="connsiteY3" fmla="*/ 1105532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08699 w 725529"/>
              <a:gd name="connsiteY3" fmla="*/ 1105532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33766 w 725529"/>
              <a:gd name="connsiteY3" fmla="*/ 1105532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00344 w 725529"/>
              <a:gd name="connsiteY3" fmla="*/ 1118716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175278 w 725529"/>
              <a:gd name="connsiteY3" fmla="*/ 1105533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75543 w 725529"/>
              <a:gd name="connsiteY3" fmla="*/ 1112125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75543 w 725529"/>
              <a:gd name="connsiteY3" fmla="*/ 1112125 h 2854234"/>
              <a:gd name="connsiteX4" fmla="*/ 264644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92254 w 725529"/>
              <a:gd name="connsiteY3" fmla="*/ 1125309 h 2854234"/>
              <a:gd name="connsiteX4" fmla="*/ 264644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2889 w 725529"/>
              <a:gd name="connsiteY3" fmla="*/ 1125309 h 2854234"/>
              <a:gd name="connsiteX4" fmla="*/ 264644 w 725529"/>
              <a:gd name="connsiteY4" fmla="*/ 0 h 2854234"/>
              <a:gd name="connsiteX0" fmla="*/ 43202 w 768731"/>
              <a:gd name="connsiteY0" fmla="*/ 2975683 h 2975683"/>
              <a:gd name="connsiteX1" fmla="*/ 768731 w 768731"/>
              <a:gd name="connsiteY1" fmla="*/ 1849379 h 2975683"/>
              <a:gd name="connsiteX2" fmla="*/ 768139 w 768731"/>
              <a:gd name="connsiteY2" fmla="*/ 1371855 h 2975683"/>
              <a:gd name="connsiteX3" fmla="*/ 66091 w 768731"/>
              <a:gd name="connsiteY3" fmla="*/ 1246758 h 2975683"/>
              <a:gd name="connsiteX4" fmla="*/ 0 w 768731"/>
              <a:gd name="connsiteY4" fmla="*/ 0 h 2975683"/>
              <a:gd name="connsiteX0" fmla="*/ 54072 w 779601"/>
              <a:gd name="connsiteY0" fmla="*/ 2975683 h 2975683"/>
              <a:gd name="connsiteX1" fmla="*/ 779601 w 779601"/>
              <a:gd name="connsiteY1" fmla="*/ 1849379 h 2975683"/>
              <a:gd name="connsiteX2" fmla="*/ 779009 w 779601"/>
              <a:gd name="connsiteY2" fmla="*/ 1371855 h 2975683"/>
              <a:gd name="connsiteX3" fmla="*/ 0 w 779601"/>
              <a:gd name="connsiteY3" fmla="*/ 1277120 h 2975683"/>
              <a:gd name="connsiteX4" fmla="*/ 10870 w 779601"/>
              <a:gd name="connsiteY4" fmla="*/ 0 h 2975683"/>
              <a:gd name="connsiteX0" fmla="*/ 62442 w 787971"/>
              <a:gd name="connsiteY0" fmla="*/ 2763147 h 2763147"/>
              <a:gd name="connsiteX1" fmla="*/ 787971 w 787971"/>
              <a:gd name="connsiteY1" fmla="*/ 1636843 h 2763147"/>
              <a:gd name="connsiteX2" fmla="*/ 787379 w 787971"/>
              <a:gd name="connsiteY2" fmla="*/ 1159319 h 2763147"/>
              <a:gd name="connsiteX3" fmla="*/ 8370 w 787971"/>
              <a:gd name="connsiteY3" fmla="*/ 1064584 h 2763147"/>
              <a:gd name="connsiteX4" fmla="*/ 0 w 787971"/>
              <a:gd name="connsiteY4" fmla="*/ 0 h 2763147"/>
              <a:gd name="connsiteX0" fmla="*/ 54072 w 779601"/>
              <a:gd name="connsiteY0" fmla="*/ 2808691 h 2808691"/>
              <a:gd name="connsiteX1" fmla="*/ 779601 w 779601"/>
              <a:gd name="connsiteY1" fmla="*/ 1682387 h 2808691"/>
              <a:gd name="connsiteX2" fmla="*/ 779009 w 779601"/>
              <a:gd name="connsiteY2" fmla="*/ 1204863 h 2808691"/>
              <a:gd name="connsiteX3" fmla="*/ 0 w 779601"/>
              <a:gd name="connsiteY3" fmla="*/ 1110128 h 2808691"/>
              <a:gd name="connsiteX4" fmla="*/ 30111 w 779601"/>
              <a:gd name="connsiteY4" fmla="*/ 0 h 2808691"/>
              <a:gd name="connsiteX0" fmla="*/ 62830 w 788359"/>
              <a:gd name="connsiteY0" fmla="*/ 2896348 h 2896348"/>
              <a:gd name="connsiteX1" fmla="*/ 788359 w 788359"/>
              <a:gd name="connsiteY1" fmla="*/ 1770044 h 2896348"/>
              <a:gd name="connsiteX2" fmla="*/ 787767 w 788359"/>
              <a:gd name="connsiteY2" fmla="*/ 1292520 h 2896348"/>
              <a:gd name="connsiteX3" fmla="*/ 8758 w 788359"/>
              <a:gd name="connsiteY3" fmla="*/ 1197785 h 2896348"/>
              <a:gd name="connsiteX4" fmla="*/ 38869 w 788359"/>
              <a:gd name="connsiteY4" fmla="*/ 87657 h 2896348"/>
              <a:gd name="connsiteX5" fmla="*/ 0 w 788359"/>
              <a:gd name="connsiteY5" fmla="*/ 69436 h 2896348"/>
              <a:gd name="connsiteX0" fmla="*/ 54072 w 818640"/>
              <a:gd name="connsiteY0" fmla="*/ 3100173 h 3100173"/>
              <a:gd name="connsiteX1" fmla="*/ 779601 w 818640"/>
              <a:gd name="connsiteY1" fmla="*/ 1973869 h 3100173"/>
              <a:gd name="connsiteX2" fmla="*/ 779009 w 818640"/>
              <a:gd name="connsiteY2" fmla="*/ 1496345 h 3100173"/>
              <a:gd name="connsiteX3" fmla="*/ 0 w 818640"/>
              <a:gd name="connsiteY3" fmla="*/ 1401610 h 3100173"/>
              <a:gd name="connsiteX4" fmla="*/ 30111 w 818640"/>
              <a:gd name="connsiteY4" fmla="*/ 291482 h 3100173"/>
              <a:gd name="connsiteX5" fmla="*/ 818579 w 818640"/>
              <a:gd name="connsiteY5" fmla="*/ 0 h 3100173"/>
              <a:gd name="connsiteX0" fmla="*/ 54072 w 818579"/>
              <a:gd name="connsiteY0" fmla="*/ 3100173 h 3100173"/>
              <a:gd name="connsiteX1" fmla="*/ 779601 w 818579"/>
              <a:gd name="connsiteY1" fmla="*/ 1973869 h 3100173"/>
              <a:gd name="connsiteX2" fmla="*/ 779009 w 818579"/>
              <a:gd name="connsiteY2" fmla="*/ 1496345 h 3100173"/>
              <a:gd name="connsiteX3" fmla="*/ 0 w 818579"/>
              <a:gd name="connsiteY3" fmla="*/ 1401610 h 3100173"/>
              <a:gd name="connsiteX4" fmla="*/ 30111 w 818579"/>
              <a:gd name="connsiteY4" fmla="*/ 291482 h 3100173"/>
              <a:gd name="connsiteX5" fmla="*/ 510732 w 818579"/>
              <a:gd name="connsiteY5" fmla="*/ 60725 h 3100173"/>
              <a:gd name="connsiteX6" fmla="*/ 818579 w 818579"/>
              <a:gd name="connsiteY6" fmla="*/ 0 h 3100173"/>
              <a:gd name="connsiteX0" fmla="*/ 54072 w 779601"/>
              <a:gd name="connsiteY0" fmla="*/ 3510065 h 3510065"/>
              <a:gd name="connsiteX1" fmla="*/ 779601 w 779601"/>
              <a:gd name="connsiteY1" fmla="*/ 2383761 h 3510065"/>
              <a:gd name="connsiteX2" fmla="*/ 779009 w 779601"/>
              <a:gd name="connsiteY2" fmla="*/ 1906237 h 3510065"/>
              <a:gd name="connsiteX3" fmla="*/ 0 w 779601"/>
              <a:gd name="connsiteY3" fmla="*/ 1811502 h 3510065"/>
              <a:gd name="connsiteX4" fmla="*/ 30111 w 779601"/>
              <a:gd name="connsiteY4" fmla="*/ 701374 h 3510065"/>
              <a:gd name="connsiteX5" fmla="*/ 510732 w 779601"/>
              <a:gd name="connsiteY5" fmla="*/ 470617 h 3510065"/>
              <a:gd name="connsiteX6" fmla="*/ 760858 w 779601"/>
              <a:gd name="connsiteY6" fmla="*/ 0 h 3510065"/>
              <a:gd name="connsiteX0" fmla="*/ 54072 w 809403"/>
              <a:gd name="connsiteY0" fmla="*/ 3510065 h 3510065"/>
              <a:gd name="connsiteX1" fmla="*/ 779601 w 809403"/>
              <a:gd name="connsiteY1" fmla="*/ 2383761 h 3510065"/>
              <a:gd name="connsiteX2" fmla="*/ 779009 w 809403"/>
              <a:gd name="connsiteY2" fmla="*/ 1906237 h 3510065"/>
              <a:gd name="connsiteX3" fmla="*/ 0 w 809403"/>
              <a:gd name="connsiteY3" fmla="*/ 1811502 h 3510065"/>
              <a:gd name="connsiteX4" fmla="*/ 30111 w 809403"/>
              <a:gd name="connsiteY4" fmla="*/ 701374 h 3510065"/>
              <a:gd name="connsiteX5" fmla="*/ 760857 w 809403"/>
              <a:gd name="connsiteY5" fmla="*/ 440254 h 3510065"/>
              <a:gd name="connsiteX6" fmla="*/ 760858 w 809403"/>
              <a:gd name="connsiteY6" fmla="*/ 0 h 3510065"/>
              <a:gd name="connsiteX0" fmla="*/ 54072 w 809403"/>
              <a:gd name="connsiteY0" fmla="*/ 3510065 h 3510065"/>
              <a:gd name="connsiteX1" fmla="*/ 779601 w 809403"/>
              <a:gd name="connsiteY1" fmla="*/ 2383761 h 3510065"/>
              <a:gd name="connsiteX2" fmla="*/ 779009 w 809403"/>
              <a:gd name="connsiteY2" fmla="*/ 1906237 h 3510065"/>
              <a:gd name="connsiteX3" fmla="*/ 0 w 809403"/>
              <a:gd name="connsiteY3" fmla="*/ 1811502 h 3510065"/>
              <a:gd name="connsiteX4" fmla="*/ 30111 w 809403"/>
              <a:gd name="connsiteY4" fmla="*/ 701374 h 3510065"/>
              <a:gd name="connsiteX5" fmla="*/ 760857 w 809403"/>
              <a:gd name="connsiteY5" fmla="*/ 440254 h 3510065"/>
              <a:gd name="connsiteX6" fmla="*/ 760858 w 809403"/>
              <a:gd name="connsiteY6" fmla="*/ 0 h 3510065"/>
              <a:gd name="connsiteX0" fmla="*/ 54072 w 779601"/>
              <a:gd name="connsiteY0" fmla="*/ 3510065 h 3510065"/>
              <a:gd name="connsiteX1" fmla="*/ 779601 w 779601"/>
              <a:gd name="connsiteY1" fmla="*/ 2383761 h 3510065"/>
              <a:gd name="connsiteX2" fmla="*/ 779009 w 779601"/>
              <a:gd name="connsiteY2" fmla="*/ 1906237 h 3510065"/>
              <a:gd name="connsiteX3" fmla="*/ 0 w 779601"/>
              <a:gd name="connsiteY3" fmla="*/ 1811502 h 3510065"/>
              <a:gd name="connsiteX4" fmla="*/ 30111 w 779601"/>
              <a:gd name="connsiteY4" fmla="*/ 701374 h 3510065"/>
              <a:gd name="connsiteX5" fmla="*/ 760857 w 779601"/>
              <a:gd name="connsiteY5" fmla="*/ 440254 h 3510065"/>
              <a:gd name="connsiteX6" fmla="*/ 760858 w 779601"/>
              <a:gd name="connsiteY6" fmla="*/ 0 h 3510065"/>
              <a:gd name="connsiteX0" fmla="*/ 54072 w 779601"/>
              <a:gd name="connsiteY0" fmla="*/ 3579994 h 3579994"/>
              <a:gd name="connsiteX1" fmla="*/ 779601 w 779601"/>
              <a:gd name="connsiteY1" fmla="*/ 2453690 h 3579994"/>
              <a:gd name="connsiteX2" fmla="*/ 779009 w 779601"/>
              <a:gd name="connsiteY2" fmla="*/ 1976166 h 3579994"/>
              <a:gd name="connsiteX3" fmla="*/ 0 w 779601"/>
              <a:gd name="connsiteY3" fmla="*/ 1881431 h 3579994"/>
              <a:gd name="connsiteX4" fmla="*/ 30111 w 779601"/>
              <a:gd name="connsiteY4" fmla="*/ 771303 h 3579994"/>
              <a:gd name="connsiteX5" fmla="*/ 760857 w 779601"/>
              <a:gd name="connsiteY5" fmla="*/ 510183 h 3579994"/>
              <a:gd name="connsiteX6" fmla="*/ 760858 w 779601"/>
              <a:gd name="connsiteY6" fmla="*/ 69929 h 3579994"/>
              <a:gd name="connsiteX0" fmla="*/ 54072 w 779601"/>
              <a:gd name="connsiteY0" fmla="*/ 3707204 h 3707204"/>
              <a:gd name="connsiteX1" fmla="*/ 779601 w 779601"/>
              <a:gd name="connsiteY1" fmla="*/ 2580900 h 3707204"/>
              <a:gd name="connsiteX2" fmla="*/ 779009 w 779601"/>
              <a:gd name="connsiteY2" fmla="*/ 2103376 h 3707204"/>
              <a:gd name="connsiteX3" fmla="*/ 0 w 779601"/>
              <a:gd name="connsiteY3" fmla="*/ 2008641 h 3707204"/>
              <a:gd name="connsiteX4" fmla="*/ 30111 w 779601"/>
              <a:gd name="connsiteY4" fmla="*/ 898513 h 3707204"/>
              <a:gd name="connsiteX5" fmla="*/ 760857 w 779601"/>
              <a:gd name="connsiteY5" fmla="*/ 637393 h 3707204"/>
              <a:gd name="connsiteX6" fmla="*/ 739550 w 779601"/>
              <a:gd name="connsiteY6" fmla="*/ 59300 h 3707204"/>
              <a:gd name="connsiteX0" fmla="*/ 54072 w 779601"/>
              <a:gd name="connsiteY0" fmla="*/ 3647904 h 3647904"/>
              <a:gd name="connsiteX1" fmla="*/ 779601 w 779601"/>
              <a:gd name="connsiteY1" fmla="*/ 2521600 h 3647904"/>
              <a:gd name="connsiteX2" fmla="*/ 779009 w 779601"/>
              <a:gd name="connsiteY2" fmla="*/ 2044076 h 3647904"/>
              <a:gd name="connsiteX3" fmla="*/ 0 w 779601"/>
              <a:gd name="connsiteY3" fmla="*/ 1949341 h 3647904"/>
              <a:gd name="connsiteX4" fmla="*/ 30111 w 779601"/>
              <a:gd name="connsiteY4" fmla="*/ 839213 h 3647904"/>
              <a:gd name="connsiteX5" fmla="*/ 760857 w 779601"/>
              <a:gd name="connsiteY5" fmla="*/ 578093 h 3647904"/>
              <a:gd name="connsiteX6" fmla="*/ 739550 w 779601"/>
              <a:gd name="connsiteY6" fmla="*/ 0 h 3647904"/>
              <a:gd name="connsiteX0" fmla="*/ 54072 w 779601"/>
              <a:gd name="connsiteY0" fmla="*/ 3557132 h 3557132"/>
              <a:gd name="connsiteX1" fmla="*/ 779601 w 779601"/>
              <a:gd name="connsiteY1" fmla="*/ 2430828 h 3557132"/>
              <a:gd name="connsiteX2" fmla="*/ 779009 w 779601"/>
              <a:gd name="connsiteY2" fmla="*/ 1953304 h 3557132"/>
              <a:gd name="connsiteX3" fmla="*/ 0 w 779601"/>
              <a:gd name="connsiteY3" fmla="*/ 1858569 h 3557132"/>
              <a:gd name="connsiteX4" fmla="*/ 30111 w 779601"/>
              <a:gd name="connsiteY4" fmla="*/ 748441 h 3557132"/>
              <a:gd name="connsiteX5" fmla="*/ 760857 w 779601"/>
              <a:gd name="connsiteY5" fmla="*/ 487321 h 3557132"/>
              <a:gd name="connsiteX6" fmla="*/ 739550 w 779601"/>
              <a:gd name="connsiteY6" fmla="*/ 0 h 3557132"/>
              <a:gd name="connsiteX0" fmla="*/ 54072 w 779601"/>
              <a:gd name="connsiteY0" fmla="*/ 3557132 h 3557132"/>
              <a:gd name="connsiteX1" fmla="*/ 779601 w 779601"/>
              <a:gd name="connsiteY1" fmla="*/ 2430828 h 3557132"/>
              <a:gd name="connsiteX2" fmla="*/ 779009 w 779601"/>
              <a:gd name="connsiteY2" fmla="*/ 1953304 h 3557132"/>
              <a:gd name="connsiteX3" fmla="*/ 0 w 779601"/>
              <a:gd name="connsiteY3" fmla="*/ 1858569 h 3557132"/>
              <a:gd name="connsiteX4" fmla="*/ 30111 w 779601"/>
              <a:gd name="connsiteY4" fmla="*/ 748441 h 3557132"/>
              <a:gd name="connsiteX5" fmla="*/ 760857 w 779601"/>
              <a:gd name="connsiteY5" fmla="*/ 487321 h 3557132"/>
              <a:gd name="connsiteX6" fmla="*/ 739550 w 779601"/>
              <a:gd name="connsiteY6" fmla="*/ 0 h 3557132"/>
              <a:gd name="connsiteX0" fmla="*/ 54072 w 779601"/>
              <a:gd name="connsiteY0" fmla="*/ 3580665 h 3580665"/>
              <a:gd name="connsiteX1" fmla="*/ 779601 w 779601"/>
              <a:gd name="connsiteY1" fmla="*/ 2454361 h 3580665"/>
              <a:gd name="connsiteX2" fmla="*/ 779009 w 779601"/>
              <a:gd name="connsiteY2" fmla="*/ 1976837 h 3580665"/>
              <a:gd name="connsiteX3" fmla="*/ 0 w 779601"/>
              <a:gd name="connsiteY3" fmla="*/ 1882102 h 3580665"/>
              <a:gd name="connsiteX4" fmla="*/ 30111 w 779601"/>
              <a:gd name="connsiteY4" fmla="*/ 771974 h 3580665"/>
              <a:gd name="connsiteX5" fmla="*/ 760857 w 779601"/>
              <a:gd name="connsiteY5" fmla="*/ 510854 h 3580665"/>
              <a:gd name="connsiteX6" fmla="*/ 735288 w 779601"/>
              <a:gd name="connsiteY6" fmla="*/ 0 h 3580665"/>
              <a:gd name="connsiteX0" fmla="*/ 54072 w 779601"/>
              <a:gd name="connsiteY0" fmla="*/ 3580665 h 3580665"/>
              <a:gd name="connsiteX1" fmla="*/ 779601 w 779601"/>
              <a:gd name="connsiteY1" fmla="*/ 2454361 h 3580665"/>
              <a:gd name="connsiteX2" fmla="*/ 779009 w 779601"/>
              <a:gd name="connsiteY2" fmla="*/ 1976837 h 3580665"/>
              <a:gd name="connsiteX3" fmla="*/ 0 w 779601"/>
              <a:gd name="connsiteY3" fmla="*/ 1882102 h 3580665"/>
              <a:gd name="connsiteX4" fmla="*/ 30111 w 779601"/>
              <a:gd name="connsiteY4" fmla="*/ 771974 h 3580665"/>
              <a:gd name="connsiteX5" fmla="*/ 760857 w 779601"/>
              <a:gd name="connsiteY5" fmla="*/ 510854 h 3580665"/>
              <a:gd name="connsiteX6" fmla="*/ 735288 w 779601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6599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6599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6599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67907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12505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12505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2337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67908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67908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67908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38076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38076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872488"/>
              <a:gd name="connsiteY0" fmla="*/ 3580665 h 3580665"/>
              <a:gd name="connsiteX1" fmla="*/ 775061 w 872488"/>
              <a:gd name="connsiteY1" fmla="*/ 2454361 h 3580665"/>
              <a:gd name="connsiteX2" fmla="*/ 872488 w 872488"/>
              <a:gd name="connsiteY2" fmla="*/ 2054161 h 3580665"/>
              <a:gd name="connsiteX3" fmla="*/ 38076 w 872488"/>
              <a:gd name="connsiteY3" fmla="*/ 1835036 h 3580665"/>
              <a:gd name="connsiteX4" fmla="*/ 0 w 872488"/>
              <a:gd name="connsiteY4" fmla="*/ 775336 h 3580665"/>
              <a:gd name="connsiteX5" fmla="*/ 756317 w 872488"/>
              <a:gd name="connsiteY5" fmla="*/ 510854 h 3580665"/>
              <a:gd name="connsiteX6" fmla="*/ 730748 w 872488"/>
              <a:gd name="connsiteY6" fmla="*/ 0 h 3580665"/>
              <a:gd name="connsiteX0" fmla="*/ 49532 w 873080"/>
              <a:gd name="connsiteY0" fmla="*/ 3580665 h 3580665"/>
              <a:gd name="connsiteX1" fmla="*/ 873080 w 873080"/>
              <a:gd name="connsiteY1" fmla="*/ 2414018 h 3580665"/>
              <a:gd name="connsiteX2" fmla="*/ 872488 w 873080"/>
              <a:gd name="connsiteY2" fmla="*/ 2054161 h 3580665"/>
              <a:gd name="connsiteX3" fmla="*/ 38076 w 873080"/>
              <a:gd name="connsiteY3" fmla="*/ 1835036 h 3580665"/>
              <a:gd name="connsiteX4" fmla="*/ 0 w 873080"/>
              <a:gd name="connsiteY4" fmla="*/ 775336 h 3580665"/>
              <a:gd name="connsiteX5" fmla="*/ 756317 w 873080"/>
              <a:gd name="connsiteY5" fmla="*/ 510854 h 3580665"/>
              <a:gd name="connsiteX6" fmla="*/ 730748 w 873080"/>
              <a:gd name="connsiteY6" fmla="*/ 0 h 3580665"/>
              <a:gd name="connsiteX0" fmla="*/ 49532 w 873080"/>
              <a:gd name="connsiteY0" fmla="*/ 3580665 h 3580665"/>
              <a:gd name="connsiteX1" fmla="*/ 873080 w 873080"/>
              <a:gd name="connsiteY1" fmla="*/ 2414018 h 3580665"/>
              <a:gd name="connsiteX2" fmla="*/ 872488 w 873080"/>
              <a:gd name="connsiteY2" fmla="*/ 2054161 h 3580665"/>
              <a:gd name="connsiteX3" fmla="*/ 38076 w 873080"/>
              <a:gd name="connsiteY3" fmla="*/ 1835036 h 3580665"/>
              <a:gd name="connsiteX4" fmla="*/ 0 w 873080"/>
              <a:gd name="connsiteY4" fmla="*/ 775336 h 3580665"/>
              <a:gd name="connsiteX5" fmla="*/ 730748 w 873080"/>
              <a:gd name="connsiteY5" fmla="*/ 0 h 3580665"/>
              <a:gd name="connsiteX0" fmla="*/ 12167 w 835715"/>
              <a:gd name="connsiteY0" fmla="*/ 3580665 h 3580665"/>
              <a:gd name="connsiteX1" fmla="*/ 835715 w 835715"/>
              <a:gd name="connsiteY1" fmla="*/ 2414018 h 3580665"/>
              <a:gd name="connsiteX2" fmla="*/ 835123 w 835715"/>
              <a:gd name="connsiteY2" fmla="*/ 2054161 h 3580665"/>
              <a:gd name="connsiteX3" fmla="*/ 711 w 835715"/>
              <a:gd name="connsiteY3" fmla="*/ 1835036 h 3580665"/>
              <a:gd name="connsiteX4" fmla="*/ 693383 w 835715"/>
              <a:gd name="connsiteY4" fmla="*/ 0 h 3580665"/>
              <a:gd name="connsiteX0" fmla="*/ 0 w 823548"/>
              <a:gd name="connsiteY0" fmla="*/ 3580665 h 3580665"/>
              <a:gd name="connsiteX1" fmla="*/ 823548 w 823548"/>
              <a:gd name="connsiteY1" fmla="*/ 2414018 h 3580665"/>
              <a:gd name="connsiteX2" fmla="*/ 822956 w 823548"/>
              <a:gd name="connsiteY2" fmla="*/ 2054161 h 3580665"/>
              <a:gd name="connsiteX3" fmla="*/ 287809 w 823548"/>
              <a:gd name="connsiteY3" fmla="*/ 1835036 h 3580665"/>
              <a:gd name="connsiteX4" fmla="*/ 681216 w 823548"/>
              <a:gd name="connsiteY4" fmla="*/ 0 h 3580665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87809 w 823548"/>
              <a:gd name="connsiteY3" fmla="*/ 1823521 h 3569150"/>
              <a:gd name="connsiteX4" fmla="*/ 20677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87809 w 823548"/>
              <a:gd name="connsiteY3" fmla="*/ 1823521 h 3569150"/>
              <a:gd name="connsiteX4" fmla="*/ 20677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87809 w 823548"/>
              <a:gd name="connsiteY3" fmla="*/ 1823521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29416 w 823548"/>
              <a:gd name="connsiteY3" fmla="*/ 1817763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78322 w 823548"/>
              <a:gd name="connsiteY3" fmla="*/ 1806247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49125 w 823548"/>
              <a:gd name="connsiteY3" fmla="*/ 1806247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49125 w 823548"/>
              <a:gd name="connsiteY3" fmla="*/ 1829278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49125 w 823548"/>
              <a:gd name="connsiteY3" fmla="*/ 1829278 h 3569150"/>
              <a:gd name="connsiteX4" fmla="*/ 126482 w 823548"/>
              <a:gd name="connsiteY4" fmla="*/ 0 h 3569150"/>
              <a:gd name="connsiteX0" fmla="*/ 0 w 823548"/>
              <a:gd name="connsiteY0" fmla="*/ 3574908 h 3574908"/>
              <a:gd name="connsiteX1" fmla="*/ 823548 w 823548"/>
              <a:gd name="connsiteY1" fmla="*/ 2408261 h 3574908"/>
              <a:gd name="connsiteX2" fmla="*/ 822956 w 823548"/>
              <a:gd name="connsiteY2" fmla="*/ 2048404 h 3574908"/>
              <a:gd name="connsiteX3" fmla="*/ 149125 w 823548"/>
              <a:gd name="connsiteY3" fmla="*/ 1835036 h 3574908"/>
              <a:gd name="connsiteX4" fmla="*/ 68088 w 823548"/>
              <a:gd name="connsiteY4" fmla="*/ 0 h 3574908"/>
              <a:gd name="connsiteX0" fmla="*/ 0 w 823548"/>
              <a:gd name="connsiteY0" fmla="*/ 3574908 h 3574908"/>
              <a:gd name="connsiteX1" fmla="*/ 823548 w 823548"/>
              <a:gd name="connsiteY1" fmla="*/ 2408261 h 3574908"/>
              <a:gd name="connsiteX2" fmla="*/ 822956 w 823548"/>
              <a:gd name="connsiteY2" fmla="*/ 2048404 h 3574908"/>
              <a:gd name="connsiteX3" fmla="*/ 134526 w 823548"/>
              <a:gd name="connsiteY3" fmla="*/ 1858067 h 3574908"/>
              <a:gd name="connsiteX4" fmla="*/ 68088 w 823548"/>
              <a:gd name="connsiteY4" fmla="*/ 0 h 3574908"/>
              <a:gd name="connsiteX0" fmla="*/ 0 w 823548"/>
              <a:gd name="connsiteY0" fmla="*/ 3580665 h 3580665"/>
              <a:gd name="connsiteX1" fmla="*/ 823548 w 823548"/>
              <a:gd name="connsiteY1" fmla="*/ 2414018 h 3580665"/>
              <a:gd name="connsiteX2" fmla="*/ 822956 w 823548"/>
              <a:gd name="connsiteY2" fmla="*/ 2054161 h 3580665"/>
              <a:gd name="connsiteX3" fmla="*/ 134526 w 823548"/>
              <a:gd name="connsiteY3" fmla="*/ 1863824 h 3580665"/>
              <a:gd name="connsiteX4" fmla="*/ 104584 w 823548"/>
              <a:gd name="connsiteY4" fmla="*/ 0 h 3580665"/>
              <a:gd name="connsiteX0" fmla="*/ 29101 w 718964"/>
              <a:gd name="connsiteY0" fmla="*/ 3359195 h 3359195"/>
              <a:gd name="connsiteX1" fmla="*/ 718964 w 718964"/>
              <a:gd name="connsiteY1" fmla="*/ 2414018 h 3359195"/>
              <a:gd name="connsiteX2" fmla="*/ 718372 w 718964"/>
              <a:gd name="connsiteY2" fmla="*/ 2054161 h 3359195"/>
              <a:gd name="connsiteX3" fmla="*/ 29942 w 718964"/>
              <a:gd name="connsiteY3" fmla="*/ 1863824 h 3359195"/>
              <a:gd name="connsiteX4" fmla="*/ 0 w 718964"/>
              <a:gd name="connsiteY4" fmla="*/ 0 h 3359195"/>
              <a:gd name="connsiteX0" fmla="*/ 15733 w 705596"/>
              <a:gd name="connsiteY0" fmla="*/ 2968987 h 2968987"/>
              <a:gd name="connsiteX1" fmla="*/ 705596 w 705596"/>
              <a:gd name="connsiteY1" fmla="*/ 2023810 h 2968987"/>
              <a:gd name="connsiteX2" fmla="*/ 705004 w 705596"/>
              <a:gd name="connsiteY2" fmla="*/ 1663953 h 2968987"/>
              <a:gd name="connsiteX3" fmla="*/ 16574 w 705596"/>
              <a:gd name="connsiteY3" fmla="*/ 1473616 h 2968987"/>
              <a:gd name="connsiteX4" fmla="*/ 0 w 705596"/>
              <a:gd name="connsiteY4" fmla="*/ 0 h 2968987"/>
              <a:gd name="connsiteX0" fmla="*/ 21024 w 710887"/>
              <a:gd name="connsiteY0" fmla="*/ 3027431 h 3027431"/>
              <a:gd name="connsiteX1" fmla="*/ 710887 w 710887"/>
              <a:gd name="connsiteY1" fmla="*/ 2082254 h 3027431"/>
              <a:gd name="connsiteX2" fmla="*/ 710295 w 710887"/>
              <a:gd name="connsiteY2" fmla="*/ 1722397 h 3027431"/>
              <a:gd name="connsiteX3" fmla="*/ 21865 w 710887"/>
              <a:gd name="connsiteY3" fmla="*/ 1532060 h 3027431"/>
              <a:gd name="connsiteX4" fmla="*/ 0 w 710887"/>
              <a:gd name="connsiteY4" fmla="*/ 0 h 3027431"/>
              <a:gd name="connsiteX0" fmla="*/ 34392 w 710887"/>
              <a:gd name="connsiteY0" fmla="*/ 2943061 h 2943061"/>
              <a:gd name="connsiteX1" fmla="*/ 710887 w 710887"/>
              <a:gd name="connsiteY1" fmla="*/ 2082254 h 2943061"/>
              <a:gd name="connsiteX2" fmla="*/ 710295 w 710887"/>
              <a:gd name="connsiteY2" fmla="*/ 1722397 h 2943061"/>
              <a:gd name="connsiteX3" fmla="*/ 21865 w 710887"/>
              <a:gd name="connsiteY3" fmla="*/ 1532060 h 2943061"/>
              <a:gd name="connsiteX4" fmla="*/ 0 w 710887"/>
              <a:gd name="connsiteY4" fmla="*/ 0 h 2943061"/>
              <a:gd name="connsiteX0" fmla="*/ 34392 w 710887"/>
              <a:gd name="connsiteY0" fmla="*/ 2943061 h 2943061"/>
              <a:gd name="connsiteX1" fmla="*/ 710887 w 710887"/>
              <a:gd name="connsiteY1" fmla="*/ 2082254 h 2943061"/>
              <a:gd name="connsiteX2" fmla="*/ 710295 w 710887"/>
              <a:gd name="connsiteY2" fmla="*/ 1722397 h 2943061"/>
              <a:gd name="connsiteX3" fmla="*/ 21865 w 710887"/>
              <a:gd name="connsiteY3" fmla="*/ 1532060 h 2943061"/>
              <a:gd name="connsiteX4" fmla="*/ 0 w 710887"/>
              <a:gd name="connsiteY4" fmla="*/ 0 h 294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887" h="2943061">
                <a:moveTo>
                  <a:pt x="34392" y="2943061"/>
                </a:moveTo>
                <a:cubicBezTo>
                  <a:pt x="643118" y="2216702"/>
                  <a:pt x="436371" y="2471136"/>
                  <a:pt x="710887" y="2082254"/>
                </a:cubicBezTo>
                <a:cubicBezTo>
                  <a:pt x="710690" y="1923079"/>
                  <a:pt x="710492" y="1881572"/>
                  <a:pt x="710295" y="1722397"/>
                </a:cubicBezTo>
                <a:cubicBezTo>
                  <a:pt x="566067" y="1680698"/>
                  <a:pt x="166093" y="1573759"/>
                  <a:pt x="21865" y="1532060"/>
                </a:cubicBezTo>
                <a:cubicBezTo>
                  <a:pt x="5542" y="849989"/>
                  <a:pt x="1676" y="727768"/>
                  <a:pt x="0" y="0"/>
                </a:cubicBez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672399" y="4825035"/>
            <a:ext cx="313044" cy="369332"/>
            <a:chOff x="418816" y="1964112"/>
            <a:chExt cx="313044" cy="369332"/>
          </a:xfrm>
        </p:grpSpPr>
        <p:sp>
          <p:nvSpPr>
            <p:cNvPr id="226" name="Oval 22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1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765227" y="3717809"/>
            <a:ext cx="313044" cy="369332"/>
            <a:chOff x="418816" y="1964112"/>
            <a:chExt cx="313044" cy="369332"/>
          </a:xfrm>
        </p:grpSpPr>
        <p:sp>
          <p:nvSpPr>
            <p:cNvPr id="229" name="Oval 228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2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1285507" y="2532088"/>
            <a:ext cx="313044" cy="369332"/>
            <a:chOff x="418816" y="1964112"/>
            <a:chExt cx="313044" cy="369332"/>
          </a:xfrm>
        </p:grpSpPr>
        <p:sp>
          <p:nvSpPr>
            <p:cNvPr id="232" name="Oval 231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3</a:t>
              </a:r>
              <a:endParaRPr lang="en-US" dirty="0">
                <a:latin typeface="Arial"/>
                <a:cs typeface="Arial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>
            <a:off x="1635543" y="1382172"/>
            <a:ext cx="36856" cy="19959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5" name="Group 234"/>
          <p:cNvGrpSpPr/>
          <p:nvPr/>
        </p:nvGrpSpPr>
        <p:grpSpPr>
          <a:xfrm>
            <a:off x="1506590" y="1883932"/>
            <a:ext cx="313044" cy="369332"/>
            <a:chOff x="418816" y="1964112"/>
            <a:chExt cx="313044" cy="369332"/>
          </a:xfrm>
        </p:grpSpPr>
        <p:sp>
          <p:nvSpPr>
            <p:cNvPr id="236" name="Oval 23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4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38" name="Freeform 237"/>
          <p:cNvSpPr/>
          <p:nvPr/>
        </p:nvSpPr>
        <p:spPr>
          <a:xfrm>
            <a:off x="2295799" y="1680415"/>
            <a:ext cx="1029459" cy="3309980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" fmla="*/ 3902322 w 3902322"/>
              <a:gd name="connsiteY0" fmla="*/ 0 h 423354"/>
              <a:gd name="connsiteX1" fmla="*/ 3565324 w 3902322"/>
              <a:gd name="connsiteY1" fmla="*/ 402338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02322 w 3902322"/>
              <a:gd name="connsiteY0" fmla="*/ 0 h 423354"/>
              <a:gd name="connsiteX1" fmla="*/ 3600933 w 3902322"/>
              <a:gd name="connsiteY1" fmla="*/ 384535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43865 w 3943865"/>
              <a:gd name="connsiteY0" fmla="*/ 1851 h 383664"/>
              <a:gd name="connsiteX1" fmla="*/ 3600933 w 3943865"/>
              <a:gd name="connsiteY1" fmla="*/ 344845 h 383664"/>
              <a:gd name="connsiteX2" fmla="*/ 343934 w 3943865"/>
              <a:gd name="connsiteY2" fmla="*/ 383664 h 383664"/>
              <a:gd name="connsiteX3" fmla="*/ 0 w 3943865"/>
              <a:gd name="connsiteY3" fmla="*/ 0 h 383664"/>
              <a:gd name="connsiteX0" fmla="*/ 4015082 w 4015082"/>
              <a:gd name="connsiteY0" fmla="*/ 29941 h 383664"/>
              <a:gd name="connsiteX1" fmla="*/ 3600933 w 4015082"/>
              <a:gd name="connsiteY1" fmla="*/ 344845 h 383664"/>
              <a:gd name="connsiteX2" fmla="*/ 343934 w 4015082"/>
              <a:gd name="connsiteY2" fmla="*/ 383664 h 383664"/>
              <a:gd name="connsiteX3" fmla="*/ 0 w 4015082"/>
              <a:gd name="connsiteY3" fmla="*/ 0 h 383664"/>
              <a:gd name="connsiteX0" fmla="*/ 4187190 w 4187190"/>
              <a:gd name="connsiteY0" fmla="*/ 15896 h 369619"/>
              <a:gd name="connsiteX1" fmla="*/ 3773041 w 4187190"/>
              <a:gd name="connsiteY1" fmla="*/ 330800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4187190 w 4187190"/>
              <a:gd name="connsiteY0" fmla="*/ 15896 h 369619"/>
              <a:gd name="connsiteX1" fmla="*/ 3749302 w 4187190"/>
              <a:gd name="connsiteY1" fmla="*/ 349527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0 w 6265284"/>
              <a:gd name="connsiteY0" fmla="*/ 0 h 1092877"/>
              <a:gd name="connsiteX1" fmla="*/ 6265284 w 6265284"/>
              <a:gd name="connsiteY1" fmla="*/ 1072785 h 1092877"/>
              <a:gd name="connsiteX2" fmla="*/ 3032024 w 6265284"/>
              <a:gd name="connsiteY2" fmla="*/ 1092877 h 1092877"/>
              <a:gd name="connsiteX3" fmla="*/ 2515982 w 6265284"/>
              <a:gd name="connsiteY3" fmla="*/ 723258 h 1092877"/>
              <a:gd name="connsiteX0" fmla="*/ 0 w 3032024"/>
              <a:gd name="connsiteY0" fmla="*/ 1193950 h 2286827"/>
              <a:gd name="connsiteX1" fmla="*/ 1581391 w 3032024"/>
              <a:gd name="connsiteY1" fmla="*/ 0 h 2286827"/>
              <a:gd name="connsiteX2" fmla="*/ 3032024 w 3032024"/>
              <a:gd name="connsiteY2" fmla="*/ 2286827 h 2286827"/>
              <a:gd name="connsiteX3" fmla="*/ 2515982 w 3032024"/>
              <a:gd name="connsiteY3" fmla="*/ 1917208 h 2286827"/>
              <a:gd name="connsiteX0" fmla="*/ 0 w 2515982"/>
              <a:gd name="connsiteY0" fmla="*/ 1896586 h 2619844"/>
              <a:gd name="connsiteX1" fmla="*/ 1581391 w 2515982"/>
              <a:gd name="connsiteY1" fmla="*/ 702636 h 2619844"/>
              <a:gd name="connsiteX2" fmla="*/ 1241736 w 2515982"/>
              <a:gd name="connsiteY2" fmla="*/ 0 h 2619844"/>
              <a:gd name="connsiteX3" fmla="*/ 2515982 w 2515982"/>
              <a:gd name="connsiteY3" fmla="*/ 2619844 h 2619844"/>
              <a:gd name="connsiteX0" fmla="*/ 0 w 1581391"/>
              <a:gd name="connsiteY0" fmla="*/ 2890379 h 2890379"/>
              <a:gd name="connsiteX1" fmla="*/ 1581391 w 1581391"/>
              <a:gd name="connsiteY1" fmla="*/ 1696429 h 2890379"/>
              <a:gd name="connsiteX2" fmla="*/ 1241736 w 1581391"/>
              <a:gd name="connsiteY2" fmla="*/ 993793 h 2890379"/>
              <a:gd name="connsiteX3" fmla="*/ 1579203 w 1581391"/>
              <a:gd name="connsiteY3" fmla="*/ 0 h 2890379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29193 w 1581391"/>
              <a:gd name="connsiteY3" fmla="*/ 0 h 2973211"/>
              <a:gd name="connsiteX0" fmla="*/ 0 w 1581391"/>
              <a:gd name="connsiteY0" fmla="*/ 3276927 h 3276927"/>
              <a:gd name="connsiteX1" fmla="*/ 1581391 w 1581391"/>
              <a:gd name="connsiteY1" fmla="*/ 2082977 h 3276927"/>
              <a:gd name="connsiteX2" fmla="*/ 1241736 w 1581391"/>
              <a:gd name="connsiteY2" fmla="*/ 1380341 h 3276927"/>
              <a:gd name="connsiteX3" fmla="*/ 1249193 w 1581391"/>
              <a:gd name="connsiteY3" fmla="*/ 0 h 3276927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34193 w 1581391"/>
              <a:gd name="connsiteY3" fmla="*/ 0 h 2973211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241736 w 1581391"/>
              <a:gd name="connsiteY2" fmla="*/ 1112124 h 3008710"/>
              <a:gd name="connsiteX3" fmla="*/ 1239193 w 1581391"/>
              <a:gd name="connsiteY3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320792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747705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66390"/>
              <a:gd name="connsiteY0" fmla="*/ 3008710 h 3008710"/>
              <a:gd name="connsiteX1" fmla="*/ 1566390 w 1566390"/>
              <a:gd name="connsiteY1" fmla="*/ 1747705 h 3008710"/>
              <a:gd name="connsiteX2" fmla="*/ 1565798 w 1566390"/>
              <a:gd name="connsiteY2" fmla="*/ 1270181 h 3008710"/>
              <a:gd name="connsiteX3" fmla="*/ 1241736 w 1566390"/>
              <a:gd name="connsiteY3" fmla="*/ 1112124 h 3008710"/>
              <a:gd name="connsiteX4" fmla="*/ 1239193 w 1566390"/>
              <a:gd name="connsiteY4" fmla="*/ 0 h 3008710"/>
              <a:gd name="connsiteX0" fmla="*/ 0 w 1766395"/>
              <a:gd name="connsiteY0" fmla="*/ 2988988 h 2988988"/>
              <a:gd name="connsiteX1" fmla="*/ 1766395 w 1766395"/>
              <a:gd name="connsiteY1" fmla="*/ 1747705 h 2988988"/>
              <a:gd name="connsiteX2" fmla="*/ 1765803 w 1766395"/>
              <a:gd name="connsiteY2" fmla="*/ 1270181 h 2988988"/>
              <a:gd name="connsiteX3" fmla="*/ 1441741 w 1766395"/>
              <a:gd name="connsiteY3" fmla="*/ 1112124 h 2988988"/>
              <a:gd name="connsiteX4" fmla="*/ 1439198 w 1766395"/>
              <a:gd name="connsiteY4" fmla="*/ 0 h 2988988"/>
              <a:gd name="connsiteX0" fmla="*/ 0 w 1766395"/>
              <a:gd name="connsiteY0" fmla="*/ 2988988 h 2988988"/>
              <a:gd name="connsiteX1" fmla="*/ 1766395 w 1766395"/>
              <a:gd name="connsiteY1" fmla="*/ 1747705 h 2988988"/>
              <a:gd name="connsiteX2" fmla="*/ 579217 w 1766395"/>
              <a:gd name="connsiteY2" fmla="*/ 1319458 h 2988988"/>
              <a:gd name="connsiteX3" fmla="*/ 1441741 w 1766395"/>
              <a:gd name="connsiteY3" fmla="*/ 1112124 h 2988988"/>
              <a:gd name="connsiteX4" fmla="*/ 1439198 w 1766395"/>
              <a:gd name="connsiteY4" fmla="*/ 0 h 2988988"/>
              <a:gd name="connsiteX0" fmla="*/ 0 w 1442252"/>
              <a:gd name="connsiteY0" fmla="*/ 2988988 h 2988988"/>
              <a:gd name="connsiteX1" fmla="*/ 621443 w 1442252"/>
              <a:gd name="connsiteY1" fmla="*/ 1829833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621443 w 1442252"/>
              <a:gd name="connsiteY1" fmla="*/ 1829833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608074 w 1442252"/>
              <a:gd name="connsiteY1" fmla="*/ 1780618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608074 w 1442252"/>
              <a:gd name="connsiteY1" fmla="*/ 1780618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585794 w 1442252"/>
              <a:gd name="connsiteY1" fmla="*/ 1780618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585794 w 1442252"/>
              <a:gd name="connsiteY1" fmla="*/ 1714700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2035489"/>
              <a:gd name="connsiteY0" fmla="*/ 2876928 h 2876928"/>
              <a:gd name="connsiteX1" fmla="*/ 1179031 w 2035489"/>
              <a:gd name="connsiteY1" fmla="*/ 1714700 h 2876928"/>
              <a:gd name="connsiteX2" fmla="*/ 1172454 w 2035489"/>
              <a:gd name="connsiteY2" fmla="*/ 1319458 h 2876928"/>
              <a:gd name="connsiteX3" fmla="*/ 2034978 w 2035489"/>
              <a:gd name="connsiteY3" fmla="*/ 1112124 h 2876928"/>
              <a:gd name="connsiteX4" fmla="*/ 2032435 w 2035489"/>
              <a:gd name="connsiteY4" fmla="*/ 0 h 2876928"/>
              <a:gd name="connsiteX0" fmla="*/ 0 w 2095517"/>
              <a:gd name="connsiteY0" fmla="*/ 2876928 h 2876928"/>
              <a:gd name="connsiteX1" fmla="*/ 1179031 w 2095517"/>
              <a:gd name="connsiteY1" fmla="*/ 1714700 h 2876928"/>
              <a:gd name="connsiteX2" fmla="*/ 1172454 w 2095517"/>
              <a:gd name="connsiteY2" fmla="*/ 1319458 h 2876928"/>
              <a:gd name="connsiteX3" fmla="*/ 2095451 w 2095517"/>
              <a:gd name="connsiteY3" fmla="*/ 1525541 h 2876928"/>
              <a:gd name="connsiteX4" fmla="*/ 2032435 w 2095517"/>
              <a:gd name="connsiteY4" fmla="*/ 0 h 2876928"/>
              <a:gd name="connsiteX0" fmla="*/ 0 w 2095517"/>
              <a:gd name="connsiteY0" fmla="*/ 2876928 h 2876928"/>
              <a:gd name="connsiteX1" fmla="*/ 1179031 w 2095517"/>
              <a:gd name="connsiteY1" fmla="*/ 1714700 h 2876928"/>
              <a:gd name="connsiteX2" fmla="*/ 1757025 w 2095517"/>
              <a:gd name="connsiteY2" fmla="*/ 2019085 h 2876928"/>
              <a:gd name="connsiteX3" fmla="*/ 2095451 w 2095517"/>
              <a:gd name="connsiteY3" fmla="*/ 1525541 h 2876928"/>
              <a:gd name="connsiteX4" fmla="*/ 2032435 w 2095517"/>
              <a:gd name="connsiteY4" fmla="*/ 0 h 2876928"/>
              <a:gd name="connsiteX0" fmla="*/ 0 w 2095517"/>
              <a:gd name="connsiteY0" fmla="*/ 2876928 h 2876928"/>
              <a:gd name="connsiteX1" fmla="*/ 1058086 w 2095517"/>
              <a:gd name="connsiteY1" fmla="*/ 2128116 h 2876928"/>
              <a:gd name="connsiteX2" fmla="*/ 1757025 w 2095517"/>
              <a:gd name="connsiteY2" fmla="*/ 2019085 h 2876928"/>
              <a:gd name="connsiteX3" fmla="*/ 2095451 w 2095517"/>
              <a:gd name="connsiteY3" fmla="*/ 1525541 h 2876928"/>
              <a:gd name="connsiteX4" fmla="*/ 2032435 w 2095517"/>
              <a:gd name="connsiteY4" fmla="*/ 0 h 2876928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19085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19085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19085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703415 w 1732679"/>
              <a:gd name="connsiteY1" fmla="*/ 2070128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703415 w 1732679"/>
              <a:gd name="connsiteY1" fmla="*/ 2070128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703415 w 1732679"/>
              <a:gd name="connsiteY1" fmla="*/ 2070128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19366 w 1029264"/>
              <a:gd name="connsiteY0" fmla="*/ 2961861 h 2961861"/>
              <a:gd name="connsiteX1" fmla="*/ 0 w 1029264"/>
              <a:gd name="connsiteY1" fmla="*/ 2070128 h 2961861"/>
              <a:gd name="connsiteX2" fmla="*/ 690772 w 1029264"/>
              <a:gd name="connsiteY2" fmla="*/ 2064629 h 2961861"/>
              <a:gd name="connsiteX3" fmla="*/ 1029198 w 1029264"/>
              <a:gd name="connsiteY3" fmla="*/ 1525541 h 2961861"/>
              <a:gd name="connsiteX4" fmla="*/ 966182 w 1029264"/>
              <a:gd name="connsiteY4" fmla="*/ 0 h 2961861"/>
              <a:gd name="connsiteX0" fmla="*/ 19366 w 1029276"/>
              <a:gd name="connsiteY0" fmla="*/ 2611201 h 2611201"/>
              <a:gd name="connsiteX1" fmla="*/ 0 w 1029276"/>
              <a:gd name="connsiteY1" fmla="*/ 1719468 h 2611201"/>
              <a:gd name="connsiteX2" fmla="*/ 690772 w 1029276"/>
              <a:gd name="connsiteY2" fmla="*/ 1713969 h 2611201"/>
              <a:gd name="connsiteX3" fmla="*/ 1029198 w 1029276"/>
              <a:gd name="connsiteY3" fmla="*/ 1174881 h 2611201"/>
              <a:gd name="connsiteX4" fmla="*/ 976765 w 1029276"/>
              <a:gd name="connsiteY4" fmla="*/ 0 h 2611201"/>
              <a:gd name="connsiteX0" fmla="*/ 19366 w 1029459"/>
              <a:gd name="connsiteY0" fmla="*/ 2611201 h 2611201"/>
              <a:gd name="connsiteX1" fmla="*/ 0 w 1029459"/>
              <a:gd name="connsiteY1" fmla="*/ 1719468 h 2611201"/>
              <a:gd name="connsiteX2" fmla="*/ 690772 w 1029459"/>
              <a:gd name="connsiteY2" fmla="*/ 1713969 h 2611201"/>
              <a:gd name="connsiteX3" fmla="*/ 1029198 w 1029459"/>
              <a:gd name="connsiteY3" fmla="*/ 1174881 h 2611201"/>
              <a:gd name="connsiteX4" fmla="*/ 976765 w 1029459"/>
              <a:gd name="connsiteY4" fmla="*/ 0 h 261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459" h="2611201">
                <a:moveTo>
                  <a:pt x="19366" y="2611201"/>
                </a:moveTo>
                <a:lnTo>
                  <a:pt x="0" y="1719468"/>
                </a:lnTo>
                <a:lnTo>
                  <a:pt x="690772" y="1713969"/>
                </a:lnTo>
                <a:cubicBezTo>
                  <a:pt x="953779" y="1301650"/>
                  <a:pt x="837892" y="1502072"/>
                  <a:pt x="1029198" y="1174881"/>
                </a:cubicBezTo>
                <a:cubicBezTo>
                  <a:pt x="1031684" y="714767"/>
                  <a:pt x="1016613" y="902614"/>
                  <a:pt x="976765" y="0"/>
                </a:cubicBezTo>
              </a:path>
            </a:pathLst>
          </a:custGeom>
          <a:ln w="12700">
            <a:solidFill>
              <a:schemeClr val="tx1"/>
            </a:solidFill>
            <a:headEnd type="triangle"/>
            <a:tailEnd type="none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9" name="Straight Arrow Connector 238"/>
          <p:cNvCxnSpPr/>
          <p:nvPr/>
        </p:nvCxnSpPr>
        <p:spPr bwMode="auto">
          <a:xfrm>
            <a:off x="2334047" y="4796373"/>
            <a:ext cx="165857" cy="444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3" name="Straight Arrow Connector 242"/>
          <p:cNvCxnSpPr/>
          <p:nvPr/>
        </p:nvCxnSpPr>
        <p:spPr bwMode="auto">
          <a:xfrm flipH="1">
            <a:off x="1630957" y="4825035"/>
            <a:ext cx="697629" cy="762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6" name="Group 245"/>
          <p:cNvGrpSpPr/>
          <p:nvPr/>
        </p:nvGrpSpPr>
        <p:grpSpPr>
          <a:xfrm rot="21446362">
            <a:off x="2189794" y="4667337"/>
            <a:ext cx="313044" cy="369332"/>
            <a:chOff x="418816" y="1964112"/>
            <a:chExt cx="313044" cy="369332"/>
          </a:xfrm>
        </p:grpSpPr>
        <p:sp>
          <p:nvSpPr>
            <p:cNvPr id="247" name="Oval 246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6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130061" y="1900424"/>
            <a:ext cx="313044" cy="369332"/>
            <a:chOff x="418816" y="1964112"/>
            <a:chExt cx="313044" cy="369332"/>
          </a:xfrm>
        </p:grpSpPr>
        <p:sp>
          <p:nvSpPr>
            <p:cNvPr id="250" name="Oval 249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5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53" name="Oval 252"/>
          <p:cNvSpPr/>
          <p:nvPr/>
        </p:nvSpPr>
        <p:spPr>
          <a:xfrm rot="5400000">
            <a:off x="1970416" y="419579"/>
            <a:ext cx="631007" cy="22352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336780" y="1336100"/>
            <a:ext cx="1891162" cy="509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/>
                <a:cs typeface="Arial"/>
              </a:rPr>
              <a:t>Dijkstra’s link-state 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/>
                <a:cs typeface="Arial"/>
              </a:rPr>
              <a:t>Routing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921872" y="5536490"/>
            <a:ext cx="687402" cy="470408"/>
            <a:chOff x="1736090" y="2893762"/>
            <a:chExt cx="565150" cy="340093"/>
          </a:xfrm>
        </p:grpSpPr>
        <p:grpSp>
          <p:nvGrpSpPr>
            <p:cNvPr id="320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24" name="Oval 323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0" name="Freeform 329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31" name="Straight Connector 330"/>
              <p:cNvCxnSpPr>
                <a:endCxn id="32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22" name="Oval 321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s1</a:t>
                </a:r>
                <a:endParaRPr lang="en-US" sz="2000" dirty="0"/>
              </a:p>
            </p:txBody>
          </p:sp>
        </p:grpSp>
      </p:grpSp>
      <p:grpSp>
        <p:nvGrpSpPr>
          <p:cNvPr id="333" name="Group 332"/>
          <p:cNvGrpSpPr/>
          <p:nvPr/>
        </p:nvGrpSpPr>
        <p:grpSpPr>
          <a:xfrm>
            <a:off x="2206593" y="5245170"/>
            <a:ext cx="687402" cy="470406"/>
            <a:chOff x="1736090" y="2893762"/>
            <a:chExt cx="565150" cy="340091"/>
          </a:xfrm>
        </p:grpSpPr>
        <p:grpSp>
          <p:nvGrpSpPr>
            <p:cNvPr id="334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38" name="Oval 337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1" name="Freeform 340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5" name="Straight Connector 344"/>
              <p:cNvCxnSpPr>
                <a:endCxn id="34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36" name="Oval 335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s2</a:t>
                </a:r>
                <a:endParaRPr lang="en-US" sz="2000" dirty="0"/>
              </a:p>
            </p:txBody>
          </p:sp>
        </p:grpSp>
      </p:grpSp>
      <p:grpSp>
        <p:nvGrpSpPr>
          <p:cNvPr id="347" name="Group 346"/>
          <p:cNvGrpSpPr/>
          <p:nvPr/>
        </p:nvGrpSpPr>
        <p:grpSpPr>
          <a:xfrm>
            <a:off x="1910145" y="5999406"/>
            <a:ext cx="687402" cy="470406"/>
            <a:chOff x="1736090" y="2893762"/>
            <a:chExt cx="565150" cy="340091"/>
          </a:xfrm>
        </p:grpSpPr>
        <p:grpSp>
          <p:nvGrpSpPr>
            <p:cNvPr id="348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52" name="Oval 35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4" name="Oval 35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5" name="Freeform 35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>
                <a:endCxn id="35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50" name="Oval 349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s3</a:t>
                </a:r>
                <a:endParaRPr lang="en-US" sz="2000" dirty="0"/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3077553" y="5718280"/>
            <a:ext cx="687402" cy="470406"/>
            <a:chOff x="1736090" y="2893762"/>
            <a:chExt cx="565150" cy="340091"/>
          </a:xfrm>
        </p:grpSpPr>
        <p:grpSp>
          <p:nvGrpSpPr>
            <p:cNvPr id="362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66" name="Oval 36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0" name="Freeform 36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1" name="Freeform 37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2" name="Freeform 37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3" name="Straight Connector 372"/>
              <p:cNvCxnSpPr>
                <a:endCxn id="36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64" name="Oval 363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s4</a:t>
                </a:r>
                <a:endParaRPr lang="en-US" sz="2000" dirty="0"/>
              </a:p>
            </p:txBody>
          </p:sp>
        </p:grpSp>
      </p:grpSp>
      <p:cxnSp>
        <p:nvCxnSpPr>
          <p:cNvPr id="240" name="Straight Arrow Connector 239"/>
          <p:cNvCxnSpPr/>
          <p:nvPr/>
        </p:nvCxnSpPr>
        <p:spPr bwMode="auto">
          <a:xfrm>
            <a:off x="2475946" y="4898482"/>
            <a:ext cx="906274" cy="769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6" name="Picture 1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" y="702064"/>
            <a:ext cx="8154854" cy="19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" name="Title 1"/>
          <p:cNvSpPr txBox="1">
            <a:spLocks/>
          </p:cNvSpPr>
          <p:nvPr/>
        </p:nvSpPr>
        <p:spPr>
          <a:xfrm>
            <a:off x="354145" y="177332"/>
            <a:ext cx="8642801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sz="3600" dirty="0" smtClean="0"/>
              <a:t>SDN: control/data plane interaction example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13965" y="1234279"/>
            <a:ext cx="3388878" cy="858751"/>
            <a:chOff x="5313965" y="1301119"/>
            <a:chExt cx="3388878" cy="858751"/>
          </a:xfrm>
        </p:grpSpPr>
        <p:sp>
          <p:nvSpPr>
            <p:cNvPr id="9" name="TextBox 8"/>
            <p:cNvSpPr txBox="1"/>
            <p:nvPr/>
          </p:nvSpPr>
          <p:spPr>
            <a:xfrm>
              <a:off x="5654651" y="1315023"/>
              <a:ext cx="3048192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S1, experiencing link failure using OpenFlow port status message to notify controller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78" name="Group 377"/>
            <p:cNvGrpSpPr/>
            <p:nvPr/>
          </p:nvGrpSpPr>
          <p:grpSpPr>
            <a:xfrm>
              <a:off x="5313965" y="1301119"/>
              <a:ext cx="338263" cy="369332"/>
              <a:chOff x="418816" y="1964112"/>
              <a:chExt cx="313044" cy="369332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418816" y="1964112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1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382" name="Group 381"/>
          <p:cNvGrpSpPr/>
          <p:nvPr/>
        </p:nvGrpSpPr>
        <p:grpSpPr>
          <a:xfrm>
            <a:off x="5359418" y="2228890"/>
            <a:ext cx="3388878" cy="858751"/>
            <a:chOff x="5313965" y="1301119"/>
            <a:chExt cx="3388878" cy="858751"/>
          </a:xfrm>
        </p:grpSpPr>
        <p:sp>
          <p:nvSpPr>
            <p:cNvPr id="383" name="TextBox 382"/>
            <p:cNvSpPr txBox="1"/>
            <p:nvPr/>
          </p:nvSpPr>
          <p:spPr>
            <a:xfrm>
              <a:off x="5654651" y="1315023"/>
              <a:ext cx="3048192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SDN controller receives OpenFlow message, updates link status info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84" name="Group 383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85" name="Oval 384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2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388" name="Group 387"/>
          <p:cNvGrpSpPr/>
          <p:nvPr/>
        </p:nvGrpSpPr>
        <p:grpSpPr>
          <a:xfrm>
            <a:off x="5364768" y="3156658"/>
            <a:ext cx="3388878" cy="1357349"/>
            <a:chOff x="5313965" y="1301119"/>
            <a:chExt cx="3388878" cy="1357349"/>
          </a:xfrm>
        </p:grpSpPr>
        <p:sp>
          <p:nvSpPr>
            <p:cNvPr id="389" name="TextBox 388"/>
            <p:cNvSpPr txBox="1"/>
            <p:nvPr/>
          </p:nvSpPr>
          <p:spPr>
            <a:xfrm>
              <a:off x="5654651" y="1315023"/>
              <a:ext cx="3048192" cy="134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Dijkstra’s routing algorithm application has previously registered to be called when ever link status changes.  It is called.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90" name="Group 389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91" name="Oval 390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392" name="TextBox 391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3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393" name="Group 392"/>
          <p:cNvGrpSpPr/>
          <p:nvPr/>
        </p:nvGrpSpPr>
        <p:grpSpPr>
          <a:xfrm>
            <a:off x="5356749" y="4538949"/>
            <a:ext cx="3388878" cy="1108050"/>
            <a:chOff x="5313965" y="1301119"/>
            <a:chExt cx="3388878" cy="1108050"/>
          </a:xfrm>
        </p:grpSpPr>
        <p:sp>
          <p:nvSpPr>
            <p:cNvPr id="394" name="TextBox 393"/>
            <p:cNvSpPr txBox="1"/>
            <p:nvPr/>
          </p:nvSpPr>
          <p:spPr>
            <a:xfrm>
              <a:off x="5654651" y="1315023"/>
              <a:ext cx="3048192" cy="1094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Dijkstra’s routing algorithm access network graph info, link state info in controller,  computes new routes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95" name="Group 394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96" name="Oval 395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397" name="TextBox 39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4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104</a:t>
            </a:fld>
            <a:endParaRPr lang="en-US" sz="1200" dirty="0">
              <a:latin typeface="Tahoma" charset="0"/>
            </a:endParaRPr>
          </a:p>
        </p:txBody>
      </p:sp>
      <p:sp>
        <p:nvSpPr>
          <p:cNvPr id="39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ounded Rectangle 374"/>
          <p:cNvSpPr/>
          <p:nvPr/>
        </p:nvSpPr>
        <p:spPr>
          <a:xfrm>
            <a:off x="441168" y="2793983"/>
            <a:ext cx="4211052" cy="10624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467904" y="3990524"/>
            <a:ext cx="4184316" cy="54554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6" name="Straight Connector 385"/>
          <p:cNvCxnSpPr/>
          <p:nvPr/>
        </p:nvCxnSpPr>
        <p:spPr bwMode="auto">
          <a:xfrm>
            <a:off x="508006" y="4638847"/>
            <a:ext cx="410410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1" name="Group 400"/>
          <p:cNvGrpSpPr/>
          <p:nvPr/>
        </p:nvGrpSpPr>
        <p:grpSpPr>
          <a:xfrm>
            <a:off x="590136" y="3368823"/>
            <a:ext cx="1244650" cy="411995"/>
            <a:chOff x="3128876" y="457817"/>
            <a:chExt cx="1432326" cy="459826"/>
          </a:xfrm>
        </p:grpSpPr>
        <p:sp>
          <p:nvSpPr>
            <p:cNvPr id="402" name="Rounded Rectangle 40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Link-state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3459852" y="3382192"/>
            <a:ext cx="1165638" cy="398626"/>
            <a:chOff x="3034354" y="534843"/>
            <a:chExt cx="1525489" cy="382800"/>
          </a:xfrm>
        </p:grpSpPr>
        <p:sp>
          <p:nvSpPr>
            <p:cNvPr id="405" name="Rounded Rectangle 404"/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switch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1982268" y="3368823"/>
            <a:ext cx="960359" cy="411995"/>
            <a:chOff x="3128876" y="457817"/>
            <a:chExt cx="1432326" cy="459826"/>
          </a:xfrm>
        </p:grpSpPr>
        <p:sp>
          <p:nvSpPr>
            <p:cNvPr id="408" name="Rounded Rectangle 407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host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21932" y="2874191"/>
            <a:ext cx="889706" cy="382826"/>
            <a:chOff x="3128876" y="457817"/>
            <a:chExt cx="1432326" cy="459826"/>
          </a:xfrm>
        </p:grpSpPr>
        <p:sp>
          <p:nvSpPr>
            <p:cNvPr id="411" name="Rounded Rectangle 410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statistics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249716" y="2860821"/>
            <a:ext cx="1032905" cy="404965"/>
            <a:chOff x="3099264" y="457817"/>
            <a:chExt cx="1540525" cy="459826"/>
          </a:xfrm>
        </p:grpSpPr>
        <p:sp>
          <p:nvSpPr>
            <p:cNvPr id="414" name="Rounded Rectangle 413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flow tables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16" name="TextBox 415"/>
          <p:cNvSpPr txBox="1"/>
          <p:nvPr/>
        </p:nvSpPr>
        <p:spPr>
          <a:xfrm>
            <a:off x="2458723" y="249623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3005244" y="313303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1076595" y="4121691"/>
            <a:ext cx="1257452" cy="286824"/>
            <a:chOff x="3128876" y="457775"/>
            <a:chExt cx="1432326" cy="459868"/>
          </a:xfrm>
        </p:grpSpPr>
        <p:sp>
          <p:nvSpPr>
            <p:cNvPr id="419" name="Rounded Rectangle 41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OpenFlow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2945827" y="4126474"/>
            <a:ext cx="1244650" cy="307410"/>
            <a:chOff x="3128876" y="457817"/>
            <a:chExt cx="1432326" cy="459826"/>
          </a:xfrm>
        </p:grpSpPr>
        <p:sp>
          <p:nvSpPr>
            <p:cNvPr id="422" name="Rounded Rectangle 42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SNMP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24" name="TextBox 423"/>
          <p:cNvSpPr txBox="1"/>
          <p:nvPr/>
        </p:nvSpPr>
        <p:spPr>
          <a:xfrm>
            <a:off x="2328584" y="379649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41167" y="2098823"/>
            <a:ext cx="4211053" cy="5747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25" name="Group 424"/>
          <p:cNvGrpSpPr/>
          <p:nvPr/>
        </p:nvGrpSpPr>
        <p:grpSpPr>
          <a:xfrm>
            <a:off x="535393" y="2131433"/>
            <a:ext cx="1033900" cy="504412"/>
            <a:chOff x="3103238" y="432317"/>
            <a:chExt cx="1461287" cy="504412"/>
          </a:xfrm>
        </p:grpSpPr>
        <p:sp>
          <p:nvSpPr>
            <p:cNvPr id="426" name="Rounded Rectangle 42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network graph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3508898" y="2156720"/>
            <a:ext cx="1033900" cy="459826"/>
            <a:chOff x="3103238" y="457817"/>
            <a:chExt cx="1461287" cy="459826"/>
          </a:xfrm>
        </p:grpSpPr>
        <p:sp>
          <p:nvSpPr>
            <p:cNvPr id="429" name="Rounded Rectangle 42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intent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1952059" y="2129889"/>
            <a:ext cx="1033900" cy="504412"/>
            <a:chOff x="3103238" y="432317"/>
            <a:chExt cx="1461287" cy="504412"/>
          </a:xfrm>
        </p:grpSpPr>
        <p:sp>
          <p:nvSpPr>
            <p:cNvPr id="432" name="Rounded Rectangle 43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err="1" smtClean="0">
                  <a:latin typeface="Arial"/>
                  <a:cs typeface="Arial"/>
                </a:rPr>
                <a:t>RESTful</a:t>
              </a:r>
              <a:endParaRPr lang="en-US" sz="1400" dirty="0" smtClean="0"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API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34" name="TextBox 433"/>
          <p:cNvSpPr txBox="1"/>
          <p:nvPr/>
        </p:nvSpPr>
        <p:spPr>
          <a:xfrm>
            <a:off x="3007181" y="1957959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 bwMode="auto">
          <a:xfrm flipV="1">
            <a:off x="521378" y="1925056"/>
            <a:ext cx="4117474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Freeform 2"/>
          <p:cNvSpPr>
            <a:spLocks/>
          </p:cNvSpPr>
          <p:nvPr/>
        </p:nvSpPr>
        <p:spPr bwMode="auto">
          <a:xfrm>
            <a:off x="509074" y="5069969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66" name="Straight Connector 165"/>
          <p:cNvCxnSpPr/>
          <p:nvPr/>
        </p:nvCxnSpPr>
        <p:spPr bwMode="auto">
          <a:xfrm flipV="1">
            <a:off x="1592143" y="5453530"/>
            <a:ext cx="615520" cy="28222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Straight Connector 166"/>
          <p:cNvCxnSpPr/>
          <p:nvPr/>
        </p:nvCxnSpPr>
        <p:spPr bwMode="auto">
          <a:xfrm>
            <a:off x="1581927" y="5759398"/>
            <a:ext cx="1651340" cy="1386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>
            <a:endCxn id="353" idx="1"/>
          </p:cNvCxnSpPr>
          <p:nvPr/>
        </p:nvCxnSpPr>
        <p:spPr bwMode="auto">
          <a:xfrm>
            <a:off x="1592143" y="5816064"/>
            <a:ext cx="318002" cy="387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Straight Connector 168"/>
          <p:cNvCxnSpPr>
            <a:stCxn id="339" idx="3"/>
          </p:cNvCxnSpPr>
          <p:nvPr/>
        </p:nvCxnSpPr>
        <p:spPr bwMode="auto">
          <a:xfrm>
            <a:off x="2893995" y="5449380"/>
            <a:ext cx="333142" cy="421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Straight Connector 169"/>
          <p:cNvCxnSpPr/>
          <p:nvPr/>
        </p:nvCxnSpPr>
        <p:spPr bwMode="auto">
          <a:xfrm flipV="1">
            <a:off x="2371572" y="5956693"/>
            <a:ext cx="861695" cy="2754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4" name="Freeform 223"/>
          <p:cNvSpPr/>
          <p:nvPr/>
        </p:nvSpPr>
        <p:spPr>
          <a:xfrm>
            <a:off x="1449442" y="1774754"/>
            <a:ext cx="710887" cy="3730652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" fmla="*/ 3902322 w 3902322"/>
              <a:gd name="connsiteY0" fmla="*/ 0 h 423354"/>
              <a:gd name="connsiteX1" fmla="*/ 3565324 w 3902322"/>
              <a:gd name="connsiteY1" fmla="*/ 402338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02322 w 3902322"/>
              <a:gd name="connsiteY0" fmla="*/ 0 h 423354"/>
              <a:gd name="connsiteX1" fmla="*/ 3600933 w 3902322"/>
              <a:gd name="connsiteY1" fmla="*/ 384535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43865 w 3943865"/>
              <a:gd name="connsiteY0" fmla="*/ 1851 h 383664"/>
              <a:gd name="connsiteX1" fmla="*/ 3600933 w 3943865"/>
              <a:gd name="connsiteY1" fmla="*/ 344845 h 383664"/>
              <a:gd name="connsiteX2" fmla="*/ 343934 w 3943865"/>
              <a:gd name="connsiteY2" fmla="*/ 383664 h 383664"/>
              <a:gd name="connsiteX3" fmla="*/ 0 w 3943865"/>
              <a:gd name="connsiteY3" fmla="*/ 0 h 383664"/>
              <a:gd name="connsiteX0" fmla="*/ 4015082 w 4015082"/>
              <a:gd name="connsiteY0" fmla="*/ 29941 h 383664"/>
              <a:gd name="connsiteX1" fmla="*/ 3600933 w 4015082"/>
              <a:gd name="connsiteY1" fmla="*/ 344845 h 383664"/>
              <a:gd name="connsiteX2" fmla="*/ 343934 w 4015082"/>
              <a:gd name="connsiteY2" fmla="*/ 383664 h 383664"/>
              <a:gd name="connsiteX3" fmla="*/ 0 w 4015082"/>
              <a:gd name="connsiteY3" fmla="*/ 0 h 383664"/>
              <a:gd name="connsiteX0" fmla="*/ 4187190 w 4187190"/>
              <a:gd name="connsiteY0" fmla="*/ 15896 h 369619"/>
              <a:gd name="connsiteX1" fmla="*/ 3773041 w 4187190"/>
              <a:gd name="connsiteY1" fmla="*/ 330800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4187190 w 4187190"/>
              <a:gd name="connsiteY0" fmla="*/ 15896 h 369619"/>
              <a:gd name="connsiteX1" fmla="*/ 3749302 w 4187190"/>
              <a:gd name="connsiteY1" fmla="*/ 349527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0 w 6265284"/>
              <a:gd name="connsiteY0" fmla="*/ 0 h 1092877"/>
              <a:gd name="connsiteX1" fmla="*/ 6265284 w 6265284"/>
              <a:gd name="connsiteY1" fmla="*/ 1072785 h 1092877"/>
              <a:gd name="connsiteX2" fmla="*/ 3032024 w 6265284"/>
              <a:gd name="connsiteY2" fmla="*/ 1092877 h 1092877"/>
              <a:gd name="connsiteX3" fmla="*/ 2515982 w 6265284"/>
              <a:gd name="connsiteY3" fmla="*/ 723258 h 1092877"/>
              <a:gd name="connsiteX0" fmla="*/ 0 w 3032024"/>
              <a:gd name="connsiteY0" fmla="*/ 1193950 h 2286827"/>
              <a:gd name="connsiteX1" fmla="*/ 1581391 w 3032024"/>
              <a:gd name="connsiteY1" fmla="*/ 0 h 2286827"/>
              <a:gd name="connsiteX2" fmla="*/ 3032024 w 3032024"/>
              <a:gd name="connsiteY2" fmla="*/ 2286827 h 2286827"/>
              <a:gd name="connsiteX3" fmla="*/ 2515982 w 3032024"/>
              <a:gd name="connsiteY3" fmla="*/ 1917208 h 2286827"/>
              <a:gd name="connsiteX0" fmla="*/ 0 w 2515982"/>
              <a:gd name="connsiteY0" fmla="*/ 1896586 h 2619844"/>
              <a:gd name="connsiteX1" fmla="*/ 1581391 w 2515982"/>
              <a:gd name="connsiteY1" fmla="*/ 702636 h 2619844"/>
              <a:gd name="connsiteX2" fmla="*/ 1241736 w 2515982"/>
              <a:gd name="connsiteY2" fmla="*/ 0 h 2619844"/>
              <a:gd name="connsiteX3" fmla="*/ 2515982 w 2515982"/>
              <a:gd name="connsiteY3" fmla="*/ 2619844 h 2619844"/>
              <a:gd name="connsiteX0" fmla="*/ 0 w 1581391"/>
              <a:gd name="connsiteY0" fmla="*/ 2890379 h 2890379"/>
              <a:gd name="connsiteX1" fmla="*/ 1581391 w 1581391"/>
              <a:gd name="connsiteY1" fmla="*/ 1696429 h 2890379"/>
              <a:gd name="connsiteX2" fmla="*/ 1241736 w 1581391"/>
              <a:gd name="connsiteY2" fmla="*/ 993793 h 2890379"/>
              <a:gd name="connsiteX3" fmla="*/ 1579203 w 1581391"/>
              <a:gd name="connsiteY3" fmla="*/ 0 h 2890379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29193 w 1581391"/>
              <a:gd name="connsiteY3" fmla="*/ 0 h 2973211"/>
              <a:gd name="connsiteX0" fmla="*/ 0 w 1581391"/>
              <a:gd name="connsiteY0" fmla="*/ 3276927 h 3276927"/>
              <a:gd name="connsiteX1" fmla="*/ 1581391 w 1581391"/>
              <a:gd name="connsiteY1" fmla="*/ 2082977 h 3276927"/>
              <a:gd name="connsiteX2" fmla="*/ 1241736 w 1581391"/>
              <a:gd name="connsiteY2" fmla="*/ 1380341 h 3276927"/>
              <a:gd name="connsiteX3" fmla="*/ 1249193 w 1581391"/>
              <a:gd name="connsiteY3" fmla="*/ 0 h 3276927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34193 w 1581391"/>
              <a:gd name="connsiteY3" fmla="*/ 0 h 2973211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241736 w 1581391"/>
              <a:gd name="connsiteY2" fmla="*/ 1112124 h 3008710"/>
              <a:gd name="connsiteX3" fmla="*/ 1239193 w 1581391"/>
              <a:gd name="connsiteY3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320792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747705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66390"/>
              <a:gd name="connsiteY0" fmla="*/ 3008710 h 3008710"/>
              <a:gd name="connsiteX1" fmla="*/ 1566390 w 1566390"/>
              <a:gd name="connsiteY1" fmla="*/ 1747705 h 3008710"/>
              <a:gd name="connsiteX2" fmla="*/ 1565798 w 1566390"/>
              <a:gd name="connsiteY2" fmla="*/ 1270181 h 3008710"/>
              <a:gd name="connsiteX3" fmla="*/ 1241736 w 1566390"/>
              <a:gd name="connsiteY3" fmla="*/ 1112124 h 3008710"/>
              <a:gd name="connsiteX4" fmla="*/ 1239193 w 1566390"/>
              <a:gd name="connsiteY4" fmla="*/ 0 h 3008710"/>
              <a:gd name="connsiteX0" fmla="*/ 0 w 1766395"/>
              <a:gd name="connsiteY0" fmla="*/ 2988988 h 2988988"/>
              <a:gd name="connsiteX1" fmla="*/ 1766395 w 1766395"/>
              <a:gd name="connsiteY1" fmla="*/ 1747705 h 2988988"/>
              <a:gd name="connsiteX2" fmla="*/ 1765803 w 1766395"/>
              <a:gd name="connsiteY2" fmla="*/ 1270181 h 2988988"/>
              <a:gd name="connsiteX3" fmla="*/ 1441741 w 1766395"/>
              <a:gd name="connsiteY3" fmla="*/ 1112124 h 2988988"/>
              <a:gd name="connsiteX4" fmla="*/ 1439198 w 1766395"/>
              <a:gd name="connsiteY4" fmla="*/ 0 h 2988988"/>
              <a:gd name="connsiteX0" fmla="*/ 0 w 725529"/>
              <a:gd name="connsiteY0" fmla="*/ 2874009 h 2874009"/>
              <a:gd name="connsiteX1" fmla="*/ 725529 w 725529"/>
              <a:gd name="connsiteY1" fmla="*/ 1747705 h 2874009"/>
              <a:gd name="connsiteX2" fmla="*/ 724937 w 725529"/>
              <a:gd name="connsiteY2" fmla="*/ 1270181 h 2874009"/>
              <a:gd name="connsiteX3" fmla="*/ 400875 w 725529"/>
              <a:gd name="connsiteY3" fmla="*/ 1112124 h 2874009"/>
              <a:gd name="connsiteX4" fmla="*/ 398332 w 725529"/>
              <a:gd name="connsiteY4" fmla="*/ 0 h 2874009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400875 w 725529"/>
              <a:gd name="connsiteY3" fmla="*/ 1092349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42121 w 725529"/>
              <a:gd name="connsiteY3" fmla="*/ 1079165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08699 w 725529"/>
              <a:gd name="connsiteY3" fmla="*/ 1105532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08699 w 725529"/>
              <a:gd name="connsiteY3" fmla="*/ 1105532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33766 w 725529"/>
              <a:gd name="connsiteY3" fmla="*/ 1105532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00344 w 725529"/>
              <a:gd name="connsiteY3" fmla="*/ 1118716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175278 w 725529"/>
              <a:gd name="connsiteY3" fmla="*/ 1105533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75543 w 725529"/>
              <a:gd name="connsiteY3" fmla="*/ 1112125 h 2854234"/>
              <a:gd name="connsiteX4" fmla="*/ 181090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75543 w 725529"/>
              <a:gd name="connsiteY3" fmla="*/ 1112125 h 2854234"/>
              <a:gd name="connsiteX4" fmla="*/ 264644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92254 w 725529"/>
              <a:gd name="connsiteY3" fmla="*/ 1125309 h 2854234"/>
              <a:gd name="connsiteX4" fmla="*/ 264644 w 725529"/>
              <a:gd name="connsiteY4" fmla="*/ 0 h 2854234"/>
              <a:gd name="connsiteX0" fmla="*/ 0 w 725529"/>
              <a:gd name="connsiteY0" fmla="*/ 2854234 h 2854234"/>
              <a:gd name="connsiteX1" fmla="*/ 725529 w 725529"/>
              <a:gd name="connsiteY1" fmla="*/ 1727930 h 2854234"/>
              <a:gd name="connsiteX2" fmla="*/ 724937 w 725529"/>
              <a:gd name="connsiteY2" fmla="*/ 1250406 h 2854234"/>
              <a:gd name="connsiteX3" fmla="*/ 22889 w 725529"/>
              <a:gd name="connsiteY3" fmla="*/ 1125309 h 2854234"/>
              <a:gd name="connsiteX4" fmla="*/ 264644 w 725529"/>
              <a:gd name="connsiteY4" fmla="*/ 0 h 2854234"/>
              <a:gd name="connsiteX0" fmla="*/ 43202 w 768731"/>
              <a:gd name="connsiteY0" fmla="*/ 2975683 h 2975683"/>
              <a:gd name="connsiteX1" fmla="*/ 768731 w 768731"/>
              <a:gd name="connsiteY1" fmla="*/ 1849379 h 2975683"/>
              <a:gd name="connsiteX2" fmla="*/ 768139 w 768731"/>
              <a:gd name="connsiteY2" fmla="*/ 1371855 h 2975683"/>
              <a:gd name="connsiteX3" fmla="*/ 66091 w 768731"/>
              <a:gd name="connsiteY3" fmla="*/ 1246758 h 2975683"/>
              <a:gd name="connsiteX4" fmla="*/ 0 w 768731"/>
              <a:gd name="connsiteY4" fmla="*/ 0 h 2975683"/>
              <a:gd name="connsiteX0" fmla="*/ 54072 w 779601"/>
              <a:gd name="connsiteY0" fmla="*/ 2975683 h 2975683"/>
              <a:gd name="connsiteX1" fmla="*/ 779601 w 779601"/>
              <a:gd name="connsiteY1" fmla="*/ 1849379 h 2975683"/>
              <a:gd name="connsiteX2" fmla="*/ 779009 w 779601"/>
              <a:gd name="connsiteY2" fmla="*/ 1371855 h 2975683"/>
              <a:gd name="connsiteX3" fmla="*/ 0 w 779601"/>
              <a:gd name="connsiteY3" fmla="*/ 1277120 h 2975683"/>
              <a:gd name="connsiteX4" fmla="*/ 10870 w 779601"/>
              <a:gd name="connsiteY4" fmla="*/ 0 h 2975683"/>
              <a:gd name="connsiteX0" fmla="*/ 62442 w 787971"/>
              <a:gd name="connsiteY0" fmla="*/ 2763147 h 2763147"/>
              <a:gd name="connsiteX1" fmla="*/ 787971 w 787971"/>
              <a:gd name="connsiteY1" fmla="*/ 1636843 h 2763147"/>
              <a:gd name="connsiteX2" fmla="*/ 787379 w 787971"/>
              <a:gd name="connsiteY2" fmla="*/ 1159319 h 2763147"/>
              <a:gd name="connsiteX3" fmla="*/ 8370 w 787971"/>
              <a:gd name="connsiteY3" fmla="*/ 1064584 h 2763147"/>
              <a:gd name="connsiteX4" fmla="*/ 0 w 787971"/>
              <a:gd name="connsiteY4" fmla="*/ 0 h 2763147"/>
              <a:gd name="connsiteX0" fmla="*/ 54072 w 779601"/>
              <a:gd name="connsiteY0" fmla="*/ 2808691 h 2808691"/>
              <a:gd name="connsiteX1" fmla="*/ 779601 w 779601"/>
              <a:gd name="connsiteY1" fmla="*/ 1682387 h 2808691"/>
              <a:gd name="connsiteX2" fmla="*/ 779009 w 779601"/>
              <a:gd name="connsiteY2" fmla="*/ 1204863 h 2808691"/>
              <a:gd name="connsiteX3" fmla="*/ 0 w 779601"/>
              <a:gd name="connsiteY3" fmla="*/ 1110128 h 2808691"/>
              <a:gd name="connsiteX4" fmla="*/ 30111 w 779601"/>
              <a:gd name="connsiteY4" fmla="*/ 0 h 2808691"/>
              <a:gd name="connsiteX0" fmla="*/ 62830 w 788359"/>
              <a:gd name="connsiteY0" fmla="*/ 2896348 h 2896348"/>
              <a:gd name="connsiteX1" fmla="*/ 788359 w 788359"/>
              <a:gd name="connsiteY1" fmla="*/ 1770044 h 2896348"/>
              <a:gd name="connsiteX2" fmla="*/ 787767 w 788359"/>
              <a:gd name="connsiteY2" fmla="*/ 1292520 h 2896348"/>
              <a:gd name="connsiteX3" fmla="*/ 8758 w 788359"/>
              <a:gd name="connsiteY3" fmla="*/ 1197785 h 2896348"/>
              <a:gd name="connsiteX4" fmla="*/ 38869 w 788359"/>
              <a:gd name="connsiteY4" fmla="*/ 87657 h 2896348"/>
              <a:gd name="connsiteX5" fmla="*/ 0 w 788359"/>
              <a:gd name="connsiteY5" fmla="*/ 69436 h 2896348"/>
              <a:gd name="connsiteX0" fmla="*/ 54072 w 818640"/>
              <a:gd name="connsiteY0" fmla="*/ 3100173 h 3100173"/>
              <a:gd name="connsiteX1" fmla="*/ 779601 w 818640"/>
              <a:gd name="connsiteY1" fmla="*/ 1973869 h 3100173"/>
              <a:gd name="connsiteX2" fmla="*/ 779009 w 818640"/>
              <a:gd name="connsiteY2" fmla="*/ 1496345 h 3100173"/>
              <a:gd name="connsiteX3" fmla="*/ 0 w 818640"/>
              <a:gd name="connsiteY3" fmla="*/ 1401610 h 3100173"/>
              <a:gd name="connsiteX4" fmla="*/ 30111 w 818640"/>
              <a:gd name="connsiteY4" fmla="*/ 291482 h 3100173"/>
              <a:gd name="connsiteX5" fmla="*/ 818579 w 818640"/>
              <a:gd name="connsiteY5" fmla="*/ 0 h 3100173"/>
              <a:gd name="connsiteX0" fmla="*/ 54072 w 818579"/>
              <a:gd name="connsiteY0" fmla="*/ 3100173 h 3100173"/>
              <a:gd name="connsiteX1" fmla="*/ 779601 w 818579"/>
              <a:gd name="connsiteY1" fmla="*/ 1973869 h 3100173"/>
              <a:gd name="connsiteX2" fmla="*/ 779009 w 818579"/>
              <a:gd name="connsiteY2" fmla="*/ 1496345 h 3100173"/>
              <a:gd name="connsiteX3" fmla="*/ 0 w 818579"/>
              <a:gd name="connsiteY3" fmla="*/ 1401610 h 3100173"/>
              <a:gd name="connsiteX4" fmla="*/ 30111 w 818579"/>
              <a:gd name="connsiteY4" fmla="*/ 291482 h 3100173"/>
              <a:gd name="connsiteX5" fmla="*/ 510732 w 818579"/>
              <a:gd name="connsiteY5" fmla="*/ 60725 h 3100173"/>
              <a:gd name="connsiteX6" fmla="*/ 818579 w 818579"/>
              <a:gd name="connsiteY6" fmla="*/ 0 h 3100173"/>
              <a:gd name="connsiteX0" fmla="*/ 54072 w 779601"/>
              <a:gd name="connsiteY0" fmla="*/ 3510065 h 3510065"/>
              <a:gd name="connsiteX1" fmla="*/ 779601 w 779601"/>
              <a:gd name="connsiteY1" fmla="*/ 2383761 h 3510065"/>
              <a:gd name="connsiteX2" fmla="*/ 779009 w 779601"/>
              <a:gd name="connsiteY2" fmla="*/ 1906237 h 3510065"/>
              <a:gd name="connsiteX3" fmla="*/ 0 w 779601"/>
              <a:gd name="connsiteY3" fmla="*/ 1811502 h 3510065"/>
              <a:gd name="connsiteX4" fmla="*/ 30111 w 779601"/>
              <a:gd name="connsiteY4" fmla="*/ 701374 h 3510065"/>
              <a:gd name="connsiteX5" fmla="*/ 510732 w 779601"/>
              <a:gd name="connsiteY5" fmla="*/ 470617 h 3510065"/>
              <a:gd name="connsiteX6" fmla="*/ 760858 w 779601"/>
              <a:gd name="connsiteY6" fmla="*/ 0 h 3510065"/>
              <a:gd name="connsiteX0" fmla="*/ 54072 w 809403"/>
              <a:gd name="connsiteY0" fmla="*/ 3510065 h 3510065"/>
              <a:gd name="connsiteX1" fmla="*/ 779601 w 809403"/>
              <a:gd name="connsiteY1" fmla="*/ 2383761 h 3510065"/>
              <a:gd name="connsiteX2" fmla="*/ 779009 w 809403"/>
              <a:gd name="connsiteY2" fmla="*/ 1906237 h 3510065"/>
              <a:gd name="connsiteX3" fmla="*/ 0 w 809403"/>
              <a:gd name="connsiteY3" fmla="*/ 1811502 h 3510065"/>
              <a:gd name="connsiteX4" fmla="*/ 30111 w 809403"/>
              <a:gd name="connsiteY4" fmla="*/ 701374 h 3510065"/>
              <a:gd name="connsiteX5" fmla="*/ 760857 w 809403"/>
              <a:gd name="connsiteY5" fmla="*/ 440254 h 3510065"/>
              <a:gd name="connsiteX6" fmla="*/ 760858 w 809403"/>
              <a:gd name="connsiteY6" fmla="*/ 0 h 3510065"/>
              <a:gd name="connsiteX0" fmla="*/ 54072 w 809403"/>
              <a:gd name="connsiteY0" fmla="*/ 3510065 h 3510065"/>
              <a:gd name="connsiteX1" fmla="*/ 779601 w 809403"/>
              <a:gd name="connsiteY1" fmla="*/ 2383761 h 3510065"/>
              <a:gd name="connsiteX2" fmla="*/ 779009 w 809403"/>
              <a:gd name="connsiteY2" fmla="*/ 1906237 h 3510065"/>
              <a:gd name="connsiteX3" fmla="*/ 0 w 809403"/>
              <a:gd name="connsiteY3" fmla="*/ 1811502 h 3510065"/>
              <a:gd name="connsiteX4" fmla="*/ 30111 w 809403"/>
              <a:gd name="connsiteY4" fmla="*/ 701374 h 3510065"/>
              <a:gd name="connsiteX5" fmla="*/ 760857 w 809403"/>
              <a:gd name="connsiteY5" fmla="*/ 440254 h 3510065"/>
              <a:gd name="connsiteX6" fmla="*/ 760858 w 809403"/>
              <a:gd name="connsiteY6" fmla="*/ 0 h 3510065"/>
              <a:gd name="connsiteX0" fmla="*/ 54072 w 779601"/>
              <a:gd name="connsiteY0" fmla="*/ 3510065 h 3510065"/>
              <a:gd name="connsiteX1" fmla="*/ 779601 w 779601"/>
              <a:gd name="connsiteY1" fmla="*/ 2383761 h 3510065"/>
              <a:gd name="connsiteX2" fmla="*/ 779009 w 779601"/>
              <a:gd name="connsiteY2" fmla="*/ 1906237 h 3510065"/>
              <a:gd name="connsiteX3" fmla="*/ 0 w 779601"/>
              <a:gd name="connsiteY3" fmla="*/ 1811502 h 3510065"/>
              <a:gd name="connsiteX4" fmla="*/ 30111 w 779601"/>
              <a:gd name="connsiteY4" fmla="*/ 701374 h 3510065"/>
              <a:gd name="connsiteX5" fmla="*/ 760857 w 779601"/>
              <a:gd name="connsiteY5" fmla="*/ 440254 h 3510065"/>
              <a:gd name="connsiteX6" fmla="*/ 760858 w 779601"/>
              <a:gd name="connsiteY6" fmla="*/ 0 h 3510065"/>
              <a:gd name="connsiteX0" fmla="*/ 54072 w 779601"/>
              <a:gd name="connsiteY0" fmla="*/ 3579994 h 3579994"/>
              <a:gd name="connsiteX1" fmla="*/ 779601 w 779601"/>
              <a:gd name="connsiteY1" fmla="*/ 2453690 h 3579994"/>
              <a:gd name="connsiteX2" fmla="*/ 779009 w 779601"/>
              <a:gd name="connsiteY2" fmla="*/ 1976166 h 3579994"/>
              <a:gd name="connsiteX3" fmla="*/ 0 w 779601"/>
              <a:gd name="connsiteY3" fmla="*/ 1881431 h 3579994"/>
              <a:gd name="connsiteX4" fmla="*/ 30111 w 779601"/>
              <a:gd name="connsiteY4" fmla="*/ 771303 h 3579994"/>
              <a:gd name="connsiteX5" fmla="*/ 760857 w 779601"/>
              <a:gd name="connsiteY5" fmla="*/ 510183 h 3579994"/>
              <a:gd name="connsiteX6" fmla="*/ 760858 w 779601"/>
              <a:gd name="connsiteY6" fmla="*/ 69929 h 3579994"/>
              <a:gd name="connsiteX0" fmla="*/ 54072 w 779601"/>
              <a:gd name="connsiteY0" fmla="*/ 3707204 h 3707204"/>
              <a:gd name="connsiteX1" fmla="*/ 779601 w 779601"/>
              <a:gd name="connsiteY1" fmla="*/ 2580900 h 3707204"/>
              <a:gd name="connsiteX2" fmla="*/ 779009 w 779601"/>
              <a:gd name="connsiteY2" fmla="*/ 2103376 h 3707204"/>
              <a:gd name="connsiteX3" fmla="*/ 0 w 779601"/>
              <a:gd name="connsiteY3" fmla="*/ 2008641 h 3707204"/>
              <a:gd name="connsiteX4" fmla="*/ 30111 w 779601"/>
              <a:gd name="connsiteY4" fmla="*/ 898513 h 3707204"/>
              <a:gd name="connsiteX5" fmla="*/ 760857 w 779601"/>
              <a:gd name="connsiteY5" fmla="*/ 637393 h 3707204"/>
              <a:gd name="connsiteX6" fmla="*/ 739550 w 779601"/>
              <a:gd name="connsiteY6" fmla="*/ 59300 h 3707204"/>
              <a:gd name="connsiteX0" fmla="*/ 54072 w 779601"/>
              <a:gd name="connsiteY0" fmla="*/ 3647904 h 3647904"/>
              <a:gd name="connsiteX1" fmla="*/ 779601 w 779601"/>
              <a:gd name="connsiteY1" fmla="*/ 2521600 h 3647904"/>
              <a:gd name="connsiteX2" fmla="*/ 779009 w 779601"/>
              <a:gd name="connsiteY2" fmla="*/ 2044076 h 3647904"/>
              <a:gd name="connsiteX3" fmla="*/ 0 w 779601"/>
              <a:gd name="connsiteY3" fmla="*/ 1949341 h 3647904"/>
              <a:gd name="connsiteX4" fmla="*/ 30111 w 779601"/>
              <a:gd name="connsiteY4" fmla="*/ 839213 h 3647904"/>
              <a:gd name="connsiteX5" fmla="*/ 760857 w 779601"/>
              <a:gd name="connsiteY5" fmla="*/ 578093 h 3647904"/>
              <a:gd name="connsiteX6" fmla="*/ 739550 w 779601"/>
              <a:gd name="connsiteY6" fmla="*/ 0 h 3647904"/>
              <a:gd name="connsiteX0" fmla="*/ 54072 w 779601"/>
              <a:gd name="connsiteY0" fmla="*/ 3557132 h 3557132"/>
              <a:gd name="connsiteX1" fmla="*/ 779601 w 779601"/>
              <a:gd name="connsiteY1" fmla="*/ 2430828 h 3557132"/>
              <a:gd name="connsiteX2" fmla="*/ 779009 w 779601"/>
              <a:gd name="connsiteY2" fmla="*/ 1953304 h 3557132"/>
              <a:gd name="connsiteX3" fmla="*/ 0 w 779601"/>
              <a:gd name="connsiteY3" fmla="*/ 1858569 h 3557132"/>
              <a:gd name="connsiteX4" fmla="*/ 30111 w 779601"/>
              <a:gd name="connsiteY4" fmla="*/ 748441 h 3557132"/>
              <a:gd name="connsiteX5" fmla="*/ 760857 w 779601"/>
              <a:gd name="connsiteY5" fmla="*/ 487321 h 3557132"/>
              <a:gd name="connsiteX6" fmla="*/ 739550 w 779601"/>
              <a:gd name="connsiteY6" fmla="*/ 0 h 3557132"/>
              <a:gd name="connsiteX0" fmla="*/ 54072 w 779601"/>
              <a:gd name="connsiteY0" fmla="*/ 3557132 h 3557132"/>
              <a:gd name="connsiteX1" fmla="*/ 779601 w 779601"/>
              <a:gd name="connsiteY1" fmla="*/ 2430828 h 3557132"/>
              <a:gd name="connsiteX2" fmla="*/ 779009 w 779601"/>
              <a:gd name="connsiteY2" fmla="*/ 1953304 h 3557132"/>
              <a:gd name="connsiteX3" fmla="*/ 0 w 779601"/>
              <a:gd name="connsiteY3" fmla="*/ 1858569 h 3557132"/>
              <a:gd name="connsiteX4" fmla="*/ 30111 w 779601"/>
              <a:gd name="connsiteY4" fmla="*/ 748441 h 3557132"/>
              <a:gd name="connsiteX5" fmla="*/ 760857 w 779601"/>
              <a:gd name="connsiteY5" fmla="*/ 487321 h 3557132"/>
              <a:gd name="connsiteX6" fmla="*/ 739550 w 779601"/>
              <a:gd name="connsiteY6" fmla="*/ 0 h 3557132"/>
              <a:gd name="connsiteX0" fmla="*/ 54072 w 779601"/>
              <a:gd name="connsiteY0" fmla="*/ 3580665 h 3580665"/>
              <a:gd name="connsiteX1" fmla="*/ 779601 w 779601"/>
              <a:gd name="connsiteY1" fmla="*/ 2454361 h 3580665"/>
              <a:gd name="connsiteX2" fmla="*/ 779009 w 779601"/>
              <a:gd name="connsiteY2" fmla="*/ 1976837 h 3580665"/>
              <a:gd name="connsiteX3" fmla="*/ 0 w 779601"/>
              <a:gd name="connsiteY3" fmla="*/ 1882102 h 3580665"/>
              <a:gd name="connsiteX4" fmla="*/ 30111 w 779601"/>
              <a:gd name="connsiteY4" fmla="*/ 771974 h 3580665"/>
              <a:gd name="connsiteX5" fmla="*/ 760857 w 779601"/>
              <a:gd name="connsiteY5" fmla="*/ 510854 h 3580665"/>
              <a:gd name="connsiteX6" fmla="*/ 735288 w 779601"/>
              <a:gd name="connsiteY6" fmla="*/ 0 h 3580665"/>
              <a:gd name="connsiteX0" fmla="*/ 54072 w 779601"/>
              <a:gd name="connsiteY0" fmla="*/ 3580665 h 3580665"/>
              <a:gd name="connsiteX1" fmla="*/ 779601 w 779601"/>
              <a:gd name="connsiteY1" fmla="*/ 2454361 h 3580665"/>
              <a:gd name="connsiteX2" fmla="*/ 779009 w 779601"/>
              <a:gd name="connsiteY2" fmla="*/ 1976837 h 3580665"/>
              <a:gd name="connsiteX3" fmla="*/ 0 w 779601"/>
              <a:gd name="connsiteY3" fmla="*/ 1882102 h 3580665"/>
              <a:gd name="connsiteX4" fmla="*/ 30111 w 779601"/>
              <a:gd name="connsiteY4" fmla="*/ 771974 h 3580665"/>
              <a:gd name="connsiteX5" fmla="*/ 760857 w 779601"/>
              <a:gd name="connsiteY5" fmla="*/ 510854 h 3580665"/>
              <a:gd name="connsiteX6" fmla="*/ 735288 w 779601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6599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6599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6599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67907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12505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12505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23961 w 749490"/>
              <a:gd name="connsiteY0" fmla="*/ 3580665 h 3580665"/>
              <a:gd name="connsiteX1" fmla="*/ 749490 w 749490"/>
              <a:gd name="connsiteY1" fmla="*/ 2454361 h 3580665"/>
              <a:gd name="connsiteX2" fmla="*/ 748898 w 749490"/>
              <a:gd name="connsiteY2" fmla="*/ 1976837 h 3580665"/>
              <a:gd name="connsiteX3" fmla="*/ 42337 w 749490"/>
              <a:gd name="connsiteY3" fmla="*/ 1835036 h 3580665"/>
              <a:gd name="connsiteX4" fmla="*/ 0 w 749490"/>
              <a:gd name="connsiteY4" fmla="*/ 771974 h 3580665"/>
              <a:gd name="connsiteX5" fmla="*/ 730746 w 749490"/>
              <a:gd name="connsiteY5" fmla="*/ 510854 h 3580665"/>
              <a:gd name="connsiteX6" fmla="*/ 705177 w 749490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67908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67908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67908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38076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775061"/>
              <a:gd name="connsiteY0" fmla="*/ 3580665 h 3580665"/>
              <a:gd name="connsiteX1" fmla="*/ 775061 w 775061"/>
              <a:gd name="connsiteY1" fmla="*/ 2454361 h 3580665"/>
              <a:gd name="connsiteX2" fmla="*/ 774469 w 775061"/>
              <a:gd name="connsiteY2" fmla="*/ 1976837 h 3580665"/>
              <a:gd name="connsiteX3" fmla="*/ 38076 w 775061"/>
              <a:gd name="connsiteY3" fmla="*/ 1835036 h 3580665"/>
              <a:gd name="connsiteX4" fmla="*/ 0 w 775061"/>
              <a:gd name="connsiteY4" fmla="*/ 775336 h 3580665"/>
              <a:gd name="connsiteX5" fmla="*/ 756317 w 775061"/>
              <a:gd name="connsiteY5" fmla="*/ 510854 h 3580665"/>
              <a:gd name="connsiteX6" fmla="*/ 730748 w 775061"/>
              <a:gd name="connsiteY6" fmla="*/ 0 h 3580665"/>
              <a:gd name="connsiteX0" fmla="*/ 49532 w 872488"/>
              <a:gd name="connsiteY0" fmla="*/ 3580665 h 3580665"/>
              <a:gd name="connsiteX1" fmla="*/ 775061 w 872488"/>
              <a:gd name="connsiteY1" fmla="*/ 2454361 h 3580665"/>
              <a:gd name="connsiteX2" fmla="*/ 872488 w 872488"/>
              <a:gd name="connsiteY2" fmla="*/ 2054161 h 3580665"/>
              <a:gd name="connsiteX3" fmla="*/ 38076 w 872488"/>
              <a:gd name="connsiteY3" fmla="*/ 1835036 h 3580665"/>
              <a:gd name="connsiteX4" fmla="*/ 0 w 872488"/>
              <a:gd name="connsiteY4" fmla="*/ 775336 h 3580665"/>
              <a:gd name="connsiteX5" fmla="*/ 756317 w 872488"/>
              <a:gd name="connsiteY5" fmla="*/ 510854 h 3580665"/>
              <a:gd name="connsiteX6" fmla="*/ 730748 w 872488"/>
              <a:gd name="connsiteY6" fmla="*/ 0 h 3580665"/>
              <a:gd name="connsiteX0" fmla="*/ 49532 w 873080"/>
              <a:gd name="connsiteY0" fmla="*/ 3580665 h 3580665"/>
              <a:gd name="connsiteX1" fmla="*/ 873080 w 873080"/>
              <a:gd name="connsiteY1" fmla="*/ 2414018 h 3580665"/>
              <a:gd name="connsiteX2" fmla="*/ 872488 w 873080"/>
              <a:gd name="connsiteY2" fmla="*/ 2054161 h 3580665"/>
              <a:gd name="connsiteX3" fmla="*/ 38076 w 873080"/>
              <a:gd name="connsiteY3" fmla="*/ 1835036 h 3580665"/>
              <a:gd name="connsiteX4" fmla="*/ 0 w 873080"/>
              <a:gd name="connsiteY4" fmla="*/ 775336 h 3580665"/>
              <a:gd name="connsiteX5" fmla="*/ 756317 w 873080"/>
              <a:gd name="connsiteY5" fmla="*/ 510854 h 3580665"/>
              <a:gd name="connsiteX6" fmla="*/ 730748 w 873080"/>
              <a:gd name="connsiteY6" fmla="*/ 0 h 3580665"/>
              <a:gd name="connsiteX0" fmla="*/ 49532 w 873080"/>
              <a:gd name="connsiteY0" fmla="*/ 3580665 h 3580665"/>
              <a:gd name="connsiteX1" fmla="*/ 873080 w 873080"/>
              <a:gd name="connsiteY1" fmla="*/ 2414018 h 3580665"/>
              <a:gd name="connsiteX2" fmla="*/ 872488 w 873080"/>
              <a:gd name="connsiteY2" fmla="*/ 2054161 h 3580665"/>
              <a:gd name="connsiteX3" fmla="*/ 38076 w 873080"/>
              <a:gd name="connsiteY3" fmla="*/ 1835036 h 3580665"/>
              <a:gd name="connsiteX4" fmla="*/ 0 w 873080"/>
              <a:gd name="connsiteY4" fmla="*/ 775336 h 3580665"/>
              <a:gd name="connsiteX5" fmla="*/ 730748 w 873080"/>
              <a:gd name="connsiteY5" fmla="*/ 0 h 3580665"/>
              <a:gd name="connsiteX0" fmla="*/ 12167 w 835715"/>
              <a:gd name="connsiteY0" fmla="*/ 3580665 h 3580665"/>
              <a:gd name="connsiteX1" fmla="*/ 835715 w 835715"/>
              <a:gd name="connsiteY1" fmla="*/ 2414018 h 3580665"/>
              <a:gd name="connsiteX2" fmla="*/ 835123 w 835715"/>
              <a:gd name="connsiteY2" fmla="*/ 2054161 h 3580665"/>
              <a:gd name="connsiteX3" fmla="*/ 711 w 835715"/>
              <a:gd name="connsiteY3" fmla="*/ 1835036 h 3580665"/>
              <a:gd name="connsiteX4" fmla="*/ 693383 w 835715"/>
              <a:gd name="connsiteY4" fmla="*/ 0 h 3580665"/>
              <a:gd name="connsiteX0" fmla="*/ 0 w 823548"/>
              <a:gd name="connsiteY0" fmla="*/ 3580665 h 3580665"/>
              <a:gd name="connsiteX1" fmla="*/ 823548 w 823548"/>
              <a:gd name="connsiteY1" fmla="*/ 2414018 h 3580665"/>
              <a:gd name="connsiteX2" fmla="*/ 822956 w 823548"/>
              <a:gd name="connsiteY2" fmla="*/ 2054161 h 3580665"/>
              <a:gd name="connsiteX3" fmla="*/ 287809 w 823548"/>
              <a:gd name="connsiteY3" fmla="*/ 1835036 h 3580665"/>
              <a:gd name="connsiteX4" fmla="*/ 681216 w 823548"/>
              <a:gd name="connsiteY4" fmla="*/ 0 h 3580665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87809 w 823548"/>
              <a:gd name="connsiteY3" fmla="*/ 1823521 h 3569150"/>
              <a:gd name="connsiteX4" fmla="*/ 20677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87809 w 823548"/>
              <a:gd name="connsiteY3" fmla="*/ 1823521 h 3569150"/>
              <a:gd name="connsiteX4" fmla="*/ 20677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87809 w 823548"/>
              <a:gd name="connsiteY3" fmla="*/ 1823521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229416 w 823548"/>
              <a:gd name="connsiteY3" fmla="*/ 1817763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78322 w 823548"/>
              <a:gd name="connsiteY3" fmla="*/ 1806247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49125 w 823548"/>
              <a:gd name="connsiteY3" fmla="*/ 1806247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49125 w 823548"/>
              <a:gd name="connsiteY3" fmla="*/ 1829278 h 3569150"/>
              <a:gd name="connsiteX4" fmla="*/ 126482 w 823548"/>
              <a:gd name="connsiteY4" fmla="*/ 0 h 3569150"/>
              <a:gd name="connsiteX0" fmla="*/ 0 w 823548"/>
              <a:gd name="connsiteY0" fmla="*/ 3569150 h 3569150"/>
              <a:gd name="connsiteX1" fmla="*/ 823548 w 823548"/>
              <a:gd name="connsiteY1" fmla="*/ 2402503 h 3569150"/>
              <a:gd name="connsiteX2" fmla="*/ 822956 w 823548"/>
              <a:gd name="connsiteY2" fmla="*/ 2042646 h 3569150"/>
              <a:gd name="connsiteX3" fmla="*/ 149125 w 823548"/>
              <a:gd name="connsiteY3" fmla="*/ 1829278 h 3569150"/>
              <a:gd name="connsiteX4" fmla="*/ 126482 w 823548"/>
              <a:gd name="connsiteY4" fmla="*/ 0 h 3569150"/>
              <a:gd name="connsiteX0" fmla="*/ 0 w 823548"/>
              <a:gd name="connsiteY0" fmla="*/ 3574908 h 3574908"/>
              <a:gd name="connsiteX1" fmla="*/ 823548 w 823548"/>
              <a:gd name="connsiteY1" fmla="*/ 2408261 h 3574908"/>
              <a:gd name="connsiteX2" fmla="*/ 822956 w 823548"/>
              <a:gd name="connsiteY2" fmla="*/ 2048404 h 3574908"/>
              <a:gd name="connsiteX3" fmla="*/ 149125 w 823548"/>
              <a:gd name="connsiteY3" fmla="*/ 1835036 h 3574908"/>
              <a:gd name="connsiteX4" fmla="*/ 68088 w 823548"/>
              <a:gd name="connsiteY4" fmla="*/ 0 h 3574908"/>
              <a:gd name="connsiteX0" fmla="*/ 0 w 823548"/>
              <a:gd name="connsiteY0" fmla="*/ 3574908 h 3574908"/>
              <a:gd name="connsiteX1" fmla="*/ 823548 w 823548"/>
              <a:gd name="connsiteY1" fmla="*/ 2408261 h 3574908"/>
              <a:gd name="connsiteX2" fmla="*/ 822956 w 823548"/>
              <a:gd name="connsiteY2" fmla="*/ 2048404 h 3574908"/>
              <a:gd name="connsiteX3" fmla="*/ 134526 w 823548"/>
              <a:gd name="connsiteY3" fmla="*/ 1858067 h 3574908"/>
              <a:gd name="connsiteX4" fmla="*/ 68088 w 823548"/>
              <a:gd name="connsiteY4" fmla="*/ 0 h 3574908"/>
              <a:gd name="connsiteX0" fmla="*/ 0 w 823548"/>
              <a:gd name="connsiteY0" fmla="*/ 3580665 h 3580665"/>
              <a:gd name="connsiteX1" fmla="*/ 823548 w 823548"/>
              <a:gd name="connsiteY1" fmla="*/ 2414018 h 3580665"/>
              <a:gd name="connsiteX2" fmla="*/ 822956 w 823548"/>
              <a:gd name="connsiteY2" fmla="*/ 2054161 h 3580665"/>
              <a:gd name="connsiteX3" fmla="*/ 134526 w 823548"/>
              <a:gd name="connsiteY3" fmla="*/ 1863824 h 3580665"/>
              <a:gd name="connsiteX4" fmla="*/ 104584 w 823548"/>
              <a:gd name="connsiteY4" fmla="*/ 0 h 3580665"/>
              <a:gd name="connsiteX0" fmla="*/ 29101 w 718964"/>
              <a:gd name="connsiteY0" fmla="*/ 3359195 h 3359195"/>
              <a:gd name="connsiteX1" fmla="*/ 718964 w 718964"/>
              <a:gd name="connsiteY1" fmla="*/ 2414018 h 3359195"/>
              <a:gd name="connsiteX2" fmla="*/ 718372 w 718964"/>
              <a:gd name="connsiteY2" fmla="*/ 2054161 h 3359195"/>
              <a:gd name="connsiteX3" fmla="*/ 29942 w 718964"/>
              <a:gd name="connsiteY3" fmla="*/ 1863824 h 3359195"/>
              <a:gd name="connsiteX4" fmla="*/ 0 w 718964"/>
              <a:gd name="connsiteY4" fmla="*/ 0 h 3359195"/>
              <a:gd name="connsiteX0" fmla="*/ 15733 w 705596"/>
              <a:gd name="connsiteY0" fmla="*/ 2968987 h 2968987"/>
              <a:gd name="connsiteX1" fmla="*/ 705596 w 705596"/>
              <a:gd name="connsiteY1" fmla="*/ 2023810 h 2968987"/>
              <a:gd name="connsiteX2" fmla="*/ 705004 w 705596"/>
              <a:gd name="connsiteY2" fmla="*/ 1663953 h 2968987"/>
              <a:gd name="connsiteX3" fmla="*/ 16574 w 705596"/>
              <a:gd name="connsiteY3" fmla="*/ 1473616 h 2968987"/>
              <a:gd name="connsiteX4" fmla="*/ 0 w 705596"/>
              <a:gd name="connsiteY4" fmla="*/ 0 h 2968987"/>
              <a:gd name="connsiteX0" fmla="*/ 21024 w 710887"/>
              <a:gd name="connsiteY0" fmla="*/ 3027431 h 3027431"/>
              <a:gd name="connsiteX1" fmla="*/ 710887 w 710887"/>
              <a:gd name="connsiteY1" fmla="*/ 2082254 h 3027431"/>
              <a:gd name="connsiteX2" fmla="*/ 710295 w 710887"/>
              <a:gd name="connsiteY2" fmla="*/ 1722397 h 3027431"/>
              <a:gd name="connsiteX3" fmla="*/ 21865 w 710887"/>
              <a:gd name="connsiteY3" fmla="*/ 1532060 h 3027431"/>
              <a:gd name="connsiteX4" fmla="*/ 0 w 710887"/>
              <a:gd name="connsiteY4" fmla="*/ 0 h 3027431"/>
              <a:gd name="connsiteX0" fmla="*/ 34392 w 710887"/>
              <a:gd name="connsiteY0" fmla="*/ 2943061 h 2943061"/>
              <a:gd name="connsiteX1" fmla="*/ 710887 w 710887"/>
              <a:gd name="connsiteY1" fmla="*/ 2082254 h 2943061"/>
              <a:gd name="connsiteX2" fmla="*/ 710295 w 710887"/>
              <a:gd name="connsiteY2" fmla="*/ 1722397 h 2943061"/>
              <a:gd name="connsiteX3" fmla="*/ 21865 w 710887"/>
              <a:gd name="connsiteY3" fmla="*/ 1532060 h 2943061"/>
              <a:gd name="connsiteX4" fmla="*/ 0 w 710887"/>
              <a:gd name="connsiteY4" fmla="*/ 0 h 2943061"/>
              <a:gd name="connsiteX0" fmla="*/ 34392 w 710887"/>
              <a:gd name="connsiteY0" fmla="*/ 2943061 h 2943061"/>
              <a:gd name="connsiteX1" fmla="*/ 710887 w 710887"/>
              <a:gd name="connsiteY1" fmla="*/ 2082254 h 2943061"/>
              <a:gd name="connsiteX2" fmla="*/ 710295 w 710887"/>
              <a:gd name="connsiteY2" fmla="*/ 1722397 h 2943061"/>
              <a:gd name="connsiteX3" fmla="*/ 21865 w 710887"/>
              <a:gd name="connsiteY3" fmla="*/ 1532060 h 2943061"/>
              <a:gd name="connsiteX4" fmla="*/ 0 w 710887"/>
              <a:gd name="connsiteY4" fmla="*/ 0 h 294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887" h="2943061">
                <a:moveTo>
                  <a:pt x="34392" y="2943061"/>
                </a:moveTo>
                <a:cubicBezTo>
                  <a:pt x="643118" y="2216702"/>
                  <a:pt x="436371" y="2471136"/>
                  <a:pt x="710887" y="2082254"/>
                </a:cubicBezTo>
                <a:cubicBezTo>
                  <a:pt x="710690" y="1923079"/>
                  <a:pt x="710492" y="1881572"/>
                  <a:pt x="710295" y="1722397"/>
                </a:cubicBezTo>
                <a:cubicBezTo>
                  <a:pt x="566067" y="1680698"/>
                  <a:pt x="166093" y="1573759"/>
                  <a:pt x="21865" y="1532060"/>
                </a:cubicBezTo>
                <a:cubicBezTo>
                  <a:pt x="5542" y="849989"/>
                  <a:pt x="1676" y="727768"/>
                  <a:pt x="0" y="0"/>
                </a:cubicBez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672399" y="4825035"/>
            <a:ext cx="313044" cy="369332"/>
            <a:chOff x="418816" y="1964112"/>
            <a:chExt cx="313044" cy="369332"/>
          </a:xfrm>
        </p:grpSpPr>
        <p:sp>
          <p:nvSpPr>
            <p:cNvPr id="226" name="Oval 22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1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765227" y="3717809"/>
            <a:ext cx="313044" cy="369332"/>
            <a:chOff x="418816" y="1964112"/>
            <a:chExt cx="313044" cy="369332"/>
          </a:xfrm>
        </p:grpSpPr>
        <p:sp>
          <p:nvSpPr>
            <p:cNvPr id="229" name="Oval 228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2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1285507" y="2532088"/>
            <a:ext cx="313044" cy="369332"/>
            <a:chOff x="418816" y="1964112"/>
            <a:chExt cx="313044" cy="369332"/>
          </a:xfrm>
        </p:grpSpPr>
        <p:sp>
          <p:nvSpPr>
            <p:cNvPr id="232" name="Oval 231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3</a:t>
              </a:r>
              <a:endParaRPr lang="en-US" dirty="0">
                <a:latin typeface="Arial"/>
                <a:cs typeface="Arial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>
            <a:off x="1635543" y="1382172"/>
            <a:ext cx="36856" cy="19959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5" name="Group 234"/>
          <p:cNvGrpSpPr/>
          <p:nvPr/>
        </p:nvGrpSpPr>
        <p:grpSpPr>
          <a:xfrm>
            <a:off x="1506590" y="1883932"/>
            <a:ext cx="313044" cy="369332"/>
            <a:chOff x="418816" y="1964112"/>
            <a:chExt cx="313044" cy="369332"/>
          </a:xfrm>
        </p:grpSpPr>
        <p:sp>
          <p:nvSpPr>
            <p:cNvPr id="236" name="Oval 235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4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38" name="Freeform 237"/>
          <p:cNvSpPr/>
          <p:nvPr/>
        </p:nvSpPr>
        <p:spPr>
          <a:xfrm>
            <a:off x="2295799" y="1680415"/>
            <a:ext cx="1029459" cy="3309980"/>
          </a:xfrm>
          <a:custGeom>
            <a:avLst/>
            <a:gdLst>
              <a:gd name="connsiteX0" fmla="*/ 3902322 w 3902322"/>
              <a:gd name="connsiteY0" fmla="*/ 0 h 449814"/>
              <a:gd name="connsiteX1" fmla="*/ 3452563 w 3902322"/>
              <a:gd name="connsiteY1" fmla="*/ 449814 h 449814"/>
              <a:gd name="connsiteX2" fmla="*/ 343934 w 3902322"/>
              <a:gd name="connsiteY2" fmla="*/ 423354 h 449814"/>
              <a:gd name="connsiteX3" fmla="*/ 0 w 3902322"/>
              <a:gd name="connsiteY3" fmla="*/ 39690 h 449814"/>
              <a:gd name="connsiteX0" fmla="*/ 3902322 w 3902322"/>
              <a:gd name="connsiteY0" fmla="*/ 0 h 423354"/>
              <a:gd name="connsiteX1" fmla="*/ 3565324 w 3902322"/>
              <a:gd name="connsiteY1" fmla="*/ 402338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02322 w 3902322"/>
              <a:gd name="connsiteY0" fmla="*/ 0 h 423354"/>
              <a:gd name="connsiteX1" fmla="*/ 3600933 w 3902322"/>
              <a:gd name="connsiteY1" fmla="*/ 384535 h 423354"/>
              <a:gd name="connsiteX2" fmla="*/ 343934 w 3902322"/>
              <a:gd name="connsiteY2" fmla="*/ 423354 h 423354"/>
              <a:gd name="connsiteX3" fmla="*/ 0 w 3902322"/>
              <a:gd name="connsiteY3" fmla="*/ 39690 h 423354"/>
              <a:gd name="connsiteX0" fmla="*/ 3943865 w 3943865"/>
              <a:gd name="connsiteY0" fmla="*/ 1851 h 383664"/>
              <a:gd name="connsiteX1" fmla="*/ 3600933 w 3943865"/>
              <a:gd name="connsiteY1" fmla="*/ 344845 h 383664"/>
              <a:gd name="connsiteX2" fmla="*/ 343934 w 3943865"/>
              <a:gd name="connsiteY2" fmla="*/ 383664 h 383664"/>
              <a:gd name="connsiteX3" fmla="*/ 0 w 3943865"/>
              <a:gd name="connsiteY3" fmla="*/ 0 h 383664"/>
              <a:gd name="connsiteX0" fmla="*/ 4015082 w 4015082"/>
              <a:gd name="connsiteY0" fmla="*/ 29941 h 383664"/>
              <a:gd name="connsiteX1" fmla="*/ 3600933 w 4015082"/>
              <a:gd name="connsiteY1" fmla="*/ 344845 h 383664"/>
              <a:gd name="connsiteX2" fmla="*/ 343934 w 4015082"/>
              <a:gd name="connsiteY2" fmla="*/ 383664 h 383664"/>
              <a:gd name="connsiteX3" fmla="*/ 0 w 4015082"/>
              <a:gd name="connsiteY3" fmla="*/ 0 h 383664"/>
              <a:gd name="connsiteX0" fmla="*/ 4187190 w 4187190"/>
              <a:gd name="connsiteY0" fmla="*/ 15896 h 369619"/>
              <a:gd name="connsiteX1" fmla="*/ 3773041 w 4187190"/>
              <a:gd name="connsiteY1" fmla="*/ 330800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4187190 w 4187190"/>
              <a:gd name="connsiteY0" fmla="*/ 15896 h 369619"/>
              <a:gd name="connsiteX1" fmla="*/ 3749302 w 4187190"/>
              <a:gd name="connsiteY1" fmla="*/ 349527 h 369619"/>
              <a:gd name="connsiteX2" fmla="*/ 516042 w 4187190"/>
              <a:gd name="connsiteY2" fmla="*/ 369619 h 369619"/>
              <a:gd name="connsiteX3" fmla="*/ 0 w 4187190"/>
              <a:gd name="connsiteY3" fmla="*/ 0 h 369619"/>
              <a:gd name="connsiteX0" fmla="*/ 0 w 6265284"/>
              <a:gd name="connsiteY0" fmla="*/ 0 h 1092877"/>
              <a:gd name="connsiteX1" fmla="*/ 6265284 w 6265284"/>
              <a:gd name="connsiteY1" fmla="*/ 1072785 h 1092877"/>
              <a:gd name="connsiteX2" fmla="*/ 3032024 w 6265284"/>
              <a:gd name="connsiteY2" fmla="*/ 1092877 h 1092877"/>
              <a:gd name="connsiteX3" fmla="*/ 2515982 w 6265284"/>
              <a:gd name="connsiteY3" fmla="*/ 723258 h 1092877"/>
              <a:gd name="connsiteX0" fmla="*/ 0 w 3032024"/>
              <a:gd name="connsiteY0" fmla="*/ 1193950 h 2286827"/>
              <a:gd name="connsiteX1" fmla="*/ 1581391 w 3032024"/>
              <a:gd name="connsiteY1" fmla="*/ 0 h 2286827"/>
              <a:gd name="connsiteX2" fmla="*/ 3032024 w 3032024"/>
              <a:gd name="connsiteY2" fmla="*/ 2286827 h 2286827"/>
              <a:gd name="connsiteX3" fmla="*/ 2515982 w 3032024"/>
              <a:gd name="connsiteY3" fmla="*/ 1917208 h 2286827"/>
              <a:gd name="connsiteX0" fmla="*/ 0 w 2515982"/>
              <a:gd name="connsiteY0" fmla="*/ 1896586 h 2619844"/>
              <a:gd name="connsiteX1" fmla="*/ 1581391 w 2515982"/>
              <a:gd name="connsiteY1" fmla="*/ 702636 h 2619844"/>
              <a:gd name="connsiteX2" fmla="*/ 1241736 w 2515982"/>
              <a:gd name="connsiteY2" fmla="*/ 0 h 2619844"/>
              <a:gd name="connsiteX3" fmla="*/ 2515982 w 2515982"/>
              <a:gd name="connsiteY3" fmla="*/ 2619844 h 2619844"/>
              <a:gd name="connsiteX0" fmla="*/ 0 w 1581391"/>
              <a:gd name="connsiteY0" fmla="*/ 2890379 h 2890379"/>
              <a:gd name="connsiteX1" fmla="*/ 1581391 w 1581391"/>
              <a:gd name="connsiteY1" fmla="*/ 1696429 h 2890379"/>
              <a:gd name="connsiteX2" fmla="*/ 1241736 w 1581391"/>
              <a:gd name="connsiteY2" fmla="*/ 993793 h 2890379"/>
              <a:gd name="connsiteX3" fmla="*/ 1579203 w 1581391"/>
              <a:gd name="connsiteY3" fmla="*/ 0 h 2890379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29193 w 1581391"/>
              <a:gd name="connsiteY3" fmla="*/ 0 h 2973211"/>
              <a:gd name="connsiteX0" fmla="*/ 0 w 1581391"/>
              <a:gd name="connsiteY0" fmla="*/ 3276927 h 3276927"/>
              <a:gd name="connsiteX1" fmla="*/ 1581391 w 1581391"/>
              <a:gd name="connsiteY1" fmla="*/ 2082977 h 3276927"/>
              <a:gd name="connsiteX2" fmla="*/ 1241736 w 1581391"/>
              <a:gd name="connsiteY2" fmla="*/ 1380341 h 3276927"/>
              <a:gd name="connsiteX3" fmla="*/ 1249193 w 1581391"/>
              <a:gd name="connsiteY3" fmla="*/ 0 h 3276927"/>
              <a:gd name="connsiteX0" fmla="*/ 0 w 1581391"/>
              <a:gd name="connsiteY0" fmla="*/ 2973211 h 2973211"/>
              <a:gd name="connsiteX1" fmla="*/ 1581391 w 1581391"/>
              <a:gd name="connsiteY1" fmla="*/ 1779261 h 2973211"/>
              <a:gd name="connsiteX2" fmla="*/ 1241736 w 1581391"/>
              <a:gd name="connsiteY2" fmla="*/ 1076625 h 2973211"/>
              <a:gd name="connsiteX3" fmla="*/ 1234193 w 1581391"/>
              <a:gd name="connsiteY3" fmla="*/ 0 h 2973211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241736 w 1581391"/>
              <a:gd name="connsiteY2" fmla="*/ 1112124 h 3008710"/>
              <a:gd name="connsiteX3" fmla="*/ 1239193 w 1581391"/>
              <a:gd name="connsiteY3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320792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814760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81391"/>
              <a:gd name="connsiteY0" fmla="*/ 3008710 h 3008710"/>
              <a:gd name="connsiteX1" fmla="*/ 1581391 w 1581391"/>
              <a:gd name="connsiteY1" fmla="*/ 1747705 h 3008710"/>
              <a:gd name="connsiteX2" fmla="*/ 1565798 w 1581391"/>
              <a:gd name="connsiteY2" fmla="*/ 1270181 h 3008710"/>
              <a:gd name="connsiteX3" fmla="*/ 1241736 w 1581391"/>
              <a:gd name="connsiteY3" fmla="*/ 1112124 h 3008710"/>
              <a:gd name="connsiteX4" fmla="*/ 1239193 w 1581391"/>
              <a:gd name="connsiteY4" fmla="*/ 0 h 3008710"/>
              <a:gd name="connsiteX0" fmla="*/ 0 w 1566390"/>
              <a:gd name="connsiteY0" fmla="*/ 3008710 h 3008710"/>
              <a:gd name="connsiteX1" fmla="*/ 1566390 w 1566390"/>
              <a:gd name="connsiteY1" fmla="*/ 1747705 h 3008710"/>
              <a:gd name="connsiteX2" fmla="*/ 1565798 w 1566390"/>
              <a:gd name="connsiteY2" fmla="*/ 1270181 h 3008710"/>
              <a:gd name="connsiteX3" fmla="*/ 1241736 w 1566390"/>
              <a:gd name="connsiteY3" fmla="*/ 1112124 h 3008710"/>
              <a:gd name="connsiteX4" fmla="*/ 1239193 w 1566390"/>
              <a:gd name="connsiteY4" fmla="*/ 0 h 3008710"/>
              <a:gd name="connsiteX0" fmla="*/ 0 w 1766395"/>
              <a:gd name="connsiteY0" fmla="*/ 2988988 h 2988988"/>
              <a:gd name="connsiteX1" fmla="*/ 1766395 w 1766395"/>
              <a:gd name="connsiteY1" fmla="*/ 1747705 h 2988988"/>
              <a:gd name="connsiteX2" fmla="*/ 1765803 w 1766395"/>
              <a:gd name="connsiteY2" fmla="*/ 1270181 h 2988988"/>
              <a:gd name="connsiteX3" fmla="*/ 1441741 w 1766395"/>
              <a:gd name="connsiteY3" fmla="*/ 1112124 h 2988988"/>
              <a:gd name="connsiteX4" fmla="*/ 1439198 w 1766395"/>
              <a:gd name="connsiteY4" fmla="*/ 0 h 2988988"/>
              <a:gd name="connsiteX0" fmla="*/ 0 w 1766395"/>
              <a:gd name="connsiteY0" fmla="*/ 2988988 h 2988988"/>
              <a:gd name="connsiteX1" fmla="*/ 1766395 w 1766395"/>
              <a:gd name="connsiteY1" fmla="*/ 1747705 h 2988988"/>
              <a:gd name="connsiteX2" fmla="*/ 579217 w 1766395"/>
              <a:gd name="connsiteY2" fmla="*/ 1319458 h 2988988"/>
              <a:gd name="connsiteX3" fmla="*/ 1441741 w 1766395"/>
              <a:gd name="connsiteY3" fmla="*/ 1112124 h 2988988"/>
              <a:gd name="connsiteX4" fmla="*/ 1439198 w 1766395"/>
              <a:gd name="connsiteY4" fmla="*/ 0 h 2988988"/>
              <a:gd name="connsiteX0" fmla="*/ 0 w 1442252"/>
              <a:gd name="connsiteY0" fmla="*/ 2988988 h 2988988"/>
              <a:gd name="connsiteX1" fmla="*/ 621443 w 1442252"/>
              <a:gd name="connsiteY1" fmla="*/ 1829833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621443 w 1442252"/>
              <a:gd name="connsiteY1" fmla="*/ 1829833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608074 w 1442252"/>
              <a:gd name="connsiteY1" fmla="*/ 1780618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608074 w 1442252"/>
              <a:gd name="connsiteY1" fmla="*/ 1780618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585794 w 1442252"/>
              <a:gd name="connsiteY1" fmla="*/ 1780618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1442252"/>
              <a:gd name="connsiteY0" fmla="*/ 2988988 h 2988988"/>
              <a:gd name="connsiteX1" fmla="*/ 585794 w 1442252"/>
              <a:gd name="connsiteY1" fmla="*/ 1714700 h 2988988"/>
              <a:gd name="connsiteX2" fmla="*/ 579217 w 1442252"/>
              <a:gd name="connsiteY2" fmla="*/ 1319458 h 2988988"/>
              <a:gd name="connsiteX3" fmla="*/ 1441741 w 1442252"/>
              <a:gd name="connsiteY3" fmla="*/ 1112124 h 2988988"/>
              <a:gd name="connsiteX4" fmla="*/ 1439198 w 1442252"/>
              <a:gd name="connsiteY4" fmla="*/ 0 h 2988988"/>
              <a:gd name="connsiteX0" fmla="*/ 0 w 2035489"/>
              <a:gd name="connsiteY0" fmla="*/ 2876928 h 2876928"/>
              <a:gd name="connsiteX1" fmla="*/ 1179031 w 2035489"/>
              <a:gd name="connsiteY1" fmla="*/ 1714700 h 2876928"/>
              <a:gd name="connsiteX2" fmla="*/ 1172454 w 2035489"/>
              <a:gd name="connsiteY2" fmla="*/ 1319458 h 2876928"/>
              <a:gd name="connsiteX3" fmla="*/ 2034978 w 2035489"/>
              <a:gd name="connsiteY3" fmla="*/ 1112124 h 2876928"/>
              <a:gd name="connsiteX4" fmla="*/ 2032435 w 2035489"/>
              <a:gd name="connsiteY4" fmla="*/ 0 h 2876928"/>
              <a:gd name="connsiteX0" fmla="*/ 0 w 2095517"/>
              <a:gd name="connsiteY0" fmla="*/ 2876928 h 2876928"/>
              <a:gd name="connsiteX1" fmla="*/ 1179031 w 2095517"/>
              <a:gd name="connsiteY1" fmla="*/ 1714700 h 2876928"/>
              <a:gd name="connsiteX2" fmla="*/ 1172454 w 2095517"/>
              <a:gd name="connsiteY2" fmla="*/ 1319458 h 2876928"/>
              <a:gd name="connsiteX3" fmla="*/ 2095451 w 2095517"/>
              <a:gd name="connsiteY3" fmla="*/ 1525541 h 2876928"/>
              <a:gd name="connsiteX4" fmla="*/ 2032435 w 2095517"/>
              <a:gd name="connsiteY4" fmla="*/ 0 h 2876928"/>
              <a:gd name="connsiteX0" fmla="*/ 0 w 2095517"/>
              <a:gd name="connsiteY0" fmla="*/ 2876928 h 2876928"/>
              <a:gd name="connsiteX1" fmla="*/ 1179031 w 2095517"/>
              <a:gd name="connsiteY1" fmla="*/ 1714700 h 2876928"/>
              <a:gd name="connsiteX2" fmla="*/ 1757025 w 2095517"/>
              <a:gd name="connsiteY2" fmla="*/ 2019085 h 2876928"/>
              <a:gd name="connsiteX3" fmla="*/ 2095451 w 2095517"/>
              <a:gd name="connsiteY3" fmla="*/ 1525541 h 2876928"/>
              <a:gd name="connsiteX4" fmla="*/ 2032435 w 2095517"/>
              <a:gd name="connsiteY4" fmla="*/ 0 h 2876928"/>
              <a:gd name="connsiteX0" fmla="*/ 0 w 2095517"/>
              <a:gd name="connsiteY0" fmla="*/ 2876928 h 2876928"/>
              <a:gd name="connsiteX1" fmla="*/ 1058086 w 2095517"/>
              <a:gd name="connsiteY1" fmla="*/ 2128116 h 2876928"/>
              <a:gd name="connsiteX2" fmla="*/ 1757025 w 2095517"/>
              <a:gd name="connsiteY2" fmla="*/ 2019085 h 2876928"/>
              <a:gd name="connsiteX3" fmla="*/ 2095451 w 2095517"/>
              <a:gd name="connsiteY3" fmla="*/ 1525541 h 2876928"/>
              <a:gd name="connsiteX4" fmla="*/ 2032435 w 2095517"/>
              <a:gd name="connsiteY4" fmla="*/ 0 h 2876928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19085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19085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19085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695248 w 1732679"/>
              <a:gd name="connsiteY1" fmla="*/ 2128116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703415 w 1732679"/>
              <a:gd name="connsiteY1" fmla="*/ 2070128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703415 w 1732679"/>
              <a:gd name="connsiteY1" fmla="*/ 2070128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0 w 1732679"/>
              <a:gd name="connsiteY0" fmla="*/ 3528853 h 3528853"/>
              <a:gd name="connsiteX1" fmla="*/ 703415 w 1732679"/>
              <a:gd name="connsiteY1" fmla="*/ 2070128 h 3528853"/>
              <a:gd name="connsiteX2" fmla="*/ 1394187 w 1732679"/>
              <a:gd name="connsiteY2" fmla="*/ 2064629 h 3528853"/>
              <a:gd name="connsiteX3" fmla="*/ 1732613 w 1732679"/>
              <a:gd name="connsiteY3" fmla="*/ 1525541 h 3528853"/>
              <a:gd name="connsiteX4" fmla="*/ 1669597 w 1732679"/>
              <a:gd name="connsiteY4" fmla="*/ 0 h 3528853"/>
              <a:gd name="connsiteX0" fmla="*/ 19366 w 1029264"/>
              <a:gd name="connsiteY0" fmla="*/ 2961861 h 2961861"/>
              <a:gd name="connsiteX1" fmla="*/ 0 w 1029264"/>
              <a:gd name="connsiteY1" fmla="*/ 2070128 h 2961861"/>
              <a:gd name="connsiteX2" fmla="*/ 690772 w 1029264"/>
              <a:gd name="connsiteY2" fmla="*/ 2064629 h 2961861"/>
              <a:gd name="connsiteX3" fmla="*/ 1029198 w 1029264"/>
              <a:gd name="connsiteY3" fmla="*/ 1525541 h 2961861"/>
              <a:gd name="connsiteX4" fmla="*/ 966182 w 1029264"/>
              <a:gd name="connsiteY4" fmla="*/ 0 h 2961861"/>
              <a:gd name="connsiteX0" fmla="*/ 19366 w 1029276"/>
              <a:gd name="connsiteY0" fmla="*/ 2611201 h 2611201"/>
              <a:gd name="connsiteX1" fmla="*/ 0 w 1029276"/>
              <a:gd name="connsiteY1" fmla="*/ 1719468 h 2611201"/>
              <a:gd name="connsiteX2" fmla="*/ 690772 w 1029276"/>
              <a:gd name="connsiteY2" fmla="*/ 1713969 h 2611201"/>
              <a:gd name="connsiteX3" fmla="*/ 1029198 w 1029276"/>
              <a:gd name="connsiteY3" fmla="*/ 1174881 h 2611201"/>
              <a:gd name="connsiteX4" fmla="*/ 976765 w 1029276"/>
              <a:gd name="connsiteY4" fmla="*/ 0 h 2611201"/>
              <a:gd name="connsiteX0" fmla="*/ 19366 w 1029459"/>
              <a:gd name="connsiteY0" fmla="*/ 2611201 h 2611201"/>
              <a:gd name="connsiteX1" fmla="*/ 0 w 1029459"/>
              <a:gd name="connsiteY1" fmla="*/ 1719468 h 2611201"/>
              <a:gd name="connsiteX2" fmla="*/ 690772 w 1029459"/>
              <a:gd name="connsiteY2" fmla="*/ 1713969 h 2611201"/>
              <a:gd name="connsiteX3" fmla="*/ 1029198 w 1029459"/>
              <a:gd name="connsiteY3" fmla="*/ 1174881 h 2611201"/>
              <a:gd name="connsiteX4" fmla="*/ 976765 w 1029459"/>
              <a:gd name="connsiteY4" fmla="*/ 0 h 261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459" h="2611201">
                <a:moveTo>
                  <a:pt x="19366" y="2611201"/>
                </a:moveTo>
                <a:lnTo>
                  <a:pt x="0" y="1719468"/>
                </a:lnTo>
                <a:lnTo>
                  <a:pt x="690772" y="1713969"/>
                </a:lnTo>
                <a:cubicBezTo>
                  <a:pt x="953779" y="1301650"/>
                  <a:pt x="837892" y="1502072"/>
                  <a:pt x="1029198" y="1174881"/>
                </a:cubicBezTo>
                <a:cubicBezTo>
                  <a:pt x="1031684" y="714767"/>
                  <a:pt x="1016613" y="902614"/>
                  <a:pt x="976765" y="0"/>
                </a:cubicBezTo>
              </a:path>
            </a:pathLst>
          </a:custGeom>
          <a:ln w="12700">
            <a:solidFill>
              <a:schemeClr val="tx1"/>
            </a:solidFill>
            <a:headEnd type="triangle"/>
            <a:tailEnd type="none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9" name="Straight Arrow Connector 238"/>
          <p:cNvCxnSpPr/>
          <p:nvPr/>
        </p:nvCxnSpPr>
        <p:spPr bwMode="auto">
          <a:xfrm>
            <a:off x="2334047" y="4796373"/>
            <a:ext cx="165857" cy="444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3" name="Straight Arrow Connector 242"/>
          <p:cNvCxnSpPr/>
          <p:nvPr/>
        </p:nvCxnSpPr>
        <p:spPr bwMode="auto">
          <a:xfrm flipH="1">
            <a:off x="1630957" y="4825035"/>
            <a:ext cx="697629" cy="762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6" name="Group 245"/>
          <p:cNvGrpSpPr/>
          <p:nvPr/>
        </p:nvGrpSpPr>
        <p:grpSpPr>
          <a:xfrm rot="21446362">
            <a:off x="2189794" y="4667337"/>
            <a:ext cx="313044" cy="369332"/>
            <a:chOff x="418816" y="1964112"/>
            <a:chExt cx="313044" cy="369332"/>
          </a:xfrm>
        </p:grpSpPr>
        <p:sp>
          <p:nvSpPr>
            <p:cNvPr id="247" name="Oval 246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6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130061" y="1900424"/>
            <a:ext cx="313044" cy="369332"/>
            <a:chOff x="418816" y="1964112"/>
            <a:chExt cx="313044" cy="369332"/>
          </a:xfrm>
        </p:grpSpPr>
        <p:sp>
          <p:nvSpPr>
            <p:cNvPr id="250" name="Oval 249"/>
            <p:cNvSpPr/>
            <p:nvPr/>
          </p:nvSpPr>
          <p:spPr>
            <a:xfrm>
              <a:off x="448041" y="2026177"/>
              <a:ext cx="251755" cy="2631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18816" y="1964112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5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53" name="Oval 252"/>
          <p:cNvSpPr/>
          <p:nvPr/>
        </p:nvSpPr>
        <p:spPr>
          <a:xfrm rot="5400000">
            <a:off x="1970416" y="419579"/>
            <a:ext cx="631007" cy="22352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336780" y="1336100"/>
            <a:ext cx="1891162" cy="509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/>
                <a:cs typeface="Arial"/>
              </a:rPr>
              <a:t>Dijkstra’s link-state 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latin typeface="Arial"/>
                <a:cs typeface="Arial"/>
              </a:rPr>
              <a:t>Routing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921872" y="5536490"/>
            <a:ext cx="687402" cy="470408"/>
            <a:chOff x="1736090" y="2893762"/>
            <a:chExt cx="565150" cy="340093"/>
          </a:xfrm>
        </p:grpSpPr>
        <p:grpSp>
          <p:nvGrpSpPr>
            <p:cNvPr id="320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24" name="Oval 323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0" name="Freeform 329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31" name="Straight Connector 330"/>
              <p:cNvCxnSpPr>
                <a:endCxn id="32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22" name="Oval 321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s1</a:t>
                </a:r>
                <a:endParaRPr lang="en-US" sz="2000" dirty="0"/>
              </a:p>
            </p:txBody>
          </p:sp>
        </p:grpSp>
      </p:grpSp>
      <p:grpSp>
        <p:nvGrpSpPr>
          <p:cNvPr id="333" name="Group 332"/>
          <p:cNvGrpSpPr/>
          <p:nvPr/>
        </p:nvGrpSpPr>
        <p:grpSpPr>
          <a:xfrm>
            <a:off x="2206593" y="5245170"/>
            <a:ext cx="687402" cy="470406"/>
            <a:chOff x="1736090" y="2893762"/>
            <a:chExt cx="565150" cy="340091"/>
          </a:xfrm>
        </p:grpSpPr>
        <p:grpSp>
          <p:nvGrpSpPr>
            <p:cNvPr id="334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38" name="Oval 337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1" name="Freeform 340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5" name="Straight Connector 344"/>
              <p:cNvCxnSpPr>
                <a:endCxn id="34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36" name="Oval 335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s2</a:t>
                </a:r>
                <a:endParaRPr lang="en-US" sz="2000" dirty="0"/>
              </a:p>
            </p:txBody>
          </p:sp>
        </p:grpSp>
      </p:grpSp>
      <p:grpSp>
        <p:nvGrpSpPr>
          <p:cNvPr id="347" name="Group 346"/>
          <p:cNvGrpSpPr/>
          <p:nvPr/>
        </p:nvGrpSpPr>
        <p:grpSpPr>
          <a:xfrm>
            <a:off x="1910145" y="5999406"/>
            <a:ext cx="687402" cy="470406"/>
            <a:chOff x="1736090" y="2893762"/>
            <a:chExt cx="565150" cy="340091"/>
          </a:xfrm>
        </p:grpSpPr>
        <p:grpSp>
          <p:nvGrpSpPr>
            <p:cNvPr id="348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52" name="Oval 35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4" name="Oval 35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5" name="Freeform 35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>
                <a:endCxn id="35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50" name="Oval 349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TextBox 350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s3</a:t>
                </a:r>
                <a:endParaRPr lang="en-US" sz="2000" dirty="0"/>
              </a:p>
            </p:txBody>
          </p:sp>
        </p:grpSp>
      </p:grpSp>
      <p:grpSp>
        <p:nvGrpSpPr>
          <p:cNvPr id="361" name="Group 360"/>
          <p:cNvGrpSpPr/>
          <p:nvPr/>
        </p:nvGrpSpPr>
        <p:grpSpPr>
          <a:xfrm>
            <a:off x="3077553" y="5718280"/>
            <a:ext cx="687402" cy="470406"/>
            <a:chOff x="1736090" y="2893762"/>
            <a:chExt cx="565150" cy="340091"/>
          </a:xfrm>
        </p:grpSpPr>
        <p:grpSp>
          <p:nvGrpSpPr>
            <p:cNvPr id="362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66" name="Oval 36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0" name="Freeform 36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1" name="Freeform 37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2" name="Freeform 37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3" name="Straight Connector 372"/>
              <p:cNvCxnSpPr>
                <a:endCxn id="36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/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364" name="Oval 363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s4</a:t>
                </a:r>
                <a:endParaRPr lang="en-US" sz="2000" dirty="0"/>
              </a:p>
            </p:txBody>
          </p:sp>
        </p:grpSp>
      </p:grpSp>
      <p:cxnSp>
        <p:nvCxnSpPr>
          <p:cNvPr id="240" name="Straight Arrow Connector 239"/>
          <p:cNvCxnSpPr/>
          <p:nvPr/>
        </p:nvCxnSpPr>
        <p:spPr bwMode="auto">
          <a:xfrm>
            <a:off x="2475946" y="4898482"/>
            <a:ext cx="906274" cy="769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6" name="Picture 1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" y="702064"/>
            <a:ext cx="8154854" cy="19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" name="Title 1"/>
          <p:cNvSpPr txBox="1">
            <a:spLocks/>
          </p:cNvSpPr>
          <p:nvPr/>
        </p:nvSpPr>
        <p:spPr>
          <a:xfrm>
            <a:off x="354145" y="177332"/>
            <a:ext cx="8642801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sz="3600" dirty="0" smtClean="0"/>
              <a:t>SDN: control/data plane interaction example</a:t>
            </a:r>
            <a:endParaRPr lang="en-US" sz="3600" dirty="0"/>
          </a:p>
        </p:txBody>
      </p:sp>
      <p:grpSp>
        <p:nvGrpSpPr>
          <p:cNvPr id="382" name="Group 381"/>
          <p:cNvGrpSpPr/>
          <p:nvPr/>
        </p:nvGrpSpPr>
        <p:grpSpPr>
          <a:xfrm>
            <a:off x="5359418" y="2228890"/>
            <a:ext cx="3388878" cy="1357349"/>
            <a:chOff x="5313965" y="1301119"/>
            <a:chExt cx="3388878" cy="1357349"/>
          </a:xfrm>
        </p:grpSpPr>
        <p:sp>
          <p:nvSpPr>
            <p:cNvPr id="383" name="TextBox 382"/>
            <p:cNvSpPr txBox="1"/>
            <p:nvPr/>
          </p:nvSpPr>
          <p:spPr>
            <a:xfrm>
              <a:off x="5654651" y="1315023"/>
              <a:ext cx="3048192" cy="134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link state routing app interacts with flow-table-computation component in SDN controller, which computes new flow tables needed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84" name="Group 383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85" name="Oval 384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5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393" name="Group 392"/>
          <p:cNvGrpSpPr/>
          <p:nvPr/>
        </p:nvGrpSpPr>
        <p:grpSpPr>
          <a:xfrm>
            <a:off x="5450329" y="3736844"/>
            <a:ext cx="3388878" cy="858751"/>
            <a:chOff x="5313965" y="1301119"/>
            <a:chExt cx="3388878" cy="858751"/>
          </a:xfrm>
        </p:grpSpPr>
        <p:sp>
          <p:nvSpPr>
            <p:cNvPr id="394" name="TextBox 393"/>
            <p:cNvSpPr txBox="1"/>
            <p:nvPr/>
          </p:nvSpPr>
          <p:spPr>
            <a:xfrm>
              <a:off x="5654651" y="1315023"/>
              <a:ext cx="3048192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n-lt"/>
                </a:rPr>
                <a:t>Controller uses OpenFlow to install new tables in switches that need updating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395" name="Group 394"/>
            <p:cNvGrpSpPr/>
            <p:nvPr/>
          </p:nvGrpSpPr>
          <p:grpSpPr>
            <a:xfrm>
              <a:off x="5313965" y="1301119"/>
              <a:ext cx="313044" cy="369332"/>
              <a:chOff x="418816" y="1964112"/>
              <a:chExt cx="289705" cy="369332"/>
            </a:xfrm>
          </p:grpSpPr>
          <p:sp>
            <p:nvSpPr>
              <p:cNvPr id="396" name="Oval 395"/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397" name="TextBox 396"/>
              <p:cNvSpPr txBox="1"/>
              <p:nvPr/>
            </p:nvSpPr>
            <p:spPr>
              <a:xfrm>
                <a:off x="418816" y="1964112"/>
                <a:ext cx="289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6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1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105</a:t>
            </a:fld>
            <a:endParaRPr lang="en-US" sz="1200" dirty="0">
              <a:latin typeface="Tahoma" charset="0"/>
            </a:endParaRPr>
          </a:p>
        </p:txBody>
      </p:sp>
      <p:sp>
        <p:nvSpPr>
          <p:cNvPr id="1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41164" y="2526628"/>
            <a:ext cx="5253789" cy="23929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99837" y="2566732"/>
            <a:ext cx="3421328" cy="1774553"/>
          </a:xfrm>
          <a:prstGeom prst="roundRect">
            <a:avLst/>
          </a:prstGeom>
          <a:solidFill>
            <a:srgbClr val="008000"/>
          </a:solidFill>
          <a:ln w="12700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srgbClr val="CCFFCC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63980" y="3041095"/>
            <a:ext cx="991851" cy="563864"/>
            <a:chOff x="-2789389" y="3644860"/>
            <a:chExt cx="991851" cy="563864"/>
          </a:xfrm>
        </p:grpSpPr>
        <p:sp>
          <p:nvSpPr>
            <p:cNvPr id="4" name="Rounded Rectangle 3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-2789389" y="3644860"/>
              <a:ext cx="991851" cy="51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topology</a:t>
              </a: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2501202" y="2675114"/>
            <a:ext cx="2846484" cy="27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Basic Network Service Functions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1163" y="1938421"/>
            <a:ext cx="5160211" cy="515156"/>
            <a:chOff x="1045007" y="1459973"/>
            <a:chExt cx="6401028" cy="554537"/>
          </a:xfrm>
        </p:grpSpPr>
        <p:sp>
          <p:nvSpPr>
            <p:cNvPr id="99" name="Rounded Rectangle 98"/>
            <p:cNvSpPr/>
            <p:nvPr/>
          </p:nvSpPr>
          <p:spPr>
            <a:xfrm>
              <a:off x="1045007" y="1459973"/>
              <a:ext cx="6401028" cy="5545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2827550" y="1535145"/>
              <a:ext cx="2597382" cy="375164"/>
              <a:chOff x="2793561" y="3559145"/>
              <a:chExt cx="2597382" cy="375164"/>
            </a:xfrm>
          </p:grpSpPr>
          <p:sp>
            <p:nvSpPr>
              <p:cNvPr id="225" name="Rounded Rectangle 224"/>
              <p:cNvSpPr/>
              <p:nvPr/>
            </p:nvSpPr>
            <p:spPr>
              <a:xfrm>
                <a:off x="2793561" y="3559145"/>
                <a:ext cx="2597382" cy="375164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cs typeface="Arial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410430" y="3583293"/>
                <a:ext cx="1560720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REST    API</a:t>
                </a:r>
                <a:endParaRPr lang="en-US" sz="16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100" name="Rounded Rectangle 99"/>
          <p:cNvSpPr/>
          <p:nvPr/>
        </p:nvSpPr>
        <p:spPr>
          <a:xfrm>
            <a:off x="427796" y="4998554"/>
            <a:ext cx="5293895" cy="62734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97733" y="5114776"/>
            <a:ext cx="1410942" cy="456940"/>
            <a:chOff x="2740484" y="4054371"/>
            <a:chExt cx="1574963" cy="373904"/>
          </a:xfrm>
        </p:grpSpPr>
        <p:sp>
          <p:nvSpPr>
            <p:cNvPr id="6" name="Rectangle 5"/>
            <p:cNvSpPr/>
            <p:nvPr/>
          </p:nvSpPr>
          <p:spPr>
            <a:xfrm>
              <a:off x="2785250" y="4054371"/>
              <a:ext cx="1530197" cy="373904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40484" y="4076248"/>
              <a:ext cx="1462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OpenFlow 1.0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83284" y="4825720"/>
            <a:ext cx="533066" cy="714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…</a:t>
            </a:r>
            <a:endParaRPr lang="en-US" sz="32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3430771" y="5114776"/>
            <a:ext cx="811437" cy="433015"/>
            <a:chOff x="5082411" y="4394035"/>
            <a:chExt cx="905766" cy="354327"/>
          </a:xfrm>
        </p:grpSpPr>
        <p:sp>
          <p:nvSpPr>
            <p:cNvPr id="256" name="Rectangle 255"/>
            <p:cNvSpPr/>
            <p:nvPr/>
          </p:nvSpPr>
          <p:spPr>
            <a:xfrm>
              <a:off x="5082411" y="4394035"/>
              <a:ext cx="905766" cy="354327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121486" y="4394035"/>
              <a:ext cx="774571" cy="3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SNMP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4289994" y="5109661"/>
            <a:ext cx="864376" cy="467213"/>
            <a:chOff x="5023318" y="4394035"/>
            <a:chExt cx="964859" cy="382310"/>
          </a:xfrm>
        </p:grpSpPr>
        <p:sp>
          <p:nvSpPr>
            <p:cNvPr id="264" name="Rectangle 263"/>
            <p:cNvSpPr/>
            <p:nvPr/>
          </p:nvSpPr>
          <p:spPr>
            <a:xfrm>
              <a:off x="5082411" y="4394035"/>
              <a:ext cx="905766" cy="354327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023318" y="4437791"/>
              <a:ext cx="903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OVSDB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704254" y="3663505"/>
            <a:ext cx="1022911" cy="563864"/>
            <a:chOff x="-2804918" y="3644860"/>
            <a:chExt cx="1022911" cy="563864"/>
          </a:xfrm>
        </p:grpSpPr>
        <p:sp>
          <p:nvSpPr>
            <p:cNvPr id="115" name="Rounded Rectangle 114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-2804918" y="3644860"/>
              <a:ext cx="10229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forwarding</a:t>
              </a: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312541" y="3029086"/>
            <a:ext cx="975975" cy="563864"/>
            <a:chOff x="-2789389" y="3644860"/>
            <a:chExt cx="975975" cy="563864"/>
          </a:xfrm>
        </p:grpSpPr>
        <p:sp>
          <p:nvSpPr>
            <p:cNvPr id="118" name="Rounded Rectangle 117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-2744868" y="3644860"/>
              <a:ext cx="9028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switch</a:t>
              </a: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913381" y="3651496"/>
            <a:ext cx="975975" cy="563864"/>
            <a:chOff x="-2789389" y="3644860"/>
            <a:chExt cx="975975" cy="563864"/>
          </a:xfrm>
        </p:grpSpPr>
        <p:sp>
          <p:nvSpPr>
            <p:cNvPr id="121" name="Rounded Rectangle 120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-2744868" y="3644860"/>
              <a:ext cx="9028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host</a:t>
              </a: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66158" y="3017077"/>
            <a:ext cx="975975" cy="563864"/>
            <a:chOff x="-2789389" y="3644860"/>
            <a:chExt cx="975975" cy="563864"/>
          </a:xfrm>
        </p:grpSpPr>
        <p:sp>
          <p:nvSpPr>
            <p:cNvPr id="124" name="Rounded Rectangle 123"/>
            <p:cNvSpPr/>
            <p:nvPr/>
          </p:nvSpPr>
          <p:spPr>
            <a:xfrm>
              <a:off x="-2789389" y="3656869"/>
              <a:ext cx="975975" cy="551855"/>
            </a:xfrm>
            <a:prstGeom prst="round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-2744868" y="3644860"/>
              <a:ext cx="902811" cy="55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stats</a:t>
              </a:r>
            </a:p>
            <a:p>
              <a:pPr algn="ctr">
                <a:lnSpc>
                  <a:spcPts val="1800"/>
                </a:lnSpc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cs typeface="Arial"/>
                </a:rPr>
                <a:t>manager</a:t>
              </a:r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2" name="Rounded Rectangle 141"/>
          <p:cNvSpPr/>
          <p:nvPr/>
        </p:nvSpPr>
        <p:spPr>
          <a:xfrm>
            <a:off x="561484" y="2566733"/>
            <a:ext cx="1470518" cy="1766072"/>
          </a:xfrm>
          <a:prstGeom prst="roundRect">
            <a:avLst/>
          </a:prstGeom>
          <a:solidFill>
            <a:srgbClr val="008000"/>
          </a:solidFill>
          <a:ln w="12700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srgbClr val="CCFFCC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04415" y="2578421"/>
            <a:ext cx="137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Network service apps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61479" y="4412544"/>
            <a:ext cx="5013159" cy="404700"/>
            <a:chOff x="1092699" y="3559145"/>
            <a:chExt cx="6178678" cy="404700"/>
          </a:xfrm>
        </p:grpSpPr>
        <p:sp>
          <p:nvSpPr>
            <p:cNvPr id="20" name="Rounded Rectangle 19"/>
            <p:cNvSpPr/>
            <p:nvPr/>
          </p:nvSpPr>
          <p:spPr>
            <a:xfrm>
              <a:off x="1092699" y="3559145"/>
              <a:ext cx="6178678" cy="404700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426534" y="3588680"/>
              <a:ext cx="3800001" cy="325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Service Abstraction</a:t>
              </a:r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Layer (SAL)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>
            <a:off x="1016318" y="3561284"/>
            <a:ext cx="0" cy="91915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Straight Connector 143"/>
          <p:cNvCxnSpPr/>
          <p:nvPr/>
        </p:nvCxnSpPr>
        <p:spPr bwMode="auto">
          <a:xfrm>
            <a:off x="1632306" y="4032908"/>
            <a:ext cx="0" cy="3889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>
            <a:off x="2658231" y="3604959"/>
            <a:ext cx="0" cy="837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>
            <a:off x="4988035" y="3580519"/>
            <a:ext cx="0" cy="9081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/>
          <p:nvPr/>
        </p:nvCxnSpPr>
        <p:spPr bwMode="auto">
          <a:xfrm>
            <a:off x="3792442" y="3590225"/>
            <a:ext cx="0" cy="8518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400399" y="4209886"/>
            <a:ext cx="0" cy="278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Straight Connector 136"/>
          <p:cNvCxnSpPr/>
          <p:nvPr/>
        </p:nvCxnSpPr>
        <p:spPr bwMode="auto">
          <a:xfrm>
            <a:off x="3218224" y="4215360"/>
            <a:ext cx="0" cy="22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FF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>
            <a:off x="467901" y="5681579"/>
            <a:ext cx="518694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Straight Connector 212"/>
          <p:cNvCxnSpPr/>
          <p:nvPr/>
        </p:nvCxnSpPr>
        <p:spPr bwMode="auto">
          <a:xfrm>
            <a:off x="454533" y="1871579"/>
            <a:ext cx="502652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2"/>
          <p:cNvGrpSpPr/>
          <p:nvPr/>
        </p:nvGrpSpPr>
        <p:grpSpPr>
          <a:xfrm>
            <a:off x="629185" y="3141575"/>
            <a:ext cx="1108720" cy="553739"/>
            <a:chOff x="-1602715" y="2206422"/>
            <a:chExt cx="1179425" cy="631007"/>
          </a:xfrm>
        </p:grpSpPr>
        <p:sp>
          <p:nvSpPr>
            <p:cNvPr id="214" name="Oval 213"/>
            <p:cNvSpPr/>
            <p:nvPr/>
          </p:nvSpPr>
          <p:spPr>
            <a:xfrm rot="5400000">
              <a:off x="-1328506" y="1932213"/>
              <a:ext cx="631007" cy="11794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-1381328" y="2261840"/>
              <a:ext cx="763425" cy="483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Arial"/>
                  <a:cs typeface="Arial"/>
                </a:rPr>
                <a:t>C</a:t>
              </a:r>
              <a:r>
                <a:rPr lang="en-US" sz="1400" dirty="0" smtClean="0">
                  <a:latin typeface="Arial"/>
                  <a:cs typeface="Arial"/>
                </a:rPr>
                <a:t>ontrol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215" name="Oval 214"/>
          <p:cNvSpPr/>
          <p:nvPr/>
        </p:nvSpPr>
        <p:spPr>
          <a:xfrm rot="5400000">
            <a:off x="1237809" y="3522133"/>
            <a:ext cx="534744" cy="905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81540" y="1016000"/>
            <a:ext cx="3296896" cy="785006"/>
            <a:chOff x="2625315" y="928382"/>
            <a:chExt cx="3262119" cy="779044"/>
          </a:xfrm>
        </p:grpSpPr>
        <p:grpSp>
          <p:nvGrpSpPr>
            <p:cNvPr id="17" name="Group 16"/>
            <p:cNvGrpSpPr/>
            <p:nvPr/>
          </p:nvGrpSpPr>
          <p:grpSpPr>
            <a:xfrm>
              <a:off x="2625315" y="1073061"/>
              <a:ext cx="1442229" cy="631007"/>
              <a:chOff x="9766434" y="1112781"/>
              <a:chExt cx="1442229" cy="631007"/>
            </a:xfrm>
          </p:grpSpPr>
          <p:sp>
            <p:nvSpPr>
              <p:cNvPr id="217" name="Oval 216"/>
              <p:cNvSpPr/>
              <p:nvPr/>
            </p:nvSpPr>
            <p:spPr>
              <a:xfrm rot="5400000">
                <a:off x="10172045" y="707170"/>
                <a:ext cx="631007" cy="144222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tailEnd type="arrow"/>
              </a:ln>
              <a:effectLst>
                <a:outerShdw blurRad="50800" dist="38100" dir="2700000" algn="tl" rotWithShape="0">
                  <a:schemeClr val="accent1">
                    <a:lumMod val="75000"/>
                    <a:alpha val="43000"/>
                  </a:scheme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9865113" y="1189921"/>
                <a:ext cx="1279817" cy="509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sz="1600" dirty="0" smtClean="0">
                    <a:latin typeface="Arial"/>
                    <a:cs typeface="Arial"/>
                  </a:rPr>
                  <a:t>Traffic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sz="1600" dirty="0" smtClean="0">
                    <a:latin typeface="Arial"/>
                    <a:cs typeface="Arial"/>
                  </a:rPr>
                  <a:t>Engineering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4112974" y="928382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>
                      <a:lumMod val="75000"/>
                    </a:schemeClr>
                  </a:solidFill>
                </a:rPr>
                <a:t>…  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82218" y="802210"/>
              <a:ext cx="631007" cy="11794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70534" y="5735053"/>
            <a:ext cx="3248526" cy="1029368"/>
            <a:chOff x="-1550737" y="5173579"/>
            <a:chExt cx="3248526" cy="1029368"/>
          </a:xfrm>
        </p:grpSpPr>
        <p:grpSp>
          <p:nvGrpSpPr>
            <p:cNvPr id="221" name="Group 220"/>
            <p:cNvGrpSpPr/>
            <p:nvPr/>
          </p:nvGrpSpPr>
          <p:grpSpPr>
            <a:xfrm>
              <a:off x="-1425965" y="5182847"/>
              <a:ext cx="2979208" cy="973667"/>
              <a:chOff x="2592388" y="5601756"/>
              <a:chExt cx="4027487" cy="939800"/>
            </a:xfrm>
          </p:grpSpPr>
          <p:sp>
            <p:nvSpPr>
              <p:cNvPr id="222" name="Freeform 2"/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23" name="Straight Connector 222"/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347"/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2" name="Oval 281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4" name="Oval 283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5" name="Freeform 284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6" name="Freeform 285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7" name="Freeform 286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8" name="Freeform 287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9" name="Straight Connector 288"/>
                <p:cNvCxnSpPr>
                  <a:endCxn id="28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347"/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273" name="Oval 272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5" name="Oval 274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6" name="Freeform 275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8" name="Freeform 277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9" name="Freeform 278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0" name="Straight Connector 279"/>
                <p:cNvCxnSpPr>
                  <a:endCxn id="27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347"/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261" name="Oval 260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7" name="Freeform 266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8" name="Freeform 267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9" name="Freeform 268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0" name="Freeform 269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71" name="Straight Connector 270"/>
                <p:cNvCxnSpPr>
                  <a:endCxn id="26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347"/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48" name="Oval 247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1" name="Freeform 250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2" name="Freeform 251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5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347"/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5" name="Rectangle 294"/>
            <p:cNvSpPr/>
            <p:nvPr/>
          </p:nvSpPr>
          <p:spPr bwMode="auto">
            <a:xfrm>
              <a:off x="-1550737" y="5173579"/>
              <a:ext cx="3248526" cy="102936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6" name="Picture 1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18" y="707374"/>
            <a:ext cx="7253205" cy="18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" name="Title 1"/>
          <p:cNvSpPr txBox="1">
            <a:spLocks/>
          </p:cNvSpPr>
          <p:nvPr/>
        </p:nvSpPr>
        <p:spPr>
          <a:xfrm>
            <a:off x="399720" y="120318"/>
            <a:ext cx="7772400" cy="9727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sz="4000" dirty="0" smtClean="0"/>
              <a:t>OpenDaylight (ODL) controller</a:t>
            </a:r>
            <a:endParaRPr lang="en-US" sz="4000" dirty="0"/>
          </a:p>
        </p:txBody>
      </p:sp>
      <p:sp>
        <p:nvSpPr>
          <p:cNvPr id="298" name="Content Placeholder 3"/>
          <p:cNvSpPr txBox="1">
            <a:spLocks/>
          </p:cNvSpPr>
          <p:nvPr/>
        </p:nvSpPr>
        <p:spPr>
          <a:xfrm>
            <a:off x="5915061" y="1433585"/>
            <a:ext cx="3135360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ODL Lithium controller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network apps may be contained within, or be external to SDN controller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Service Abstraction Layer: interconnects internal, external applications and services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9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106</a:t>
            </a:fld>
            <a:endParaRPr lang="en-US" sz="1200" dirty="0">
              <a:latin typeface="Tahoma" charset="0"/>
            </a:endParaRPr>
          </a:p>
        </p:txBody>
      </p:sp>
      <p:sp>
        <p:nvSpPr>
          <p:cNvPr id="3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4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04938" y="2840593"/>
            <a:ext cx="4898361" cy="140872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6925" y="1301692"/>
            <a:ext cx="13024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Network </a:t>
            </a:r>
          </a:p>
          <a:p>
            <a:r>
              <a:rPr lang="en-US" sz="1600" dirty="0" smtClean="0">
                <a:latin typeface="Arial"/>
                <a:cs typeface="Arial"/>
              </a:rPr>
              <a:t>control apps </a:t>
            </a:r>
          </a:p>
        </p:txBody>
      </p:sp>
      <p:sp>
        <p:nvSpPr>
          <p:cNvPr id="217" name="Oval 216"/>
          <p:cNvSpPr/>
          <p:nvPr/>
        </p:nvSpPr>
        <p:spPr>
          <a:xfrm rot="5400000">
            <a:off x="2177010" y="841271"/>
            <a:ext cx="631007" cy="14422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259058" y="110220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04938" y="2058742"/>
            <a:ext cx="4811594" cy="6653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666771" y="2244682"/>
            <a:ext cx="1503376" cy="375164"/>
            <a:chOff x="2793562" y="3559145"/>
            <a:chExt cx="1607438" cy="375164"/>
          </a:xfrm>
        </p:grpSpPr>
        <p:sp>
          <p:nvSpPr>
            <p:cNvPr id="225" name="Rounded Rectangle 224"/>
            <p:cNvSpPr/>
            <p:nvPr/>
          </p:nvSpPr>
          <p:spPr>
            <a:xfrm>
              <a:off x="2793562" y="3559145"/>
              <a:ext cx="1457313" cy="375164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840280" y="3583293"/>
              <a:ext cx="1560720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REST    API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00" name="Rounded Rectangle 99"/>
          <p:cNvSpPr/>
          <p:nvPr/>
        </p:nvSpPr>
        <p:spPr>
          <a:xfrm>
            <a:off x="383727" y="4578311"/>
            <a:ext cx="5005602" cy="8800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4" name="Straight Connector 103"/>
          <p:cNvCxnSpPr/>
          <p:nvPr/>
        </p:nvCxnSpPr>
        <p:spPr bwMode="auto">
          <a:xfrm>
            <a:off x="505728" y="4402051"/>
            <a:ext cx="481159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Straight Connector 212"/>
          <p:cNvCxnSpPr/>
          <p:nvPr/>
        </p:nvCxnSpPr>
        <p:spPr bwMode="auto">
          <a:xfrm>
            <a:off x="404938" y="2002183"/>
            <a:ext cx="481159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" name="Oval 215"/>
          <p:cNvSpPr/>
          <p:nvPr/>
        </p:nvSpPr>
        <p:spPr>
          <a:xfrm rot="5400000">
            <a:off x="4128302" y="976031"/>
            <a:ext cx="631007" cy="11794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4076818" y="3493314"/>
            <a:ext cx="1356273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Arial"/>
                <a:cs typeface="Arial"/>
              </a:rPr>
              <a:t>ONOS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/>
                <a:cs typeface="Arial"/>
              </a:rPr>
              <a:t>distributed core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4012781" y="4621982"/>
            <a:ext cx="1610917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Arial"/>
                <a:cs typeface="Arial"/>
              </a:rPr>
              <a:t>southbound abstractions,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/>
                <a:cs typeface="Arial"/>
              </a:rPr>
              <a:t>protocols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4814" y="5040198"/>
            <a:ext cx="1119818" cy="338554"/>
            <a:chOff x="1929852" y="4542126"/>
            <a:chExt cx="1119818" cy="338554"/>
          </a:xfrm>
        </p:grpSpPr>
        <p:sp>
          <p:nvSpPr>
            <p:cNvPr id="220" name="Rounded Rectangle 219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9852" y="4542126"/>
              <a:ext cx="1119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OpenFlow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26606" y="5041658"/>
            <a:ext cx="1062275" cy="338554"/>
            <a:chOff x="2774641" y="4248836"/>
            <a:chExt cx="1062275" cy="338554"/>
          </a:xfrm>
        </p:grpSpPr>
        <p:sp>
          <p:nvSpPr>
            <p:cNvPr id="223" name="Rounded Rectangle 222"/>
            <p:cNvSpPr/>
            <p:nvPr/>
          </p:nvSpPr>
          <p:spPr>
            <a:xfrm>
              <a:off x="2774641" y="4279216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2873106" y="4248836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Netconf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79322" y="5053826"/>
            <a:ext cx="858974" cy="413739"/>
            <a:chOff x="4304185" y="4617263"/>
            <a:chExt cx="858974" cy="413739"/>
          </a:xfrm>
        </p:grpSpPr>
        <p:sp>
          <p:nvSpPr>
            <p:cNvPr id="222" name="Rounded Rectangle 221"/>
            <p:cNvSpPr/>
            <p:nvPr/>
          </p:nvSpPr>
          <p:spPr>
            <a:xfrm>
              <a:off x="4304185" y="4647691"/>
              <a:ext cx="858974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307335" y="4617263"/>
              <a:ext cx="842600" cy="413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OVSDB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524833" y="4631710"/>
            <a:ext cx="777777" cy="338554"/>
            <a:chOff x="1929852" y="4542126"/>
            <a:chExt cx="1083553" cy="338554"/>
          </a:xfrm>
        </p:grpSpPr>
        <p:sp>
          <p:nvSpPr>
            <p:cNvPr id="228" name="Rounded Rectangle 227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929852" y="4542126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device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356003" y="4629752"/>
            <a:ext cx="573691" cy="338554"/>
            <a:chOff x="1951130" y="4538598"/>
            <a:chExt cx="1062275" cy="338554"/>
          </a:xfrm>
        </p:grpSpPr>
        <p:sp>
          <p:nvSpPr>
            <p:cNvPr id="231" name="Rounded Rectangle 230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014708" y="4538598"/>
              <a:ext cx="703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link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964566" y="4630736"/>
            <a:ext cx="561323" cy="338554"/>
            <a:chOff x="1921370" y="4542126"/>
            <a:chExt cx="1092035" cy="338554"/>
          </a:xfrm>
        </p:grpSpPr>
        <p:sp>
          <p:nvSpPr>
            <p:cNvPr id="234" name="Rounded Rectangle 233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921370" y="4542126"/>
              <a:ext cx="797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host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571425" y="4630736"/>
            <a:ext cx="533020" cy="338554"/>
            <a:chOff x="1933590" y="4542126"/>
            <a:chExt cx="1079815" cy="338554"/>
          </a:xfrm>
        </p:grpSpPr>
        <p:sp>
          <p:nvSpPr>
            <p:cNvPr id="237" name="Rounded Rectangle 236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933590" y="4542126"/>
              <a:ext cx="7655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flow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3122581" y="4615304"/>
            <a:ext cx="768563" cy="341965"/>
            <a:chOff x="1907908" y="4523169"/>
            <a:chExt cx="1105497" cy="341965"/>
          </a:xfrm>
        </p:grpSpPr>
        <p:sp>
          <p:nvSpPr>
            <p:cNvPr id="240" name="Rounded Rectangle 239"/>
            <p:cNvSpPr/>
            <p:nvPr/>
          </p:nvSpPr>
          <p:spPr>
            <a:xfrm>
              <a:off x="1951130" y="4566892"/>
              <a:ext cx="1062275" cy="298242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1907908" y="4523169"/>
              <a:ext cx="10994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packet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3905769" y="2005996"/>
            <a:ext cx="1610917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Arial"/>
                <a:cs typeface="Arial"/>
              </a:rPr>
              <a:t>northbound abstractions,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/>
                <a:cs typeface="Arial"/>
              </a:rPr>
              <a:t>protocols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2270558" y="2244682"/>
            <a:ext cx="1362970" cy="375164"/>
            <a:chOff x="2793562" y="3559145"/>
            <a:chExt cx="1457313" cy="375164"/>
          </a:xfrm>
        </p:grpSpPr>
        <p:sp>
          <p:nvSpPr>
            <p:cNvPr id="246" name="Rounded Rectangle 245"/>
            <p:cNvSpPr/>
            <p:nvPr/>
          </p:nvSpPr>
          <p:spPr>
            <a:xfrm>
              <a:off x="2793562" y="3559145"/>
              <a:ext cx="1457313" cy="375164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3085361" y="3583293"/>
              <a:ext cx="895069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Arial"/>
                  <a:cs typeface="Arial"/>
                </a:rPr>
                <a:t>Intent</a:t>
              </a:r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879342" y="3577951"/>
            <a:ext cx="971340" cy="459826"/>
            <a:chOff x="3067713" y="457817"/>
            <a:chExt cx="1563748" cy="459826"/>
          </a:xfrm>
        </p:grpSpPr>
        <p:sp>
          <p:nvSpPr>
            <p:cNvPr id="249" name="Rounded Rectangle 24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3067713" y="541671"/>
              <a:ext cx="1563748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statistics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637141" y="3564396"/>
            <a:ext cx="889706" cy="459826"/>
            <a:chOff x="3128876" y="457817"/>
            <a:chExt cx="1432326" cy="459826"/>
          </a:xfrm>
        </p:grpSpPr>
        <p:sp>
          <p:nvSpPr>
            <p:cNvPr id="252" name="Rounded Rectangle 25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3140940" y="541671"/>
              <a:ext cx="1417294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devices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648682" y="3004281"/>
            <a:ext cx="889706" cy="459826"/>
            <a:chOff x="3128876" y="457817"/>
            <a:chExt cx="1432326" cy="459826"/>
          </a:xfrm>
        </p:grpSpPr>
        <p:sp>
          <p:nvSpPr>
            <p:cNvPr id="260" name="Rounded Rectangle 259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306184" y="541671"/>
              <a:ext cx="1086810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hosts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778595" y="3564396"/>
            <a:ext cx="889706" cy="459826"/>
            <a:chOff x="3128876" y="457817"/>
            <a:chExt cx="1432326" cy="459826"/>
          </a:xfrm>
        </p:grpSpPr>
        <p:sp>
          <p:nvSpPr>
            <p:cNvPr id="267" name="Rounded Rectangle 266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370539" y="541671"/>
              <a:ext cx="958100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links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778595" y="3004281"/>
            <a:ext cx="889706" cy="459826"/>
            <a:chOff x="3128876" y="457817"/>
            <a:chExt cx="1432326" cy="459826"/>
          </a:xfrm>
        </p:grpSpPr>
        <p:sp>
          <p:nvSpPr>
            <p:cNvPr id="270" name="Rounded Rectangle 269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296911" y="541671"/>
              <a:ext cx="1105358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paths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2809351" y="3004281"/>
            <a:ext cx="1166221" cy="459826"/>
            <a:chOff x="3003364" y="457817"/>
            <a:chExt cx="1692457" cy="459826"/>
          </a:xfrm>
        </p:grpSpPr>
        <p:sp>
          <p:nvSpPr>
            <p:cNvPr id="273" name="Rounded Rectangle 272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3003364" y="541671"/>
              <a:ext cx="1692457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flow rules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4110124" y="3008876"/>
            <a:ext cx="986973" cy="459826"/>
            <a:chOff x="3128876" y="457817"/>
            <a:chExt cx="1432326" cy="459826"/>
          </a:xfrm>
        </p:grpSpPr>
        <p:sp>
          <p:nvSpPr>
            <p:cNvPr id="276" name="Rounded Rectangle 27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152699" y="541671"/>
              <a:ext cx="1393790" cy="30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dirty="0" smtClean="0">
                  <a:latin typeface="Arial"/>
                  <a:cs typeface="Arial"/>
                </a:rPr>
                <a:t>topology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470534" y="5574637"/>
            <a:ext cx="3248526" cy="1029368"/>
            <a:chOff x="-1550737" y="5173579"/>
            <a:chExt cx="3248526" cy="1029368"/>
          </a:xfrm>
        </p:grpSpPr>
        <p:grpSp>
          <p:nvGrpSpPr>
            <p:cNvPr id="196" name="Group 195"/>
            <p:cNvGrpSpPr/>
            <p:nvPr/>
          </p:nvGrpSpPr>
          <p:grpSpPr>
            <a:xfrm>
              <a:off x="-1425965" y="5182847"/>
              <a:ext cx="2979208" cy="973667"/>
              <a:chOff x="2592388" y="5601756"/>
              <a:chExt cx="4027487" cy="939800"/>
            </a:xfrm>
          </p:grpSpPr>
          <p:sp>
            <p:nvSpPr>
              <p:cNvPr id="215" name="Freeform 2"/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18" name="Straight Connector 217"/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2" name="Group 347"/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316" name="Oval 315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8" name="Oval 317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9" name="Freeform 318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0" name="Freeform 319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1" name="Freeform 320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2" name="Freeform 321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3" name="Straight Connector 322"/>
                <p:cNvCxnSpPr>
                  <a:endCxn id="31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347"/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307" name="Oval 306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08" name="Rectangle 307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9" name="Oval 308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0" name="Freeform 309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1" name="Freeform 310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2" name="Freeform 311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3" name="Freeform 312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14" name="Straight Connector 313"/>
                <p:cNvCxnSpPr>
                  <a:endCxn id="30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347"/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298" name="Oval 297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0" name="Oval 299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01" name="Freeform 300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2" name="Freeform 301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3" name="Freeform 302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05" name="Straight Connector 304"/>
                <p:cNvCxnSpPr>
                  <a:endCxn id="30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347"/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9" name="Oval 288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1" name="Oval 290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2" name="Freeform 291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3" name="Freeform 292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4" name="Freeform 293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5" name="Freeform 294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6" name="Straight Connector 295"/>
                <p:cNvCxnSpPr>
                  <a:endCxn id="291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347"/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0" name="Oval 279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2" name="Oval 281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3" name="Freeform 282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4" name="Freeform 283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5" name="Freeform 284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6" name="Freeform 285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7" name="Straight Connector 286"/>
                <p:cNvCxnSpPr>
                  <a:endCxn id="282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4" name="Rectangle 213"/>
            <p:cNvSpPr/>
            <p:nvPr/>
          </p:nvSpPr>
          <p:spPr bwMode="auto">
            <a:xfrm>
              <a:off x="-1550737" y="5173579"/>
              <a:ext cx="3248526" cy="102936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5" name="Picture 1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14" y="720742"/>
            <a:ext cx="4579519" cy="18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" name="Title 1"/>
          <p:cNvSpPr txBox="1">
            <a:spLocks/>
          </p:cNvSpPr>
          <p:nvPr/>
        </p:nvSpPr>
        <p:spPr>
          <a:xfrm>
            <a:off x="399720" y="120318"/>
            <a:ext cx="7772400" cy="9727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r>
              <a:rPr lang="en-US" sz="4000" dirty="0" smtClean="0"/>
              <a:t>ONOS controller</a:t>
            </a:r>
            <a:endParaRPr lang="en-US" sz="4000" dirty="0"/>
          </a:p>
        </p:txBody>
      </p:sp>
      <p:sp>
        <p:nvSpPr>
          <p:cNvPr id="327" name="Content Placeholder 3"/>
          <p:cNvSpPr txBox="1">
            <a:spLocks/>
          </p:cNvSpPr>
          <p:nvPr/>
        </p:nvSpPr>
        <p:spPr>
          <a:xfrm>
            <a:off x="5768007" y="1647479"/>
            <a:ext cx="3135360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control apps separate from controller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intent framework: high-level specification of service: what rather than how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considerable emphasis on distributed core: service reliability, replication performance scaling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107</a:t>
            </a:fld>
            <a:endParaRPr lang="en-US" sz="1200" dirty="0">
              <a:latin typeface="Tahoma" charset="0"/>
            </a:endParaRPr>
          </a:p>
        </p:txBody>
      </p:sp>
      <p:sp>
        <p:nvSpPr>
          <p:cNvPr id="3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371475" y="179919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r>
              <a:rPr lang="en-US" dirty="0" smtClean="0">
                <a:latin typeface="Gill Sans MT" charset="0"/>
              </a:rPr>
              <a:t>SDN:  selected challenges</a:t>
            </a:r>
            <a:endParaRPr lang="en-US" dirty="0">
              <a:latin typeface="Gill Sans MT" charset="0"/>
            </a:endParaRPr>
          </a:p>
        </p:txBody>
      </p:sp>
      <p:pic>
        <p:nvPicPr>
          <p:cNvPr id="42" name="Picture 1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" y="836758"/>
            <a:ext cx="5845283" cy="18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87364"/>
            <a:ext cx="7772400" cy="464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hardening the control plane: dependable, reliable, performance-scalable, secure distributed 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robustness to failures: leverage strong theory of reliable distributed system for control plane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dependability, security: “baked in” from day one? </a:t>
            </a:r>
          </a:p>
          <a:p>
            <a:pPr>
              <a:lnSpc>
                <a:spcPct val="100000"/>
              </a:lnSpc>
            </a:pPr>
            <a:r>
              <a:rPr lang="en-US" dirty="0"/>
              <a:t>networks, protocols meeting </a:t>
            </a:r>
            <a:r>
              <a:rPr lang="en-US" dirty="0" smtClean="0"/>
              <a:t>mission-</a:t>
            </a:r>
            <a:r>
              <a:rPr lang="en-US" dirty="0"/>
              <a:t>specific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real</a:t>
            </a:r>
            <a:r>
              <a:rPr lang="en-US" dirty="0"/>
              <a:t>-time, ultra-reliable, ultra-secure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Internet</a:t>
            </a:r>
            <a:r>
              <a:rPr lang="en-US" dirty="0"/>
              <a:t>-scaling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108</a:t>
            </a:fld>
            <a:endParaRPr lang="en-US" sz="1200" dirty="0">
              <a:latin typeface="Tahoma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5.2 routing protocols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link state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</a:t>
            </a:r>
            <a:r>
              <a:rPr lang="en-US" sz="2400" dirty="0">
                <a:latin typeface="Gill Sans MT" charset="0"/>
              </a:rPr>
              <a:t>c</a:t>
            </a:r>
            <a:r>
              <a:rPr lang="en-US" sz="2400" dirty="0" smtClean="0">
                <a:latin typeface="Gill Sans MT" charset="0"/>
              </a:rPr>
              <a:t>ontrol </a:t>
            </a:r>
            <a:r>
              <a:rPr lang="en-US" sz="2400" dirty="0">
                <a:latin typeface="Gill Sans MT" charset="0"/>
              </a:rPr>
              <a:t>p</a:t>
            </a:r>
            <a:r>
              <a:rPr lang="en-US" sz="2400" dirty="0" smtClean="0">
                <a:latin typeface="Gill Sans MT" charset="0"/>
              </a:rPr>
              <a:t>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C0000"/>
                </a:solidFill>
              </a:rPr>
              <a:t>5.6 </a:t>
            </a:r>
            <a:r>
              <a:rPr lang="en-US" sz="2400" dirty="0">
                <a:solidFill>
                  <a:srgbClr val="CC0000"/>
                </a:solidFill>
              </a:rPr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109</a:t>
            </a:fld>
            <a:endParaRPr lang="en-US" sz="1200" dirty="0">
              <a:latin typeface="Tahoma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 descr="https://ciscostudyorg.files.wordpress.com/2018/08/presentation1-1.jpg?w=6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612" y="1640753"/>
            <a:ext cx="62484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0182" y="58163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https://ciscostudy.org/2018/12/02/routing-protocols-dynamic-routing/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9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21.</a:t>
            </a:r>
            <a:fld id="{9E94B9C9-A8A9-4128-A0F9-830805518DDE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858114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58115" name="Text Box 3"/>
          <p:cNvSpPr txBox="1">
            <a:spLocks noChangeArrowheads="1"/>
          </p:cNvSpPr>
          <p:nvPr/>
        </p:nvSpPr>
        <p:spPr bwMode="auto">
          <a:xfrm>
            <a:off x="152400" y="396081"/>
            <a:ext cx="168828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ICMP</a:t>
            </a:r>
            <a:endParaRPr lang="en-US" altLang="en-US" sz="4400" b="1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58116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858117" name="Rectangle 5"/>
          <p:cNvSpPr>
            <a:spLocks noChangeArrowheads="1"/>
          </p:cNvSpPr>
          <p:nvPr/>
        </p:nvSpPr>
        <p:spPr bwMode="auto">
          <a:xfrm>
            <a:off x="152400" y="1460500"/>
            <a:ext cx="82296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alt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The IP protocol has no error-reporting or error-correcting mechanism. The IP protocol also lacks a mechanism for host and management queries. The </a:t>
            </a:r>
            <a:r>
              <a:rPr lang="en-US" alt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Internet Control Message Protocol (ICMP) </a:t>
            </a:r>
            <a:r>
              <a:rPr lang="en-US" alt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has been designed to compensate for the above two deficiencies. It is a companion to the IP protocol.</a:t>
            </a:r>
          </a:p>
        </p:txBody>
      </p:sp>
      <p:sp>
        <p:nvSpPr>
          <p:cNvPr id="858118" name="Rectangle 6"/>
          <p:cNvSpPr>
            <a:spLocks noChangeArrowheads="1"/>
          </p:cNvSpPr>
          <p:nvPr/>
        </p:nvSpPr>
        <p:spPr bwMode="auto">
          <a:xfrm>
            <a:off x="152400" y="4679950"/>
            <a:ext cx="6705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>Types of Messages</a:t>
            </a:r>
            <a:r>
              <a:rPr lang="fr-FR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>Message Format</a:t>
            </a:r>
            <a:br>
              <a:rPr lang="fr-FR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>Error Reporting and </a:t>
            </a: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>Query</a:t>
            </a:r>
          </a:p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</a:rPr>
              <a:t>Debugging Tools</a:t>
            </a:r>
          </a:p>
        </p:txBody>
      </p:sp>
      <p:sp>
        <p:nvSpPr>
          <p:cNvPr id="858119" name="Text Box 7"/>
          <p:cNvSpPr txBox="1">
            <a:spLocks noChangeArrowheads="1"/>
          </p:cNvSpPr>
          <p:nvPr/>
        </p:nvSpPr>
        <p:spPr bwMode="auto">
          <a:xfrm>
            <a:off x="165100" y="4203700"/>
            <a:ext cx="4862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i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Topics discussed in this section:</a:t>
            </a:r>
          </a:p>
        </p:txBody>
      </p:sp>
    </p:spTree>
    <p:extLst>
      <p:ext uri="{BB962C8B-B14F-4D97-AF65-F5344CB8AC3E}">
        <p14:creationId xmlns:p14="http://schemas.microsoft.com/office/powerpoint/2010/main" val="33401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17693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C00000"/>
                </a:solidFill>
              </a:rPr>
              <a:t>IP protocol </a:t>
            </a:r>
            <a:r>
              <a:rPr lang="en-GB" dirty="0">
                <a:solidFill>
                  <a:srgbClr val="000000"/>
                </a:solidFill>
              </a:rPr>
              <a:t>is a </a:t>
            </a:r>
            <a:r>
              <a:rPr lang="en-GB" dirty="0">
                <a:solidFill>
                  <a:srgbClr val="C00000"/>
                </a:solidFill>
              </a:rPr>
              <a:t>best-effort delivery service </a:t>
            </a:r>
            <a:r>
              <a:rPr lang="en-GB" dirty="0">
                <a:solidFill>
                  <a:srgbClr val="000000"/>
                </a:solidFill>
              </a:rPr>
              <a:t>that delivers a datagram from its original source to its final destination. </a:t>
            </a:r>
            <a:endParaRPr lang="en-GB" dirty="0" smtClean="0">
              <a:solidFill>
                <a:srgbClr val="000000"/>
              </a:solidFill>
            </a:endParaRPr>
          </a:p>
          <a:p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000000"/>
                </a:solidFill>
              </a:rPr>
              <a:t>However</a:t>
            </a:r>
            <a:r>
              <a:rPr lang="en-GB" dirty="0">
                <a:solidFill>
                  <a:srgbClr val="000000"/>
                </a:solidFill>
              </a:rPr>
              <a:t>, it has </a:t>
            </a:r>
            <a:r>
              <a:rPr lang="en-GB" b="1" dirty="0">
                <a:solidFill>
                  <a:srgbClr val="C00000"/>
                </a:solidFill>
              </a:rPr>
              <a:t>two deficiencies</a:t>
            </a:r>
            <a:r>
              <a:rPr lang="en-GB" dirty="0">
                <a:solidFill>
                  <a:srgbClr val="000000"/>
                </a:solidFill>
              </a:rPr>
              <a:t>: </a:t>
            </a:r>
            <a:endParaRPr lang="en-GB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rgbClr val="000000"/>
                </a:solidFill>
              </a:rPr>
              <a:t>lack of error </a:t>
            </a:r>
            <a:r>
              <a:rPr lang="en-GB" dirty="0">
                <a:solidFill>
                  <a:srgbClr val="000000"/>
                </a:solidFill>
              </a:rPr>
              <a:t>control and </a:t>
            </a:r>
            <a:endParaRPr lang="en-GB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rgbClr val="000000"/>
                </a:solidFill>
              </a:rPr>
              <a:t>lack of assistance </a:t>
            </a:r>
            <a:r>
              <a:rPr lang="en-GB" dirty="0">
                <a:solidFill>
                  <a:srgbClr val="000000"/>
                </a:solidFill>
              </a:rPr>
              <a:t>mechanisms. </a:t>
            </a:r>
            <a:endParaRPr lang="en-GB" dirty="0" smtClean="0">
              <a:solidFill>
                <a:srgbClr val="000000"/>
              </a:solidFill>
            </a:endParaRPr>
          </a:p>
          <a:p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00B050"/>
                </a:solidFill>
              </a:rPr>
              <a:t>OR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protocol has no error-reporting or error-correcting mechanism. </a:t>
            </a:r>
            <a:endParaRPr lang="en-GB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smtClean="0">
                <a:solidFill>
                  <a:srgbClr val="000000"/>
                </a:solidFill>
              </a:rPr>
              <a:t>So from above issues some questions </a:t>
            </a:r>
            <a:r>
              <a:rPr lang="en-GB" dirty="0" err="1" smtClean="0">
                <a:solidFill>
                  <a:srgbClr val="000000"/>
                </a:solidFill>
              </a:rPr>
              <a:t>arrises</a:t>
            </a:r>
            <a:r>
              <a:rPr lang="en-GB" dirty="0" smtClean="0">
                <a:solidFill>
                  <a:srgbClr val="000000"/>
                </a:solidFill>
              </a:rPr>
              <a:t>: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happens if something goes wrong? </a:t>
            </a:r>
            <a:endParaRPr lang="en-GB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happens if a router must discard a datagram because it cannot find a router to the final destination, or because the time-to-live field has a zero value? </a:t>
            </a:r>
            <a:endParaRPr lang="en-GB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happens </a:t>
            </a:r>
            <a:r>
              <a:rPr lang="en-GB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destination host must discard all fragments </a:t>
            </a:r>
            <a:r>
              <a:rPr lang="en-GB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datagram because it has not received all fragments within a predetermined time limit? </a:t>
            </a:r>
            <a:endParaRPr lang="en-GB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>
                <a:solidFill>
                  <a:srgbClr val="000000"/>
                </a:solidFill>
              </a:rPr>
              <a:t/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/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0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289685"/>
            <a:ext cx="914399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These </a:t>
            </a:r>
            <a:r>
              <a:rPr lang="en-GB" dirty="0">
                <a:solidFill>
                  <a:srgbClr val="000000"/>
                </a:solidFill>
              </a:rPr>
              <a:t>are examples of situations where an error has occurred and the IP protocol has no built-in mechanism to notify the original host. </a:t>
            </a:r>
            <a:endParaRPr lang="en-GB" dirty="0" smtClean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IP protocol also lacks a mechanism for host and management queries. A host sometimes needs to determine if a router or another host is alive. </a:t>
            </a:r>
            <a:endParaRPr lang="en-GB" dirty="0" smtClean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And </a:t>
            </a:r>
            <a:r>
              <a:rPr lang="en-GB" dirty="0">
                <a:solidFill>
                  <a:srgbClr val="000000"/>
                </a:solidFill>
              </a:rPr>
              <a:t>sometimes a network administrator needs information from another host or router. </a:t>
            </a:r>
            <a:endParaRPr lang="en-GB" dirty="0" smtClean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The </a:t>
            </a:r>
            <a:r>
              <a:rPr lang="en-GB" sz="2000" dirty="0">
                <a:solidFill>
                  <a:srgbClr val="C00000"/>
                </a:solidFill>
              </a:rPr>
              <a:t>Internet Control Message Protocol (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ICMP)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been designed to compensate </a:t>
            </a:r>
            <a:r>
              <a:rPr lang="en-GB" dirty="0">
                <a:solidFill>
                  <a:srgbClr val="C00000"/>
                </a:solidFill>
              </a:rPr>
              <a:t>for the above two deficiencies. </a:t>
            </a:r>
            <a:r>
              <a:rPr lang="en-GB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companion to the IP protocol</a:t>
            </a:r>
          </a:p>
        </p:txBody>
      </p:sp>
    </p:spTree>
    <p:extLst>
      <p:ext uri="{BB962C8B-B14F-4D97-AF65-F5344CB8AC3E}">
        <p14:creationId xmlns:p14="http://schemas.microsoft.com/office/powerpoint/2010/main" val="27278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21.</a:t>
            </a:r>
            <a:fld id="{7F5216B8-EF3C-405F-8479-93DA3B22F1D0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868354" name="Line 2"/>
          <p:cNvSpPr>
            <a:spLocks noChangeShapeType="1"/>
          </p:cNvSpPr>
          <p:nvPr/>
        </p:nvSpPr>
        <p:spPr bwMode="auto">
          <a:xfrm>
            <a:off x="152400" y="3048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68355" name="Line 3"/>
          <p:cNvSpPr>
            <a:spLocks noChangeShapeType="1"/>
          </p:cNvSpPr>
          <p:nvPr/>
        </p:nvSpPr>
        <p:spPr bwMode="auto">
          <a:xfrm>
            <a:off x="152400" y="11430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68356" name="Text Box 4"/>
          <p:cNvSpPr txBox="1">
            <a:spLocks noChangeArrowheads="1"/>
          </p:cNvSpPr>
          <p:nvPr/>
        </p:nvSpPr>
        <p:spPr bwMode="auto">
          <a:xfrm>
            <a:off x="304800" y="533400"/>
            <a:ext cx="544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folHlink"/>
                </a:solidFill>
                <a:latin typeface="Times New Roman" panose="02020603050405020304" pitchFamily="18" charset="0"/>
              </a:rPr>
              <a:t>Figure 21.8  </a:t>
            </a:r>
            <a:r>
              <a:rPr lang="en-US" altLang="en-US" sz="2000" i="1">
                <a:latin typeface="Times New Roman" panose="02020603050405020304" pitchFamily="18" charset="0"/>
              </a:rPr>
              <a:t>General format of ICMP messages</a:t>
            </a:r>
          </a:p>
        </p:txBody>
      </p:sp>
      <p:sp>
        <p:nvSpPr>
          <p:cNvPr id="868357" name="Line 5"/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868358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2354263"/>
            <a:ext cx="7231062" cy="23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0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21.</a:t>
            </a:r>
            <a:fld id="{23C2645C-EAD8-492C-92DC-E8EBA0EB1265}" type="slidenum">
              <a:rPr lang="en-US" altLang="en-US"/>
              <a:pPr/>
              <a:t>116</a:t>
            </a:fld>
            <a:endParaRPr lang="en-US" altLang="en-US"/>
          </a:p>
        </p:txBody>
      </p:sp>
      <p:sp>
        <p:nvSpPr>
          <p:cNvPr id="88678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8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8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8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9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9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9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 b="0">
              <a:latin typeface="Tahoma" panose="020B0604030504040204" pitchFamily="34" charset="0"/>
            </a:endParaRPr>
          </a:p>
        </p:txBody>
      </p:sp>
      <p:sp>
        <p:nvSpPr>
          <p:cNvPr id="886793" name="Line 9"/>
          <p:cNvSpPr>
            <a:spLocks noChangeShapeType="1"/>
          </p:cNvSpPr>
          <p:nvPr/>
        </p:nvSpPr>
        <p:spPr bwMode="auto">
          <a:xfrm>
            <a:off x="457200" y="26670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86794" name="Line 10"/>
          <p:cNvSpPr>
            <a:spLocks noChangeShapeType="1"/>
          </p:cNvSpPr>
          <p:nvPr/>
        </p:nvSpPr>
        <p:spPr bwMode="auto">
          <a:xfrm>
            <a:off x="458788" y="38862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86795" name="Rectangle 11"/>
          <p:cNvSpPr>
            <a:spLocks noChangeArrowheads="1"/>
          </p:cNvSpPr>
          <p:nvPr/>
        </p:nvSpPr>
        <p:spPr bwMode="auto">
          <a:xfrm>
            <a:off x="495300" y="2759075"/>
            <a:ext cx="8077200" cy="1066800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ICMP always reports error messages to the original source.</a:t>
            </a:r>
          </a:p>
        </p:txBody>
      </p:sp>
      <p:grpSp>
        <p:nvGrpSpPr>
          <p:cNvPr id="886796" name="Group 12"/>
          <p:cNvGrpSpPr>
            <a:grpSpLocks/>
          </p:cNvGrpSpPr>
          <p:nvPr/>
        </p:nvGrpSpPr>
        <p:grpSpPr bwMode="auto">
          <a:xfrm>
            <a:off x="457200" y="1981200"/>
            <a:ext cx="1143000" cy="566738"/>
            <a:chOff x="1200" y="1248"/>
            <a:chExt cx="720" cy="357"/>
          </a:xfrm>
        </p:grpSpPr>
        <p:pic>
          <p:nvPicPr>
            <p:cNvPr id="88679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6798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" y="0"/>
            <a:ext cx="9101137" cy="6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F735F25A-B97A-024B-B408-E1A4C1DF4143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5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24825" cy="876300"/>
          </a:xfrm>
        </p:spPr>
        <p:txBody>
          <a:bodyPr/>
          <a:lstStyle/>
          <a:p>
            <a:r>
              <a:rPr lang="en-US" sz="3600">
                <a:latin typeface="Gill Sans MT" charset="0"/>
              </a:rPr>
              <a:t>ICMP: internet control message protocol</a:t>
            </a:r>
            <a:endParaRPr lang="en-US">
              <a:latin typeface="Gill Sans MT" charset="0"/>
            </a:endParaRP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544638"/>
            <a:ext cx="3810000" cy="4648200"/>
          </a:xfrm>
        </p:spPr>
        <p:txBody>
          <a:bodyPr/>
          <a:lstStyle/>
          <a:p>
            <a:r>
              <a:rPr lang="en-US" sz="2400">
                <a:latin typeface="Gill Sans MT" charset="0"/>
              </a:rPr>
              <a:t>used by hosts &amp; routers to communicate network-level information</a:t>
            </a:r>
          </a:p>
          <a:p>
            <a:pPr lvl="1"/>
            <a:r>
              <a:rPr lang="en-US" sz="2000">
                <a:latin typeface="Gill Sans MT" charset="0"/>
              </a:rPr>
              <a:t>error reporting: unreachable host, network, port, protocol</a:t>
            </a:r>
          </a:p>
          <a:p>
            <a:pPr lvl="1"/>
            <a:r>
              <a:rPr lang="en-US" sz="2000">
                <a:latin typeface="Gill Sans MT" charset="0"/>
              </a:rPr>
              <a:t>echo request/reply (used by ping)</a:t>
            </a:r>
          </a:p>
          <a:p>
            <a:r>
              <a:rPr lang="en-US" sz="2400">
                <a:latin typeface="Gill Sans MT" charset="0"/>
              </a:rPr>
              <a:t>network-layer </a:t>
            </a:r>
            <a:r>
              <a:rPr lang="ja-JP" altLang="en-US" sz="2400">
                <a:latin typeface="Gill Sans MT" charset="0"/>
              </a:rPr>
              <a:t>“</a:t>
            </a:r>
            <a:r>
              <a:rPr lang="en-US" altLang="ja-JP" sz="2400">
                <a:latin typeface="Gill Sans MT" charset="0"/>
              </a:rPr>
              <a:t>above</a:t>
            </a:r>
            <a:r>
              <a:rPr lang="ja-JP" altLang="en-US" sz="2400">
                <a:latin typeface="Gill Sans MT" charset="0"/>
              </a:rPr>
              <a:t>”</a:t>
            </a:r>
            <a:r>
              <a:rPr lang="en-US" altLang="ja-JP" sz="2400">
                <a:latin typeface="Gill Sans MT" charset="0"/>
              </a:rPr>
              <a:t> IP:</a:t>
            </a:r>
          </a:p>
          <a:p>
            <a:pPr lvl="1"/>
            <a:r>
              <a:rPr lang="en-US" sz="2000">
                <a:latin typeface="Gill Sans MT" charset="0"/>
              </a:rPr>
              <a:t>ICMP msgs carried in IP datagrams</a:t>
            </a:r>
          </a:p>
          <a:p>
            <a:r>
              <a:rPr lang="en-US" sz="2400">
                <a:solidFill>
                  <a:srgbClr val="000099"/>
                </a:solidFill>
                <a:latin typeface="Gill Sans MT" charset="0"/>
              </a:rPr>
              <a:t>ICMP message:</a:t>
            </a:r>
            <a:r>
              <a:rPr lang="en-US" sz="2400">
                <a:latin typeface="Gill Sans MT" charset="0"/>
              </a:rPr>
              <a:t> type, code plus first 8 bytes of IP datagram causing error</a:t>
            </a:r>
          </a:p>
        </p:txBody>
      </p:sp>
      <p:sp>
        <p:nvSpPr>
          <p:cNvPr id="109573" name="Text Box 4"/>
          <p:cNvSpPr txBox="1">
            <a:spLocks noChangeArrowheads="1"/>
          </p:cNvSpPr>
          <p:nvPr/>
        </p:nvSpPr>
        <p:spPr bwMode="auto">
          <a:xfrm>
            <a:off x="4584700" y="1760538"/>
            <a:ext cx="42608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u="sng"/>
              <a:t>Type</a:t>
            </a:r>
            <a:r>
              <a:rPr lang="en-US" sz="1800"/>
              <a:t>  </a:t>
            </a:r>
            <a:r>
              <a:rPr lang="en-US" sz="1800" u="sng"/>
              <a:t>Code</a:t>
            </a:r>
            <a:r>
              <a:rPr lang="en-US" sz="1800"/>
              <a:t>  </a:t>
            </a:r>
            <a:r>
              <a:rPr lang="en-US" sz="1800" u="sng"/>
              <a:t>description</a:t>
            </a:r>
            <a:endParaRPr lang="en-US" sz="1800"/>
          </a:p>
          <a:p>
            <a:r>
              <a:rPr lang="en-US" sz="1800"/>
              <a:t>0        0         echo reply (ping)</a:t>
            </a:r>
          </a:p>
          <a:p>
            <a:r>
              <a:rPr lang="en-US" sz="1800"/>
              <a:t>3        0         dest. network unreachable</a:t>
            </a:r>
          </a:p>
          <a:p>
            <a:r>
              <a:rPr lang="en-US" sz="1800"/>
              <a:t>3        1         dest host unreachable</a:t>
            </a:r>
          </a:p>
          <a:p>
            <a:r>
              <a:rPr lang="en-US" sz="1800"/>
              <a:t>3        2         dest protocol unreachable</a:t>
            </a:r>
          </a:p>
          <a:p>
            <a:r>
              <a:rPr lang="en-US" sz="1800"/>
              <a:t>3        3         dest port unreachable</a:t>
            </a:r>
          </a:p>
          <a:p>
            <a:r>
              <a:rPr lang="en-US" sz="1800"/>
              <a:t>3        6         dest network unknown</a:t>
            </a:r>
          </a:p>
          <a:p>
            <a:r>
              <a:rPr lang="en-US" sz="1800"/>
              <a:t>3        7         dest host unknown</a:t>
            </a:r>
          </a:p>
          <a:p>
            <a:r>
              <a:rPr lang="en-US" sz="1800"/>
              <a:t>4        0         source quench (congestion</a:t>
            </a:r>
          </a:p>
          <a:p>
            <a:r>
              <a:rPr lang="en-US" sz="1800"/>
              <a:t>                     control - not used)</a:t>
            </a:r>
          </a:p>
          <a:p>
            <a:r>
              <a:rPr lang="en-US" sz="1800"/>
              <a:t>8        0         echo request (ping)</a:t>
            </a:r>
          </a:p>
          <a:p>
            <a:r>
              <a:rPr lang="en-US" sz="1800"/>
              <a:t>9        0         route advertisement</a:t>
            </a:r>
          </a:p>
          <a:p>
            <a:r>
              <a:rPr lang="en-US" sz="1800"/>
              <a:t>10      0         router discovery</a:t>
            </a:r>
          </a:p>
          <a:p>
            <a:r>
              <a:rPr lang="en-US" sz="1800"/>
              <a:t>11      0         TTL expired</a:t>
            </a:r>
          </a:p>
          <a:p>
            <a:r>
              <a:rPr lang="en-US" sz="1800"/>
              <a:t>12      0         bad IP header</a:t>
            </a:r>
          </a:p>
          <a:p>
            <a:endParaRPr lang="en-US" sz="1800"/>
          </a:p>
        </p:txBody>
      </p:sp>
      <p:pic>
        <p:nvPicPr>
          <p:cNvPr id="109574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9556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119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074" name="Picture 2" descr="https://i0.wp.com/networkchefbd.com/wp-content/uploads/2017/09/Routing-Types-1.png?fit=908%2C570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627639"/>
            <a:ext cx="864870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012"/>
            <a:ext cx="9144000" cy="66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83" y="117420"/>
            <a:ext cx="9043517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In Chapter 1 we introduced the Traceroute program, which allows us to trace a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route from a host to any other host in the world.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Interestingly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Traceroute is implemented with </a:t>
            </a:r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ICMP messages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To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determine the names and addresses of the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routers between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source and destination,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Traceroute in the source sends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 series of ordinary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IP datagrams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to the destination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C0000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Each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of these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datagrams carries a UDP segment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with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an unlikely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UDP port number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The first of these datagrams has a TTL of 1, the second of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2, 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third of 3, and so on.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source also starts timers for each of the datagrams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When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Italic"/>
              </a:rPr>
              <a:t>n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 datagram arrives at the </a:t>
            </a:r>
            <a:r>
              <a:rPr lang="en-GB" dirty="0">
                <a:solidFill>
                  <a:srgbClr val="C00000"/>
                </a:solidFill>
                <a:latin typeface="TimesLTPro-Italic"/>
              </a:rPr>
              <a:t>n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 router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the 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n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 router observes that the TTL of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datagram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has just expired. According to the rules of the IP protocol, the router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discards 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datagram and sends an ICMP warning message to the source (type 11 code 0).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This warning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message includes the name of the router and its IP address.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When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this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ICMP message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arrives back at the source, the source obtains the round-trip time from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timer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and the name and IP address of the 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n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 router from the ICMP message.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4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70733"/>
            <a:ext cx="900112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How does a Traceroute source know when to stop sending UDP segments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?</a:t>
            </a: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Recall that the source increments the TTL field for each datagram it sends.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Thus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, 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one of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the datagrams will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eventually make it all the way to the destination host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00B05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Because this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datagram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contains a UDP segment with an unlikely port number,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destination </a:t>
            </a:r>
            <a:r>
              <a:rPr lang="en-GB" dirty="0">
                <a:solidFill>
                  <a:srgbClr val="C00000"/>
                </a:solidFill>
              </a:rPr>
              <a:t>host </a:t>
            </a:r>
            <a:r>
              <a:rPr lang="en-GB" dirty="0"/>
              <a:t>sends a </a:t>
            </a:r>
            <a:r>
              <a:rPr lang="en-GB" b="1" dirty="0">
                <a:solidFill>
                  <a:srgbClr val="C00000"/>
                </a:solidFill>
              </a:rPr>
              <a:t>port unreachable ICMP message (type 3 code 3) </a:t>
            </a:r>
            <a:r>
              <a:rPr lang="en-GB" dirty="0"/>
              <a:t>back to the source.</a:t>
            </a:r>
            <a:br>
              <a:rPr lang="en-GB" dirty="0"/>
            </a:br>
            <a:endParaRPr lang="en-GB" dirty="0" smtClean="0"/>
          </a:p>
          <a:p>
            <a:r>
              <a:rPr lang="en-GB" dirty="0" smtClean="0"/>
              <a:t>When </a:t>
            </a:r>
            <a:r>
              <a:rPr lang="en-GB" dirty="0"/>
              <a:t>the source host receives this particular ICMP message, </a:t>
            </a:r>
            <a:r>
              <a:rPr lang="en-GB" dirty="0">
                <a:solidFill>
                  <a:srgbClr val="C00000"/>
                </a:solidFill>
              </a:rPr>
              <a:t>it knows it does not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need to send additional probe packets</a:t>
            </a:r>
            <a:r>
              <a:rPr lang="en-GB" dirty="0"/>
              <a:t>. (</a:t>
            </a:r>
            <a:r>
              <a:rPr lang="en-GB" dirty="0">
                <a:solidFill>
                  <a:srgbClr val="00B050"/>
                </a:solidFill>
              </a:rPr>
              <a:t>The standard Traceroute program actually</a:t>
            </a:r>
            <a:br>
              <a:rPr lang="en-GB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sends sets of three packets with the same TTL</a:t>
            </a:r>
            <a:r>
              <a:rPr lang="en-GB" dirty="0">
                <a:solidFill>
                  <a:srgbClr val="00B050"/>
                </a:solidFill>
              </a:rPr>
              <a:t>; thus the Traceroute output provides</a:t>
            </a:r>
            <a:br>
              <a:rPr lang="en-GB" dirty="0">
                <a:solidFill>
                  <a:srgbClr val="00B050"/>
                </a:solidFill>
              </a:rPr>
            </a:br>
            <a:r>
              <a:rPr lang="en-GB" dirty="0">
                <a:solidFill>
                  <a:srgbClr val="00B050"/>
                </a:solidFill>
              </a:rPr>
              <a:t>three results for each TTL</a:t>
            </a:r>
            <a:r>
              <a:rPr lang="en-GB" dirty="0" smtClean="0"/>
              <a:t>.)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In this manner, </a:t>
            </a:r>
            <a:r>
              <a:rPr lang="en-GB" dirty="0">
                <a:solidFill>
                  <a:srgbClr val="00B050"/>
                </a:solidFill>
              </a:rPr>
              <a:t>the source host learns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number and the identities of routers</a:t>
            </a:r>
            <a:b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lie</a:t>
            </a:r>
            <a:r>
              <a:rPr lang="en-GB" dirty="0">
                <a:solidFill>
                  <a:srgbClr val="00B050"/>
                </a:solidFill>
              </a:rPr>
              <a:t> between it and the destination host</a:t>
            </a:r>
            <a:r>
              <a:rPr lang="en-GB" dirty="0"/>
              <a:t> and the round-trip time between the two</a:t>
            </a:r>
            <a:br>
              <a:rPr lang="en-GB" dirty="0"/>
            </a:br>
            <a:r>
              <a:rPr lang="en-GB" dirty="0"/>
              <a:t>hosts.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Note </a:t>
            </a:r>
            <a:r>
              <a:rPr lang="en-GB" dirty="0"/>
              <a:t>that the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Traceroute client program must be able to instruct the operating</a:t>
            </a:r>
            <a:b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GB" dirty="0"/>
              <a:t> to generate </a:t>
            </a:r>
            <a:r>
              <a:rPr lang="en-GB" dirty="0">
                <a:solidFill>
                  <a:srgbClr val="00B050"/>
                </a:solidFill>
              </a:rPr>
              <a:t>UDP datagrams with specific TTL values </a:t>
            </a:r>
            <a:r>
              <a:rPr lang="en-GB" dirty="0"/>
              <a:t>and must also be able to</a:t>
            </a:r>
            <a:br>
              <a:rPr lang="en-GB" dirty="0"/>
            </a:br>
            <a:r>
              <a:rPr lang="en-GB" dirty="0"/>
              <a:t>be notified by its operating system when ICMP messages arrive. </a:t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9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7772400" cy="974725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Traceroute and ICMP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1175" y="1166813"/>
            <a:ext cx="3887788" cy="4648200"/>
          </a:xfrm>
        </p:spPr>
        <p:txBody>
          <a:bodyPr/>
          <a:lstStyle/>
          <a:p>
            <a:pPr marL="282575" indent="-282575">
              <a:defRPr/>
            </a:pPr>
            <a:r>
              <a:rPr lang="en-US" sz="2400" dirty="0">
                <a:cs typeface="+mn-cs"/>
              </a:rPr>
              <a:t>source sends series of UDP segments to </a:t>
            </a:r>
            <a:r>
              <a:rPr lang="en-US" sz="2400" dirty="0" smtClean="0">
                <a:cs typeface="+mn-cs"/>
              </a:rPr>
              <a:t>destination</a:t>
            </a:r>
            <a:endParaRPr lang="en-US" sz="2400" dirty="0">
              <a:cs typeface="+mn-cs"/>
            </a:endParaRPr>
          </a:p>
          <a:p>
            <a:pPr marL="565150" lvl="1" indent="-222250">
              <a:defRPr/>
            </a:pPr>
            <a:r>
              <a:rPr lang="en-US" sz="2000" dirty="0"/>
              <a:t>first set has TTL =1</a:t>
            </a:r>
          </a:p>
          <a:p>
            <a:pPr marL="565150" lvl="1" indent="-222250">
              <a:defRPr/>
            </a:pPr>
            <a:r>
              <a:rPr lang="en-US" sz="2000" dirty="0"/>
              <a:t>second set has TTL=2, etc.</a:t>
            </a:r>
          </a:p>
          <a:p>
            <a:pPr marL="565150" lvl="1" indent="-222250">
              <a:defRPr/>
            </a:pPr>
            <a:r>
              <a:rPr lang="en-US" sz="2000" dirty="0"/>
              <a:t>unlikely port number</a:t>
            </a:r>
          </a:p>
          <a:p>
            <a:pPr marL="282575" indent="-282575">
              <a:defRPr/>
            </a:pPr>
            <a:r>
              <a:rPr lang="en-US" sz="2400" dirty="0">
                <a:cs typeface="+mn-cs"/>
              </a:rPr>
              <a:t>when </a:t>
            </a:r>
            <a:r>
              <a:rPr lang="en-US" sz="2400" dirty="0" smtClean="0">
                <a:cs typeface="+mn-cs"/>
              </a:rPr>
              <a:t>datagram in </a:t>
            </a:r>
            <a:r>
              <a:rPr lang="en-US" sz="2400" i="1" dirty="0" smtClean="0">
                <a:cs typeface="+mn-cs"/>
              </a:rPr>
              <a:t>n</a:t>
            </a:r>
            <a:r>
              <a:rPr lang="en-US" sz="2400" dirty="0" smtClean="0">
                <a:cs typeface="+mn-cs"/>
              </a:rPr>
              <a:t>th </a:t>
            </a:r>
            <a:r>
              <a:rPr lang="en-US" sz="2400" dirty="0">
                <a:cs typeface="+mn-cs"/>
              </a:rPr>
              <a:t>set </a:t>
            </a:r>
            <a:r>
              <a:rPr lang="en-US" sz="2400" dirty="0" smtClean="0">
                <a:cs typeface="+mn-cs"/>
              </a:rPr>
              <a:t>arrives </a:t>
            </a:r>
            <a:r>
              <a:rPr lang="en-US" sz="2400" dirty="0">
                <a:cs typeface="+mn-cs"/>
              </a:rPr>
              <a:t>to nth router:</a:t>
            </a:r>
          </a:p>
          <a:p>
            <a:pPr marL="523875" lvl="1" indent="-180975">
              <a:defRPr/>
            </a:pPr>
            <a:r>
              <a:rPr lang="en-US" sz="2000" dirty="0"/>
              <a:t>router discards </a:t>
            </a:r>
            <a:r>
              <a:rPr lang="en-US" sz="2000" dirty="0" smtClean="0"/>
              <a:t>datagram and sends </a:t>
            </a:r>
            <a:r>
              <a:rPr lang="en-US" sz="2000" dirty="0"/>
              <a:t>source ICMP </a:t>
            </a:r>
            <a:r>
              <a:rPr lang="en-US" sz="2000" dirty="0" smtClean="0"/>
              <a:t>message </a:t>
            </a:r>
            <a:r>
              <a:rPr lang="en-US" sz="2000" dirty="0"/>
              <a:t>(type 11, code 0)</a:t>
            </a:r>
          </a:p>
          <a:p>
            <a:pPr marL="523875" lvl="1" indent="-180975">
              <a:defRPr/>
            </a:pPr>
            <a:r>
              <a:rPr lang="en-US" sz="2000" dirty="0"/>
              <a:t>ICMP </a:t>
            </a:r>
            <a:r>
              <a:rPr lang="en-US" sz="2000" dirty="0" smtClean="0"/>
              <a:t>message include </a:t>
            </a:r>
            <a:r>
              <a:rPr lang="en-US" sz="2000" dirty="0"/>
              <a:t>name of router &amp; IP address</a:t>
            </a:r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95850" y="1177925"/>
            <a:ext cx="3810000" cy="2005013"/>
          </a:xfrm>
        </p:spPr>
        <p:txBody>
          <a:bodyPr/>
          <a:lstStyle/>
          <a:p>
            <a:pPr marL="282575" indent="-282575">
              <a:defRPr/>
            </a:pPr>
            <a:r>
              <a:rPr lang="en-US" sz="2400" dirty="0">
                <a:cs typeface="+mn-cs"/>
              </a:rPr>
              <a:t>when ICMP </a:t>
            </a:r>
            <a:r>
              <a:rPr lang="en-US" sz="2400" dirty="0" smtClean="0">
                <a:cs typeface="+mn-cs"/>
              </a:rPr>
              <a:t>message </a:t>
            </a:r>
            <a:r>
              <a:rPr lang="en-US" sz="2400" dirty="0">
                <a:cs typeface="+mn-cs"/>
              </a:rPr>
              <a:t>arrives, source records RTTs</a:t>
            </a:r>
          </a:p>
        </p:txBody>
      </p:sp>
      <p:sp>
        <p:nvSpPr>
          <p:cNvPr id="655365" name="Rectangle 5"/>
          <p:cNvSpPr>
            <a:spLocks noChangeArrowheads="1"/>
          </p:cNvSpPr>
          <p:nvPr/>
        </p:nvSpPr>
        <p:spPr bwMode="auto">
          <a:xfrm>
            <a:off x="4892675" y="2411413"/>
            <a:ext cx="3810000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400" i="1" dirty="0">
                <a:solidFill>
                  <a:srgbClr val="000099"/>
                </a:solidFill>
                <a:latin typeface="Gill Sans MT" charset="0"/>
              </a:rPr>
              <a:t>stopping criteria: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Gill Sans MT" charset="0"/>
              </a:rPr>
              <a:t>UDP segment eventually arrives at destination host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Gill Sans MT" charset="0"/>
              </a:rPr>
              <a:t>destination returns ICMP </a:t>
            </a:r>
            <a:r>
              <a:rPr lang="ja-JP" altLang="en-US" sz="2400" dirty="0">
                <a:latin typeface="Gill Sans MT" charset="0"/>
              </a:rPr>
              <a:t>“</a:t>
            </a:r>
            <a:r>
              <a:rPr lang="en-US" altLang="ja-JP" sz="2400" dirty="0">
                <a:latin typeface="Gill Sans MT" charset="0"/>
              </a:rPr>
              <a:t>port unreachable</a:t>
            </a:r>
            <a:r>
              <a:rPr lang="ja-JP" altLang="en-US" sz="2400" dirty="0">
                <a:latin typeface="Gill Sans MT" charset="0"/>
              </a:rPr>
              <a:t>”</a:t>
            </a:r>
            <a:r>
              <a:rPr lang="en-US" altLang="ja-JP" sz="2400" dirty="0">
                <a:latin typeface="Gill Sans MT" charset="0"/>
              </a:rPr>
              <a:t> message (type 3, code 3)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Gill Sans MT" charset="0"/>
              </a:rPr>
              <a:t>source stops</a:t>
            </a:r>
          </a:p>
        </p:txBody>
      </p:sp>
      <p:pic>
        <p:nvPicPr>
          <p:cNvPr id="110599" name="Picture 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8112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00" name="Line 38"/>
          <p:cNvSpPr>
            <a:spLocks noChangeShapeType="1"/>
          </p:cNvSpPr>
          <p:nvPr/>
        </p:nvSpPr>
        <p:spPr bwMode="auto">
          <a:xfrm>
            <a:off x="1285875" y="5684890"/>
            <a:ext cx="288925" cy="26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1" name="Line 105"/>
          <p:cNvSpPr>
            <a:spLocks noChangeShapeType="1"/>
          </p:cNvSpPr>
          <p:nvPr/>
        </p:nvSpPr>
        <p:spPr bwMode="auto">
          <a:xfrm flipV="1">
            <a:off x="2079625" y="5735690"/>
            <a:ext cx="458788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2" name="Line 106"/>
          <p:cNvSpPr>
            <a:spLocks noChangeShapeType="1"/>
          </p:cNvSpPr>
          <p:nvPr/>
        </p:nvSpPr>
        <p:spPr bwMode="auto">
          <a:xfrm>
            <a:off x="3014663" y="5719815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3" name="Line 108"/>
          <p:cNvSpPr>
            <a:spLocks noChangeShapeType="1"/>
          </p:cNvSpPr>
          <p:nvPr/>
        </p:nvSpPr>
        <p:spPr bwMode="auto">
          <a:xfrm flipH="1">
            <a:off x="2776538" y="5451528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4" name="Line 113"/>
          <p:cNvSpPr>
            <a:spLocks noChangeShapeType="1"/>
          </p:cNvSpPr>
          <p:nvPr/>
        </p:nvSpPr>
        <p:spPr bwMode="auto">
          <a:xfrm flipH="1">
            <a:off x="3990975" y="5780140"/>
            <a:ext cx="620713" cy="14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5" name="Line 260"/>
          <p:cNvSpPr>
            <a:spLocks noChangeShapeType="1"/>
          </p:cNvSpPr>
          <p:nvPr/>
        </p:nvSpPr>
        <p:spPr bwMode="auto">
          <a:xfrm>
            <a:off x="5110163" y="5745215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6" name="Line 261"/>
          <p:cNvSpPr>
            <a:spLocks noChangeShapeType="1"/>
          </p:cNvSpPr>
          <p:nvPr/>
        </p:nvSpPr>
        <p:spPr bwMode="auto">
          <a:xfrm flipH="1">
            <a:off x="6048375" y="5691240"/>
            <a:ext cx="557213" cy="277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7" name="Line 291"/>
          <p:cNvSpPr>
            <a:spLocks noChangeShapeType="1"/>
          </p:cNvSpPr>
          <p:nvPr/>
        </p:nvSpPr>
        <p:spPr bwMode="auto">
          <a:xfrm>
            <a:off x="2744788" y="5851578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8" name="Line 292"/>
          <p:cNvSpPr>
            <a:spLocks noChangeShapeType="1"/>
          </p:cNvSpPr>
          <p:nvPr/>
        </p:nvSpPr>
        <p:spPr bwMode="auto">
          <a:xfrm>
            <a:off x="4668838" y="5438828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9" name="Line 294"/>
          <p:cNvSpPr>
            <a:spLocks noChangeShapeType="1"/>
          </p:cNvSpPr>
          <p:nvPr/>
        </p:nvSpPr>
        <p:spPr bwMode="auto">
          <a:xfrm flipH="1">
            <a:off x="3386138" y="6042078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0" name="Line 295"/>
          <p:cNvSpPr>
            <a:spLocks noChangeShapeType="1"/>
          </p:cNvSpPr>
          <p:nvPr/>
        </p:nvSpPr>
        <p:spPr bwMode="auto">
          <a:xfrm>
            <a:off x="3741738" y="5546778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40390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964290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37850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3 probes</a:t>
            </a:r>
          </a:p>
        </p:txBody>
      </p:sp>
      <p:grpSp>
        <p:nvGrpSpPr>
          <p:cNvPr id="110614" name="Group 21"/>
          <p:cNvGrpSpPr>
            <a:grpSpLocks/>
          </p:cNvGrpSpPr>
          <p:nvPr/>
        </p:nvGrpSpPr>
        <p:grpSpPr bwMode="auto">
          <a:xfrm>
            <a:off x="517525" y="5340403"/>
            <a:ext cx="820738" cy="688975"/>
            <a:chOff x="-44" y="1473"/>
            <a:chExt cx="981" cy="1105"/>
          </a:xfrm>
        </p:grpSpPr>
        <p:pic>
          <p:nvPicPr>
            <p:cNvPr id="110666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67" name="Freeform 2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0615" name="Group 24"/>
          <p:cNvGrpSpPr>
            <a:grpSpLocks/>
          </p:cNvGrpSpPr>
          <p:nvPr/>
        </p:nvGrpSpPr>
        <p:grpSpPr bwMode="auto">
          <a:xfrm flipH="1">
            <a:off x="6565900" y="5378503"/>
            <a:ext cx="754063" cy="669925"/>
            <a:chOff x="-44" y="1473"/>
            <a:chExt cx="981" cy="1105"/>
          </a:xfrm>
        </p:grpSpPr>
        <p:pic>
          <p:nvPicPr>
            <p:cNvPr id="110664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65" name="Freeform 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0616" name="Group 27"/>
          <p:cNvGrpSpPr>
            <a:grpSpLocks/>
          </p:cNvGrpSpPr>
          <p:nvPr/>
        </p:nvGrpSpPr>
        <p:grpSpPr bwMode="auto">
          <a:xfrm>
            <a:off x="5513388" y="5878565"/>
            <a:ext cx="617537" cy="250825"/>
            <a:chOff x="2356" y="1300"/>
            <a:chExt cx="555" cy="194"/>
          </a:xfrm>
        </p:grpSpPr>
        <p:sp>
          <p:nvSpPr>
            <p:cNvPr id="11065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5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5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10659" name="Group 3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62" name="Freeform 3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63" name="Freeform 3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60" name="Line 34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61" name="Line 35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17" name="Group 36"/>
          <p:cNvGrpSpPr>
            <a:grpSpLocks/>
          </p:cNvGrpSpPr>
          <p:nvPr/>
        </p:nvGrpSpPr>
        <p:grpSpPr bwMode="auto">
          <a:xfrm>
            <a:off x="4545013" y="5607103"/>
            <a:ext cx="617537" cy="250825"/>
            <a:chOff x="2356" y="1300"/>
            <a:chExt cx="555" cy="194"/>
          </a:xfrm>
        </p:grpSpPr>
        <p:sp>
          <p:nvSpPr>
            <p:cNvPr id="11064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4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5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10651" name="Group 4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54" name="Freeform 4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55" name="Freeform 4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52" name="Line 43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53" name="Line 44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18" name="Group 45"/>
          <p:cNvGrpSpPr>
            <a:grpSpLocks/>
          </p:cNvGrpSpPr>
          <p:nvPr/>
        </p:nvGrpSpPr>
        <p:grpSpPr bwMode="auto">
          <a:xfrm>
            <a:off x="3394075" y="5816653"/>
            <a:ext cx="617538" cy="250825"/>
            <a:chOff x="2356" y="1300"/>
            <a:chExt cx="555" cy="194"/>
          </a:xfrm>
        </p:grpSpPr>
        <p:sp>
          <p:nvSpPr>
            <p:cNvPr id="11064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4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4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10643" name="Group 49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46" name="Freeform 5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47" name="Freeform 5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44" name="Line 52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45" name="Line 53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19" name="Group 54"/>
          <p:cNvGrpSpPr>
            <a:grpSpLocks/>
          </p:cNvGrpSpPr>
          <p:nvPr/>
        </p:nvGrpSpPr>
        <p:grpSpPr bwMode="auto">
          <a:xfrm>
            <a:off x="2392363" y="5570590"/>
            <a:ext cx="617537" cy="250825"/>
            <a:chOff x="2356" y="1300"/>
            <a:chExt cx="555" cy="194"/>
          </a:xfrm>
        </p:grpSpPr>
        <p:sp>
          <p:nvSpPr>
            <p:cNvPr id="110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10635" name="Group 5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38" name="Freeform 5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39" name="Freeform 6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36" name="Line 61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37" name="Line 6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620" name="Group 63"/>
          <p:cNvGrpSpPr>
            <a:grpSpLocks/>
          </p:cNvGrpSpPr>
          <p:nvPr/>
        </p:nvGrpSpPr>
        <p:grpSpPr bwMode="auto">
          <a:xfrm>
            <a:off x="1517650" y="5837290"/>
            <a:ext cx="617538" cy="250825"/>
            <a:chOff x="2356" y="1300"/>
            <a:chExt cx="555" cy="194"/>
          </a:xfrm>
        </p:grpSpPr>
        <p:sp>
          <p:nvSpPr>
            <p:cNvPr id="110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10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10627" name="Group 6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0630" name="Freeform 6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31" name="Freeform 6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0628" name="Line 70"/>
            <p:cNvSpPr>
              <a:spLocks noChangeShapeType="1"/>
            </p:cNvSpPr>
            <p:nvPr/>
          </p:nvSpPr>
          <p:spPr bwMode="auto">
            <a:xfrm>
              <a:off x="2357" y="1361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29" name="Line 7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624565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661078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575353"/>
            <a:ext cx="1346200" cy="474662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123</a:t>
            </a:fld>
            <a:endParaRPr lang="en-US" sz="1200" dirty="0">
              <a:latin typeface="Tahoma" charset="0"/>
            </a:endParaRPr>
          </a:p>
        </p:txBody>
      </p:sp>
      <p:sp>
        <p:nvSpPr>
          <p:cNvPr id="7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5" grpId="0"/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4915" y="3323549"/>
            <a:ext cx="7903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hlinkClick r:id="rId2"/>
              </a:rPr>
              <a:t>Very imp link to understand traceroute app working</a:t>
            </a:r>
          </a:p>
          <a:p>
            <a:endParaRPr lang="en-GB" sz="2000" dirty="0">
              <a:hlinkClick r:id="rId2"/>
            </a:endParaRPr>
          </a:p>
          <a:p>
            <a:r>
              <a:rPr lang="en-GB" sz="2000" dirty="0" smtClean="0">
                <a:hlinkClick r:id="rId2"/>
              </a:rPr>
              <a:t>https</a:t>
            </a:r>
            <a:r>
              <a:rPr lang="en-GB" sz="2000" dirty="0">
                <a:hlinkClick r:id="rId2"/>
              </a:rPr>
              <a:t>://www.xfinity.com/support/articles/run-traceroute-command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680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5.2 routing protocols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link state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</a:t>
            </a:r>
            <a:r>
              <a:rPr lang="en-US" sz="2400" dirty="0">
                <a:latin typeface="Gill Sans MT" charset="0"/>
              </a:rPr>
              <a:t>c</a:t>
            </a:r>
            <a:r>
              <a:rPr lang="en-US" sz="2400" dirty="0" smtClean="0">
                <a:latin typeface="Gill Sans MT" charset="0"/>
              </a:rPr>
              <a:t>ontrol </a:t>
            </a:r>
            <a:r>
              <a:rPr lang="en-US" sz="2400" dirty="0">
                <a:latin typeface="Gill Sans MT" charset="0"/>
              </a:rPr>
              <a:t>p</a:t>
            </a:r>
            <a:r>
              <a:rPr lang="en-US" sz="2400" dirty="0" smtClean="0">
                <a:latin typeface="Gill Sans MT" charset="0"/>
              </a:rPr>
              <a:t>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5.6 </a:t>
            </a:r>
            <a:r>
              <a:rPr lang="en-US" sz="2400" dirty="0">
                <a:solidFill>
                  <a:srgbClr val="000000"/>
                </a:solidFill>
              </a:rPr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>
                <a:solidFill>
                  <a:srgbClr val="CC0000"/>
                </a:solidFill>
              </a:rPr>
              <a:t>5.7 Network </a:t>
            </a:r>
            <a:r>
              <a:rPr lang="en-US" sz="2400" dirty="0" smtClean="0">
                <a:solidFill>
                  <a:srgbClr val="CC0000"/>
                </a:solidFill>
              </a:rPr>
              <a:t>management </a:t>
            </a:r>
            <a:r>
              <a:rPr lang="en-US" sz="2400" dirty="0">
                <a:solidFill>
                  <a:srgbClr val="CC0000"/>
                </a:solidFill>
              </a:rPr>
              <a:t>and SNMP</a:t>
            </a:r>
            <a:endParaRPr lang="en-US" sz="2400" dirty="0">
              <a:solidFill>
                <a:srgbClr val="CC0000"/>
              </a:solidFill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125</a:t>
            </a:fld>
            <a:endParaRPr lang="en-US" sz="1200" dirty="0">
              <a:latin typeface="Tahoma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870123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144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What is network management?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52632"/>
            <a:ext cx="8191500" cy="3067050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rgbClr val="CC0000"/>
                </a:solidFill>
              </a:rPr>
              <a:t>autonomous systems (aka </a:t>
            </a:r>
            <a:r>
              <a:rPr lang="ja-JP" altLang="en-US" sz="2400" dirty="0" smtClean="0">
                <a:solidFill>
                  <a:srgbClr val="CC0000"/>
                </a:solidFill>
                <a:latin typeface="Arial"/>
              </a:rPr>
              <a:t>“</a:t>
            </a:r>
            <a:r>
              <a:rPr lang="en-US" sz="2400" dirty="0" smtClean="0">
                <a:solidFill>
                  <a:srgbClr val="CC0000"/>
                </a:solidFill>
              </a:rPr>
              <a:t>network</a:t>
            </a:r>
            <a:r>
              <a:rPr lang="ja-JP" altLang="en-US" sz="2400" dirty="0" smtClean="0">
                <a:solidFill>
                  <a:srgbClr val="CC0000"/>
                </a:solidFill>
                <a:latin typeface="Arial"/>
              </a:rPr>
              <a:t>”</a:t>
            </a:r>
            <a:r>
              <a:rPr lang="en-US" sz="2400" dirty="0" smtClean="0">
                <a:solidFill>
                  <a:srgbClr val="CC0000"/>
                </a:solidFill>
              </a:rPr>
              <a:t>): </a:t>
            </a:r>
            <a:r>
              <a:rPr lang="en-US" sz="2400" dirty="0" smtClean="0"/>
              <a:t>1000s of interacting hardware/software components</a:t>
            </a:r>
          </a:p>
          <a:p>
            <a:pPr>
              <a:defRPr/>
            </a:pPr>
            <a:r>
              <a:rPr lang="en-US" sz="2400" dirty="0" smtClean="0"/>
              <a:t>other complex systems requiring monitoring, control:</a:t>
            </a:r>
          </a:p>
          <a:p>
            <a:pPr lvl="1">
              <a:defRPr/>
            </a:pPr>
            <a:r>
              <a:rPr lang="en-US" dirty="0" smtClean="0"/>
              <a:t>jet airplane</a:t>
            </a:r>
          </a:p>
          <a:p>
            <a:pPr lvl="1">
              <a:defRPr/>
            </a:pPr>
            <a:r>
              <a:rPr lang="en-US" dirty="0" smtClean="0"/>
              <a:t>nuclear power plant</a:t>
            </a:r>
          </a:p>
          <a:p>
            <a:pPr lvl="1">
              <a:defRPr/>
            </a:pPr>
            <a:r>
              <a:rPr lang="en-US" dirty="0" smtClean="0"/>
              <a:t>others?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522413" y="3845193"/>
            <a:ext cx="69627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Arial"/>
                <a:cs typeface="Arial"/>
              </a:rPr>
              <a:t>"</a:t>
            </a:r>
            <a:r>
              <a:rPr lang="en-US" sz="2000" dirty="0">
                <a:solidFill>
                  <a:srgbClr val="000099"/>
                </a:solidFill>
                <a:latin typeface="Arial"/>
                <a:cs typeface="Arial"/>
              </a:rPr>
              <a:t>Network management</a:t>
            </a:r>
            <a:r>
              <a:rPr lang="en-US" sz="2000" dirty="0">
                <a:latin typeface="Arial"/>
                <a:cs typeface="Arial"/>
              </a:rPr>
              <a:t> includes the deployment, integration </a:t>
            </a:r>
          </a:p>
          <a:p>
            <a:pPr algn="l">
              <a:defRPr/>
            </a:pPr>
            <a:r>
              <a:rPr lang="en-US" sz="2000" dirty="0">
                <a:latin typeface="Arial"/>
                <a:cs typeface="Arial"/>
              </a:rPr>
              <a:t>and coordination of the hardware, software, and human </a:t>
            </a:r>
          </a:p>
          <a:p>
            <a:pPr algn="l">
              <a:defRPr/>
            </a:pPr>
            <a:r>
              <a:rPr lang="en-US" sz="2000" dirty="0">
                <a:latin typeface="Arial"/>
                <a:cs typeface="Arial"/>
              </a:rPr>
              <a:t>elements to monitor, test, poll, configure, analyze, evaluate, </a:t>
            </a:r>
          </a:p>
          <a:p>
            <a:pPr algn="l">
              <a:defRPr/>
            </a:pPr>
            <a:r>
              <a:rPr lang="en-US" sz="2000" dirty="0">
                <a:latin typeface="Arial"/>
                <a:cs typeface="Arial"/>
              </a:rPr>
              <a:t>and control the network and element resources to meet the </a:t>
            </a:r>
          </a:p>
          <a:p>
            <a:pPr algn="l">
              <a:defRPr/>
            </a:pPr>
            <a:r>
              <a:rPr lang="en-US" sz="2000" dirty="0">
                <a:latin typeface="Arial"/>
                <a:cs typeface="Arial"/>
              </a:rPr>
              <a:t>real-time, operational performance, and Quality of Service </a:t>
            </a:r>
          </a:p>
          <a:p>
            <a:pPr algn="l">
              <a:defRPr/>
            </a:pPr>
            <a:r>
              <a:rPr lang="en-US" sz="2000" dirty="0">
                <a:latin typeface="Arial"/>
                <a:cs typeface="Arial"/>
              </a:rPr>
              <a:t>requirements at a reasonable cost."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427163" y="3815030"/>
            <a:ext cx="7148512" cy="2093913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187433"/>
              </p:ext>
            </p:extLst>
          </p:nvPr>
        </p:nvGraphicFramePr>
        <p:xfrm>
          <a:off x="342900" y="4008705"/>
          <a:ext cx="11239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Clip" r:id="rId5" imgW="2870200" imgH="4089400" progId="MS_ClipArt_Gallery.2">
                  <p:embed/>
                </p:oleObj>
              </mc:Choice>
              <mc:Fallback>
                <p:oleObj name="Clip" r:id="rId5" imgW="2870200" imgH="40894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4008705"/>
                        <a:ext cx="11239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126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8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" y="100483"/>
            <a:ext cx="8440615" cy="66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0435" y="208293"/>
            <a:ext cx="891069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keleyPro-Black"/>
              </a:rPr>
              <a:t>5.7.1 </a:t>
            </a:r>
            <a:r>
              <a:rPr lang="en-GB" sz="3200" dirty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keleyPro-Bold"/>
              </a:rPr>
              <a:t>The Network Management </a:t>
            </a:r>
            <a:r>
              <a:rPr lang="en-GB" sz="3200" dirty="0" smtClean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keleyPro-Bold"/>
              </a:rPr>
              <a:t>Framework</a:t>
            </a: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Figure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5.20 shows the key components of network management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:</a:t>
            </a: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00AEEF"/>
                </a:solidFill>
                <a:latin typeface="TimesLTPro-Roman"/>
              </a:rPr>
              <a:t>• </a:t>
            </a:r>
            <a:r>
              <a:rPr lang="en-GB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The </a:t>
            </a:r>
            <a:r>
              <a:rPr lang="en-GB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managing server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 an application, typically with a human in the loop, running in a centralized network management station in the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network operations </a:t>
            </a:r>
            <a:r>
              <a:rPr lang="en-GB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center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/>
            </a:r>
            <a:b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(NOC). </a:t>
            </a:r>
            <a:endParaRPr lang="en-GB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managing server is the locus of activity for network management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; it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controls the collection, processing, analysis, and/or display of network management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information.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 here that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actions are initiated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control network </a:t>
            </a:r>
            <a:r>
              <a:rPr lang="en-GB" dirty="0" err="1">
                <a:solidFill>
                  <a:srgbClr val="C00000"/>
                </a:solidFill>
                <a:latin typeface="TimesLTPro-Roman"/>
              </a:rPr>
              <a:t>behavior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and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here that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human network administrator interacts with the network’s devices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.</a:t>
            </a: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2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536" y="736941"/>
            <a:ext cx="9001125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managed </a:t>
            </a:r>
            <a:r>
              <a:rPr lang="en-GB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device: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 piece of network equipment (including its software) that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resides on a managed network.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managed device might be a host, router,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switch, </a:t>
            </a:r>
            <a:r>
              <a:rPr lang="en-GB" dirty="0" err="1" smtClean="0">
                <a:solidFill>
                  <a:srgbClr val="231F20"/>
                </a:solidFill>
                <a:latin typeface="TimesLTPro-Roman"/>
              </a:rPr>
              <a:t>middlebox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modem, thermometer, or other network-connected device.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There may be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several so-called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managed objects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within a managed device.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These managed objects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are the actual pieces of hardware within the managed device (for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example, 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network interface card is but one component of a host or router), and configuration parameters for these hardware and software components (for example,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an intra-AS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routing protocol such as OSPF).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1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0168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463"/>
            <a:ext cx="7772400" cy="1143000"/>
          </a:xfrm>
        </p:spPr>
        <p:txBody>
          <a:bodyPr/>
          <a:lstStyle/>
          <a:p>
            <a:r>
              <a:rPr lang="en-US" sz="4000">
                <a:latin typeface="Gill Sans MT" charset="0"/>
              </a:rPr>
              <a:t>Routing algorithm classification</a:t>
            </a:r>
            <a:endParaRPr lang="en-US">
              <a:latin typeface="Gill Sans MT" charset="0"/>
            </a:endParaRP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1371600"/>
            <a:ext cx="4216400" cy="46482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Q: global or decentralized information?</a:t>
            </a:r>
          </a:p>
          <a:p>
            <a:pPr>
              <a:spcBef>
                <a:spcPct val="40000"/>
              </a:spcBef>
              <a:buFont typeface="Wingdings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global:</a:t>
            </a:r>
          </a:p>
          <a:p>
            <a:r>
              <a:rPr lang="en-US" sz="2400">
                <a:latin typeface="Gill Sans MT" charset="0"/>
              </a:rPr>
              <a:t>all routers have complete topology, link cost info</a:t>
            </a:r>
          </a:p>
          <a:p>
            <a:r>
              <a:rPr lang="ja-JP" altLang="en-US" sz="2400">
                <a:solidFill>
                  <a:srgbClr val="000099"/>
                </a:solidFill>
                <a:latin typeface="Gill Sans MT" charset="0"/>
              </a:rPr>
              <a:t>“</a:t>
            </a:r>
            <a:r>
              <a:rPr lang="en-US" altLang="ja-JP" sz="2400">
                <a:solidFill>
                  <a:srgbClr val="000099"/>
                </a:solidFill>
                <a:latin typeface="Gill Sans MT" charset="0"/>
              </a:rPr>
              <a:t>link state</a:t>
            </a:r>
            <a:r>
              <a:rPr lang="ja-JP" altLang="en-US" sz="2400">
                <a:solidFill>
                  <a:srgbClr val="000099"/>
                </a:solidFill>
                <a:latin typeface="Gill Sans MT" charset="0"/>
              </a:rPr>
              <a:t>”</a:t>
            </a:r>
            <a:r>
              <a:rPr lang="en-US" altLang="ja-JP" sz="2400">
                <a:solidFill>
                  <a:srgbClr val="000099"/>
                </a:solidFill>
                <a:latin typeface="Gill Sans MT" charset="0"/>
              </a:rPr>
              <a:t> algorithms</a:t>
            </a:r>
          </a:p>
          <a:p>
            <a:pPr>
              <a:buFont typeface="Wingdings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decentralized: </a:t>
            </a:r>
          </a:p>
          <a:p>
            <a:r>
              <a:rPr lang="en-US" sz="2400">
                <a:latin typeface="Gill Sans MT" charset="0"/>
              </a:rPr>
              <a:t>router knows physically-connected neighbors, link costs to neighbors</a:t>
            </a:r>
          </a:p>
          <a:p>
            <a:r>
              <a:rPr lang="en-US" sz="2400">
                <a:latin typeface="Gill Sans MT" charset="0"/>
              </a:rPr>
              <a:t>iterative process of computation, exchange of info with neighbors</a:t>
            </a:r>
          </a:p>
          <a:p>
            <a:r>
              <a:rPr lang="ja-JP" altLang="en-US" sz="2400">
                <a:solidFill>
                  <a:srgbClr val="000099"/>
                </a:solidFill>
                <a:latin typeface="Gill Sans MT" charset="0"/>
              </a:rPr>
              <a:t>“</a:t>
            </a:r>
            <a:r>
              <a:rPr lang="en-US" altLang="ja-JP" sz="2400">
                <a:solidFill>
                  <a:srgbClr val="000099"/>
                </a:solidFill>
                <a:latin typeface="Gill Sans MT" charset="0"/>
              </a:rPr>
              <a:t>distance vector</a:t>
            </a:r>
            <a:r>
              <a:rPr lang="ja-JP" altLang="en-US" sz="2400">
                <a:solidFill>
                  <a:srgbClr val="000099"/>
                </a:solidFill>
                <a:latin typeface="Gill Sans MT" charset="0"/>
              </a:rPr>
              <a:t>”</a:t>
            </a:r>
            <a:r>
              <a:rPr lang="en-US" altLang="ja-JP" sz="2400">
                <a:solidFill>
                  <a:srgbClr val="000099"/>
                </a:solidFill>
                <a:latin typeface="Gill Sans MT" charset="0"/>
              </a:rPr>
              <a:t> algorithms</a:t>
            </a:r>
            <a:endParaRPr lang="en-US" sz="240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778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38700" y="1347788"/>
            <a:ext cx="38100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Q: static or dynamic</a:t>
            </a:r>
            <a:r>
              <a:rPr lang="en-US" i="1" dirty="0" smtClean="0">
                <a:solidFill>
                  <a:srgbClr val="CC0000"/>
                </a:solidFill>
                <a:cs typeface="+mn-cs"/>
              </a:rPr>
              <a:t>?</a:t>
            </a:r>
            <a:endParaRPr lang="en-US" sz="2400" i="1" dirty="0" smtClean="0">
              <a:solidFill>
                <a:srgbClr val="CC0000"/>
              </a:solidFill>
              <a:cs typeface="+mn-cs"/>
            </a:endParaRPr>
          </a:p>
          <a:p>
            <a:pPr>
              <a:spcBef>
                <a:spcPts val="1752"/>
              </a:spcBef>
              <a:buFont typeface="Wingdings" charset="0"/>
              <a:buNone/>
              <a:defRPr/>
            </a:pPr>
            <a:r>
              <a:rPr lang="en-US" sz="2400" i="1" dirty="0" smtClean="0">
                <a:solidFill>
                  <a:srgbClr val="CC0000"/>
                </a:solidFill>
                <a:cs typeface="+mn-cs"/>
              </a:rPr>
              <a:t>static</a:t>
            </a:r>
            <a:r>
              <a:rPr lang="en-US" sz="2400" i="1" dirty="0">
                <a:solidFill>
                  <a:srgbClr val="CC0000"/>
                </a:solidFill>
                <a:cs typeface="+mn-cs"/>
              </a:rPr>
              <a:t>:</a:t>
            </a:r>
            <a:r>
              <a:rPr lang="en-US" sz="2400" dirty="0">
                <a:cs typeface="+mn-cs"/>
              </a:rPr>
              <a:t> 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routes change slowly over time</a:t>
            </a:r>
          </a:p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dynamic: 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routes change more quickly</a:t>
            </a:r>
          </a:p>
          <a:p>
            <a:pPr lvl="1">
              <a:defRPr/>
            </a:pPr>
            <a:r>
              <a:rPr lang="en-US" dirty="0"/>
              <a:t>periodic update</a:t>
            </a:r>
          </a:p>
          <a:p>
            <a:pPr lvl="1">
              <a:defRPr/>
            </a:pPr>
            <a:r>
              <a:rPr lang="en-US" dirty="0"/>
              <a:t>in response to link cost changes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839" y="140677"/>
            <a:ext cx="888928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Management Information Base (</a:t>
            </a:r>
            <a:r>
              <a:rPr lang="en-GB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MIB)</a:t>
            </a:r>
            <a:r>
              <a:rPr lang="en-GB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: </a:t>
            </a:r>
          </a:p>
          <a:p>
            <a:endParaRPr lang="en-GB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Each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managed object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within a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managed device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associated information that is 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collected into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Management Information Base </a:t>
            </a:r>
            <a:r>
              <a:rPr lang="en-GB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(MIB)</a:t>
            </a:r>
            <a:r>
              <a:rPr lang="en-GB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; </a:t>
            </a:r>
            <a:endParaRPr lang="en-GB" b="1" dirty="0" smtClean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T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values of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these pieces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of information are available to (and in many cases able to be set by) the managing server.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MIB object might be a counter,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such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as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TimesLTPro-Roman"/>
              </a:rPr>
              <a:t>T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number of IP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datagrams discarded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at a router due to errors in an IP datagram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header.</a:t>
            </a: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or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number of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UDP segments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received at a host;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TimesLTPro-Roman"/>
              </a:rPr>
              <a:t>D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escriptive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information such as the version of the software running on a DNS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server</a:t>
            </a: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TimesLTPro-Roman"/>
              </a:rPr>
              <a:t>S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tatus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information such as whether a particular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device is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functioning correctly;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or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protocol-specific information such as a routing path to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destination..</a:t>
            </a:r>
            <a:r>
              <a:rPr lang="en-GB" dirty="0">
                <a:solidFill>
                  <a:srgbClr val="231F20"/>
                </a:solidFill>
                <a:latin typeface="TimesLTPro-Bold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Bold"/>
              </a:rPr>
            </a:br>
            <a:r>
              <a:rPr lang="en-GB" dirty="0">
                <a:solidFill>
                  <a:srgbClr val="231F20"/>
                </a:solidFill>
                <a:latin typeface="TimesLTPro-Bold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Bold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7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00040"/>
            <a:ext cx="9001125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Network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management agent </a:t>
            </a:r>
            <a:r>
              <a:rPr lang="en-GB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: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Also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resident in each managed device is a </a:t>
            </a:r>
            <a:r>
              <a:rPr lang="en-GB" dirty="0">
                <a:solidFill>
                  <a:srgbClr val="231F20"/>
                </a:solidFill>
                <a:latin typeface="TimesLTPro-Bold"/>
              </a:rPr>
              <a:t>network management agent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 process running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in the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managed device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that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communicates with the managing server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, </a:t>
            </a:r>
            <a:r>
              <a:rPr lang="en-GB" dirty="0"/>
              <a:t>taking local actions at the managed device under the command and control of </a:t>
            </a:r>
            <a:r>
              <a:rPr lang="en-GB" dirty="0" smtClean="0"/>
              <a:t>the managing </a:t>
            </a:r>
            <a:r>
              <a:rPr lang="en-GB" dirty="0"/>
              <a:t>server. The network management agent is similar to the routing </a:t>
            </a:r>
            <a:r>
              <a:rPr lang="en-GB" dirty="0" smtClean="0"/>
              <a:t>agent that </a:t>
            </a:r>
            <a:r>
              <a:rPr lang="en-GB" dirty="0"/>
              <a:t>we saw in Figure 5.2</a:t>
            </a:r>
            <a:r>
              <a:rPr lang="en-GB" dirty="0" smtClean="0"/>
              <a:t>.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GB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etwork management protocol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 runs between the managing server and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managed devices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dirty="0" smtClean="0"/>
              <a:t>llowing </a:t>
            </a:r>
            <a:r>
              <a:rPr lang="en-GB" dirty="0"/>
              <a:t>the </a:t>
            </a:r>
            <a:r>
              <a:rPr lang="en-GB" b="1" dirty="0">
                <a:solidFill>
                  <a:srgbClr val="C00000"/>
                </a:solidFill>
              </a:rPr>
              <a:t>managing server to query the status of </a:t>
            </a:r>
            <a:r>
              <a:rPr lang="en-GB" b="1" dirty="0" smtClean="0">
                <a:solidFill>
                  <a:srgbClr val="C00000"/>
                </a:solidFill>
              </a:rPr>
              <a:t>managed devices </a:t>
            </a:r>
            <a:r>
              <a:rPr lang="en-GB" dirty="0"/>
              <a:t>and indirectly take actions at these devices via its agents.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Agents </a:t>
            </a:r>
            <a:r>
              <a:rPr lang="en-GB" dirty="0"/>
              <a:t>can </a:t>
            </a:r>
            <a:r>
              <a:rPr lang="en-GB" dirty="0" smtClean="0"/>
              <a:t>use the </a:t>
            </a:r>
            <a:r>
              <a:rPr lang="en-GB" dirty="0"/>
              <a:t>network management protocol </a:t>
            </a:r>
            <a:r>
              <a:rPr lang="en-GB" dirty="0">
                <a:solidFill>
                  <a:srgbClr val="C00000"/>
                </a:solidFill>
              </a:rPr>
              <a:t>to inform the managing server of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exceptional</a:t>
            </a:r>
            <a:r>
              <a:rPr lang="en-GB" dirty="0" smtClean="0">
                <a:solidFill>
                  <a:srgbClr val="C00000"/>
                </a:solidFill>
              </a:rPr>
              <a:t>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r>
              <a:rPr lang="en-GB" dirty="0" smtClean="0"/>
              <a:t> </a:t>
            </a:r>
            <a:r>
              <a:rPr lang="en-GB" dirty="0"/>
              <a:t>(for example, component failures or violation of performance thresholds</a:t>
            </a:r>
            <a:r>
              <a:rPr lang="en-GB" dirty="0" smtClean="0"/>
              <a:t>).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C00000"/>
                </a:solidFill>
              </a:rPr>
              <a:t>It’s important to note that</a:t>
            </a:r>
            <a:r>
              <a:rPr lang="en-GB" dirty="0"/>
              <a:t> the </a:t>
            </a:r>
            <a:r>
              <a:rPr lang="en-GB" dirty="0">
                <a:solidFill>
                  <a:srgbClr val="00B050"/>
                </a:solidFill>
              </a:rPr>
              <a:t>network management protocol does not itself manage the network</a:t>
            </a:r>
            <a:r>
              <a:rPr lang="en-GB" dirty="0"/>
              <a:t>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Instead, it provides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capabilities that a network administrator can use to manage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/>
              <a:t>(“monitor, test, poll, configure, </a:t>
            </a:r>
            <a:r>
              <a:rPr lang="en-GB" dirty="0" err="1"/>
              <a:t>analyze</a:t>
            </a:r>
            <a:r>
              <a:rPr lang="en-GB" dirty="0"/>
              <a:t>, evaluate, and control”) </a:t>
            </a:r>
            <a:r>
              <a:rPr lang="en-GB" dirty="0" smtClean="0"/>
              <a:t>the network.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8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2"/>
          <p:cNvSpPr>
            <a:spLocks/>
          </p:cNvSpPr>
          <p:nvPr/>
        </p:nvSpPr>
        <p:spPr bwMode="auto">
          <a:xfrm rot="16383367">
            <a:off x="1251820" y="2563335"/>
            <a:ext cx="4057421" cy="2452239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1" name="Picture 6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898525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88913"/>
            <a:ext cx="8631238" cy="947737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Infrastructure for network management</a:t>
            </a:r>
          </a:p>
        </p:txBody>
      </p:sp>
      <p:sp>
        <p:nvSpPr>
          <p:cNvPr id="35068" name="Line 252"/>
          <p:cNvSpPr>
            <a:spLocks noChangeShapeType="1"/>
          </p:cNvSpPr>
          <p:nvPr/>
        </p:nvSpPr>
        <p:spPr bwMode="auto">
          <a:xfrm flipV="1">
            <a:off x="3308350" y="2808288"/>
            <a:ext cx="338138" cy="1042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35070" name="Line 254"/>
          <p:cNvSpPr>
            <a:spLocks noChangeShapeType="1"/>
          </p:cNvSpPr>
          <p:nvPr/>
        </p:nvSpPr>
        <p:spPr bwMode="auto">
          <a:xfrm flipV="1">
            <a:off x="3641725" y="3762375"/>
            <a:ext cx="187325" cy="211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35072" name="Line 256"/>
          <p:cNvSpPr>
            <a:spLocks noChangeShapeType="1"/>
          </p:cNvSpPr>
          <p:nvPr/>
        </p:nvSpPr>
        <p:spPr bwMode="auto">
          <a:xfrm flipV="1">
            <a:off x="3117850" y="5441950"/>
            <a:ext cx="350838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35088" name="Line 272"/>
          <p:cNvSpPr>
            <a:spLocks noChangeShapeType="1"/>
          </p:cNvSpPr>
          <p:nvPr/>
        </p:nvSpPr>
        <p:spPr bwMode="auto">
          <a:xfrm>
            <a:off x="3541713" y="4252913"/>
            <a:ext cx="37306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35149" name="Text Box 333"/>
          <p:cNvSpPr txBox="1">
            <a:spLocks noChangeArrowheads="1"/>
          </p:cNvSpPr>
          <p:nvPr/>
        </p:nvSpPr>
        <p:spPr bwMode="auto">
          <a:xfrm>
            <a:off x="2014538" y="5565775"/>
            <a:ext cx="16903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/>
                <a:cs typeface="Arial"/>
              </a:rPr>
              <a:t>managed device</a:t>
            </a:r>
          </a:p>
        </p:txBody>
      </p:sp>
      <p:sp>
        <p:nvSpPr>
          <p:cNvPr id="35154" name="Text Box 338"/>
          <p:cNvSpPr txBox="1">
            <a:spLocks noChangeArrowheads="1"/>
          </p:cNvSpPr>
          <p:nvPr/>
        </p:nvSpPr>
        <p:spPr bwMode="auto">
          <a:xfrm>
            <a:off x="3860800" y="5299075"/>
            <a:ext cx="16903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/>
                <a:cs typeface="Arial"/>
              </a:rPr>
              <a:t>managed device</a:t>
            </a:r>
          </a:p>
        </p:txBody>
      </p:sp>
      <p:sp>
        <p:nvSpPr>
          <p:cNvPr id="35155" name="Text Box 339"/>
          <p:cNvSpPr txBox="1">
            <a:spLocks noChangeArrowheads="1"/>
          </p:cNvSpPr>
          <p:nvPr/>
        </p:nvSpPr>
        <p:spPr bwMode="auto">
          <a:xfrm>
            <a:off x="4079792" y="2506245"/>
            <a:ext cx="16903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/>
                <a:cs typeface="Arial"/>
              </a:rPr>
              <a:t>managed device</a:t>
            </a:r>
          </a:p>
        </p:txBody>
      </p:sp>
      <p:sp>
        <p:nvSpPr>
          <p:cNvPr id="35156" name="Text Box 340"/>
          <p:cNvSpPr txBox="1">
            <a:spLocks noChangeArrowheads="1"/>
          </p:cNvSpPr>
          <p:nvPr/>
        </p:nvSpPr>
        <p:spPr bwMode="auto">
          <a:xfrm>
            <a:off x="4033838" y="3765550"/>
            <a:ext cx="16903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Arial"/>
                <a:cs typeface="Arial"/>
              </a:rPr>
              <a:t>managed device</a:t>
            </a:r>
          </a:p>
        </p:txBody>
      </p:sp>
      <p:sp>
        <p:nvSpPr>
          <p:cNvPr id="35163" name="Text Box 347"/>
          <p:cNvSpPr txBox="1">
            <a:spLocks noChangeArrowheads="1"/>
          </p:cNvSpPr>
          <p:nvPr/>
        </p:nvSpPr>
        <p:spPr bwMode="auto">
          <a:xfrm>
            <a:off x="436563" y="1217613"/>
            <a:ext cx="17700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atin typeface="Gill Sans"/>
                <a:cs typeface="Gill Sans"/>
              </a:rPr>
              <a:t>definitions:</a:t>
            </a:r>
          </a:p>
        </p:txBody>
      </p:sp>
      <p:sp>
        <p:nvSpPr>
          <p:cNvPr id="35164" name="Text Box 348"/>
          <p:cNvSpPr txBox="1">
            <a:spLocks noChangeArrowheads="1"/>
          </p:cNvSpPr>
          <p:nvPr/>
        </p:nvSpPr>
        <p:spPr bwMode="auto">
          <a:xfrm>
            <a:off x="5996822" y="2283242"/>
            <a:ext cx="2973388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Gill Sans"/>
                <a:cs typeface="Gill Sans"/>
              </a:rPr>
              <a:t>managed </a:t>
            </a:r>
            <a:r>
              <a:rPr lang="en-US" sz="2400" i="1" dirty="0" smtClean="0">
                <a:solidFill>
                  <a:srgbClr val="000099"/>
                </a:solidFill>
                <a:latin typeface="Gill Sans"/>
                <a:cs typeface="Gill Sans"/>
              </a:rPr>
              <a:t>devices</a:t>
            </a:r>
            <a:r>
              <a:rPr lang="en-US" sz="2400" dirty="0">
                <a:latin typeface="Gill Sans"/>
                <a:cs typeface="Gill Sans"/>
              </a:rPr>
              <a:t> </a:t>
            </a:r>
            <a:r>
              <a:rPr lang="en-US" sz="2400" dirty="0" smtClean="0">
                <a:latin typeface="Gill Sans"/>
                <a:cs typeface="Gill Sans"/>
              </a:rPr>
              <a:t>contain</a:t>
            </a:r>
            <a:r>
              <a:rPr lang="en-US" sz="2400" dirty="0">
                <a:latin typeface="Gill Sans"/>
                <a:cs typeface="Gill Sans"/>
              </a:rPr>
              <a:t> </a:t>
            </a:r>
            <a:r>
              <a:rPr lang="en-US" sz="2400" i="1" dirty="0" smtClean="0">
                <a:solidFill>
                  <a:srgbClr val="000099"/>
                </a:solidFill>
                <a:latin typeface="Gill Sans"/>
                <a:cs typeface="Gill Sans"/>
              </a:rPr>
              <a:t>managed </a:t>
            </a:r>
            <a:r>
              <a:rPr lang="en-US" sz="2400" i="1" dirty="0">
                <a:solidFill>
                  <a:srgbClr val="000099"/>
                </a:solidFill>
                <a:latin typeface="Gill Sans"/>
                <a:cs typeface="Gill Sans"/>
              </a:rPr>
              <a:t>objects</a:t>
            </a:r>
            <a:r>
              <a:rPr lang="en-US" sz="2400" dirty="0">
                <a:latin typeface="Gill Sans"/>
                <a:cs typeface="Gill Sans"/>
              </a:rPr>
              <a:t> whose </a:t>
            </a:r>
            <a:r>
              <a:rPr lang="en-US" sz="2400" dirty="0" smtClean="0">
                <a:latin typeface="Gill Sans"/>
                <a:cs typeface="Gill Sans"/>
              </a:rPr>
              <a:t> data </a:t>
            </a:r>
            <a:r>
              <a:rPr lang="en-US" sz="2400" dirty="0">
                <a:latin typeface="Gill Sans"/>
                <a:cs typeface="Gill Sans"/>
              </a:rPr>
              <a:t>is gathered into </a:t>
            </a:r>
            <a:r>
              <a:rPr lang="en-US" sz="2400" dirty="0" smtClean="0">
                <a:latin typeface="Gill Sans"/>
                <a:cs typeface="Gill Sans"/>
              </a:rPr>
              <a:t>a </a:t>
            </a:r>
            <a:r>
              <a:rPr lang="en-US" sz="2400" i="1" dirty="0" smtClean="0">
                <a:solidFill>
                  <a:srgbClr val="000099"/>
                </a:solidFill>
                <a:latin typeface="Gill Sans"/>
                <a:cs typeface="Gill Sans"/>
              </a:rPr>
              <a:t>Management Information Base </a:t>
            </a:r>
            <a:r>
              <a:rPr lang="en-US" sz="2400" i="1" dirty="0">
                <a:solidFill>
                  <a:srgbClr val="000099"/>
                </a:solidFill>
                <a:latin typeface="Gill Sans"/>
                <a:cs typeface="Gill Sans"/>
              </a:rPr>
              <a:t>(MIB)</a:t>
            </a:r>
            <a:r>
              <a:rPr lang="en-US" sz="2400" i="1" dirty="0">
                <a:latin typeface="Gill Sans"/>
                <a:cs typeface="Gill Sans"/>
              </a:rPr>
              <a:t> </a:t>
            </a:r>
          </a:p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28625" y="1933575"/>
            <a:ext cx="2047875" cy="1133475"/>
            <a:chOff x="428625" y="1933980"/>
            <a:chExt cx="2047875" cy="1133070"/>
          </a:xfrm>
        </p:grpSpPr>
        <p:grpSp>
          <p:nvGrpSpPr>
            <p:cNvPr id="35941" name="Group 345"/>
            <p:cNvGrpSpPr>
              <a:grpSpLocks/>
            </p:cNvGrpSpPr>
            <p:nvPr/>
          </p:nvGrpSpPr>
          <p:grpSpPr bwMode="auto">
            <a:xfrm>
              <a:off x="428625" y="2295525"/>
              <a:ext cx="2047875" cy="771525"/>
              <a:chOff x="396" y="1116"/>
              <a:chExt cx="1290" cy="486"/>
            </a:xfrm>
          </p:grpSpPr>
          <p:sp>
            <p:nvSpPr>
              <p:cNvPr id="35096" name="Oval 280"/>
              <p:cNvSpPr>
                <a:spLocks noChangeArrowheads="1"/>
              </p:cNvSpPr>
              <p:nvPr/>
            </p:nvSpPr>
            <p:spPr bwMode="auto">
              <a:xfrm>
                <a:off x="396" y="1116"/>
                <a:ext cx="1290" cy="4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35092" name="Text Box 276"/>
              <p:cNvSpPr txBox="1">
                <a:spLocks noChangeArrowheads="1"/>
              </p:cNvSpPr>
              <p:nvPr/>
            </p:nvSpPr>
            <p:spPr bwMode="auto">
              <a:xfrm>
                <a:off x="445" y="1142"/>
                <a:ext cx="684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dirty="0">
                    <a:latin typeface="Arial"/>
                    <a:cs typeface="Arial"/>
                  </a:rPr>
                  <a:t>managing</a:t>
                </a:r>
              </a:p>
              <a:p>
                <a:pPr>
                  <a:defRPr/>
                </a:pPr>
                <a:r>
                  <a:rPr lang="en-US" sz="1600" dirty="0">
                    <a:latin typeface="Arial"/>
                    <a:cs typeface="Arial"/>
                  </a:rPr>
                  <a:t>entity</a:t>
                </a:r>
              </a:p>
            </p:txBody>
          </p:sp>
          <p:sp>
            <p:nvSpPr>
              <p:cNvPr id="35093" name="Text Box 277"/>
              <p:cNvSpPr txBox="1">
                <a:spLocks noChangeArrowheads="1"/>
              </p:cNvSpPr>
              <p:nvPr/>
            </p:nvSpPr>
            <p:spPr bwMode="auto">
              <a:xfrm>
                <a:off x="1160" y="1262"/>
                <a:ext cx="368" cy="21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 sz="1600">
                  <a:latin typeface="Arial"/>
                  <a:cs typeface="Arial"/>
                </a:endParaRPr>
              </a:p>
            </p:txBody>
          </p:sp>
        </p:grpSp>
        <p:sp>
          <p:nvSpPr>
            <p:cNvPr id="35165" name="Text Box 349"/>
            <p:cNvSpPr txBox="1">
              <a:spLocks noChangeArrowheads="1"/>
            </p:cNvSpPr>
            <p:nvPr/>
          </p:nvSpPr>
          <p:spPr bwMode="auto">
            <a:xfrm>
              <a:off x="455613" y="1933980"/>
              <a:ext cx="1657486" cy="338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/>
                  <a:cs typeface="Arial"/>
                </a:rPr>
                <a:t>managing entity</a:t>
              </a:r>
              <a:endParaRPr lang="en-US" sz="1600" dirty="0">
                <a:solidFill>
                  <a:srgbClr val="000099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3857625"/>
            <a:ext cx="876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5862" name="Group 906"/>
          <p:cNvGrpSpPr>
            <a:grpSpLocks/>
          </p:cNvGrpSpPr>
          <p:nvPr/>
        </p:nvGrpSpPr>
        <p:grpSpPr bwMode="auto">
          <a:xfrm>
            <a:off x="3786188" y="4800600"/>
            <a:ext cx="366712" cy="579438"/>
            <a:chOff x="4140" y="429"/>
            <a:chExt cx="1425" cy="2396"/>
          </a:xfrm>
        </p:grpSpPr>
        <p:sp>
          <p:nvSpPr>
            <p:cNvPr id="35909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99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5911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35912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02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35914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9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04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35916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7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06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35919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5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35920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grpSp>
          <p:nvGrpSpPr>
            <p:cNvPr id="35921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3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11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5923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35924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4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5926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6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7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8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9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60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120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21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5863" name="Group 44"/>
          <p:cNvGrpSpPr>
            <a:grpSpLocks/>
          </p:cNvGrpSpPr>
          <p:nvPr/>
        </p:nvGrpSpPr>
        <p:grpSpPr bwMode="auto">
          <a:xfrm>
            <a:off x="3251200" y="2220913"/>
            <a:ext cx="903288" cy="727075"/>
            <a:chOff x="-44" y="1473"/>
            <a:chExt cx="981" cy="1105"/>
          </a:xfrm>
        </p:grpSpPr>
        <p:pic>
          <p:nvPicPr>
            <p:cNvPr id="3590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1600"/>
            </a:p>
          </p:txBody>
        </p:sp>
      </p:grpSp>
      <p:grpSp>
        <p:nvGrpSpPr>
          <p:cNvPr id="35864" name="Group 44"/>
          <p:cNvGrpSpPr>
            <a:grpSpLocks/>
          </p:cNvGrpSpPr>
          <p:nvPr/>
        </p:nvGrpSpPr>
        <p:grpSpPr bwMode="auto">
          <a:xfrm>
            <a:off x="2055813" y="2655888"/>
            <a:ext cx="903287" cy="727075"/>
            <a:chOff x="-44" y="1473"/>
            <a:chExt cx="981" cy="1105"/>
          </a:xfrm>
        </p:grpSpPr>
        <p:pic>
          <p:nvPicPr>
            <p:cNvPr id="3590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1600"/>
            </a:p>
          </p:txBody>
        </p:sp>
      </p:grpSp>
      <p:sp>
        <p:nvSpPr>
          <p:cNvPr id="136" name="Line 272"/>
          <p:cNvSpPr>
            <a:spLocks noChangeShapeType="1"/>
          </p:cNvSpPr>
          <p:nvPr/>
        </p:nvSpPr>
        <p:spPr bwMode="auto">
          <a:xfrm>
            <a:off x="2733675" y="3303588"/>
            <a:ext cx="371475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37" name="Line 272"/>
          <p:cNvSpPr>
            <a:spLocks noChangeShapeType="1"/>
          </p:cNvSpPr>
          <p:nvPr/>
        </p:nvSpPr>
        <p:spPr bwMode="auto">
          <a:xfrm flipH="1">
            <a:off x="2947988" y="4241800"/>
            <a:ext cx="309562" cy="1023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006850" y="4752975"/>
            <a:ext cx="1293813" cy="615950"/>
            <a:chOff x="6563312" y="4346525"/>
            <a:chExt cx="1292995" cy="615298"/>
          </a:xfrm>
        </p:grpSpPr>
        <p:sp>
          <p:nvSpPr>
            <p:cNvPr id="35122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35118" name="Text Box 302"/>
            <p:cNvSpPr txBox="1">
              <a:spLocks noChangeArrowheads="1"/>
            </p:cNvSpPr>
            <p:nvPr/>
          </p:nvSpPr>
          <p:spPr bwMode="auto">
            <a:xfrm>
              <a:off x="6607734" y="4465462"/>
              <a:ext cx="633544" cy="307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/>
                  <a:cs typeface="Arial"/>
                </a:rPr>
                <a:t>agent</a:t>
              </a:r>
            </a:p>
          </p:txBody>
        </p:sp>
        <p:grpSp>
          <p:nvGrpSpPr>
            <p:cNvPr id="35902" name="Group 303"/>
            <p:cNvGrpSpPr>
              <a:grpSpLocks/>
            </p:cNvGrpSpPr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35120" name="Rectangle 304"/>
              <p:cNvSpPr>
                <a:spLocks noChangeArrowheads="1"/>
              </p:cNvSpPr>
              <p:nvPr/>
            </p:nvSpPr>
            <p:spPr bwMode="auto">
              <a:xfrm>
                <a:off x="747" y="2026"/>
                <a:ext cx="314" cy="199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35121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6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3856038" y="1949450"/>
            <a:ext cx="1293812" cy="614363"/>
            <a:chOff x="6563312" y="4346525"/>
            <a:chExt cx="1292995" cy="615298"/>
          </a:xfrm>
        </p:grpSpPr>
        <p:sp>
          <p:nvSpPr>
            <p:cNvPr id="146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47" name="Text Box 302"/>
            <p:cNvSpPr txBox="1">
              <a:spLocks noChangeArrowheads="1"/>
            </p:cNvSpPr>
            <p:nvPr/>
          </p:nvSpPr>
          <p:spPr bwMode="auto">
            <a:xfrm>
              <a:off x="6607734" y="4465769"/>
              <a:ext cx="633545" cy="308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/>
                  <a:cs typeface="Arial"/>
                </a:rPr>
                <a:t>agent</a:t>
              </a:r>
            </a:p>
          </p:txBody>
        </p:sp>
        <p:grpSp>
          <p:nvGrpSpPr>
            <p:cNvPr id="35892" name="Group 303"/>
            <p:cNvGrpSpPr>
              <a:grpSpLocks/>
            </p:cNvGrpSpPr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49" name="Rectangle 304"/>
              <p:cNvSpPr>
                <a:spLocks noChangeArrowheads="1"/>
              </p:cNvSpPr>
              <p:nvPr/>
            </p:nvSpPr>
            <p:spPr bwMode="auto">
              <a:xfrm>
                <a:off x="747" y="2025"/>
                <a:ext cx="314" cy="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50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6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231252" y="2262188"/>
            <a:ext cx="4327002" cy="2670175"/>
            <a:chOff x="-230765" y="2262935"/>
            <a:chExt cx="4326515" cy="2669941"/>
          </a:xfrm>
        </p:grpSpPr>
        <p:sp>
          <p:nvSpPr>
            <p:cNvPr id="35162" name="Text Box 346"/>
            <p:cNvSpPr txBox="1">
              <a:spLocks noChangeArrowheads="1"/>
            </p:cNvSpPr>
            <p:nvPr/>
          </p:nvSpPr>
          <p:spPr bwMode="auto">
            <a:xfrm>
              <a:off x="-230765" y="3396311"/>
              <a:ext cx="1926485" cy="830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/>
                  <a:cs typeface="Arial"/>
                </a:rPr>
                <a:t>network</a:t>
              </a:r>
            </a:p>
            <a:p>
              <a:pPr algn="r"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/>
                  <a:cs typeface="Arial"/>
                </a:rPr>
                <a:t>management</a:t>
              </a:r>
            </a:p>
            <a:p>
              <a:pPr algn="r">
                <a:defRPr/>
              </a:pPr>
              <a:r>
                <a:rPr lang="en-US" sz="1600" i="1" dirty="0">
                  <a:solidFill>
                    <a:srgbClr val="000099"/>
                  </a:solidFill>
                  <a:latin typeface="Arial"/>
                  <a:cs typeface="Arial"/>
                </a:rPr>
                <a:t>protocol</a:t>
              </a:r>
              <a:endParaRPr lang="en-US" sz="1600" dirty="0">
                <a:solidFill>
                  <a:srgbClr val="000099"/>
                </a:solidFill>
                <a:latin typeface="Arial"/>
                <a:cs typeface="Arial"/>
              </a:endParaRPr>
            </a:p>
          </p:txBody>
        </p:sp>
        <p:sp>
          <p:nvSpPr>
            <p:cNvPr id="35159" name="Line 343"/>
            <p:cNvSpPr>
              <a:spLocks noChangeShapeType="1"/>
            </p:cNvSpPr>
            <p:nvPr/>
          </p:nvSpPr>
          <p:spPr bwMode="auto">
            <a:xfrm>
              <a:off x="2210012" y="2934388"/>
              <a:ext cx="1885738" cy="165720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35157" name="Line 341"/>
            <p:cNvSpPr>
              <a:spLocks noChangeShapeType="1"/>
            </p:cNvSpPr>
            <p:nvPr/>
          </p:nvSpPr>
          <p:spPr bwMode="auto">
            <a:xfrm flipV="1">
              <a:off x="2410014" y="2262935"/>
              <a:ext cx="1431764" cy="24286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35158" name="Line 342"/>
            <p:cNvSpPr>
              <a:spLocks noChangeShapeType="1"/>
            </p:cNvSpPr>
            <p:nvPr/>
          </p:nvSpPr>
          <p:spPr bwMode="auto">
            <a:xfrm>
              <a:off x="2429062" y="2762953"/>
              <a:ext cx="1666688" cy="638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35160" name="Line 344"/>
            <p:cNvSpPr>
              <a:spLocks noChangeShapeType="1"/>
            </p:cNvSpPr>
            <p:nvPr/>
          </p:nvSpPr>
          <p:spPr bwMode="auto">
            <a:xfrm>
              <a:off x="1486193" y="3051853"/>
              <a:ext cx="369846" cy="188102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63" name="Line 342"/>
            <p:cNvSpPr>
              <a:spLocks noChangeShapeType="1"/>
            </p:cNvSpPr>
            <p:nvPr/>
          </p:nvSpPr>
          <p:spPr bwMode="auto">
            <a:xfrm>
              <a:off x="1800483" y="3045503"/>
              <a:ext cx="479371" cy="76352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</p:grpSp>
      <p:sp>
        <p:nvSpPr>
          <p:cNvPr id="167" name="Text Box 338"/>
          <p:cNvSpPr txBox="1">
            <a:spLocks noChangeArrowheads="1"/>
          </p:cNvSpPr>
          <p:nvPr/>
        </p:nvSpPr>
        <p:spPr bwMode="auto">
          <a:xfrm>
            <a:off x="1475707" y="4334377"/>
            <a:ext cx="16903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Arial"/>
                <a:cs typeface="Arial"/>
              </a:rPr>
              <a:t>managed device</a:t>
            </a:r>
          </a:p>
        </p:txBody>
      </p:sp>
      <p:grpSp>
        <p:nvGrpSpPr>
          <p:cNvPr id="151" name="Group 150"/>
          <p:cNvGrpSpPr>
            <a:grpSpLocks/>
          </p:cNvGrpSpPr>
          <p:nvPr/>
        </p:nvGrpSpPr>
        <p:grpSpPr bwMode="auto">
          <a:xfrm>
            <a:off x="1858963" y="3810000"/>
            <a:ext cx="1293812" cy="615950"/>
            <a:chOff x="6563312" y="4346525"/>
            <a:chExt cx="1292995" cy="615298"/>
          </a:xfrm>
        </p:grpSpPr>
        <p:sp>
          <p:nvSpPr>
            <p:cNvPr id="152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53" name="Text Box 302"/>
            <p:cNvSpPr txBox="1">
              <a:spLocks noChangeArrowheads="1"/>
            </p:cNvSpPr>
            <p:nvPr/>
          </p:nvSpPr>
          <p:spPr bwMode="auto">
            <a:xfrm>
              <a:off x="6607734" y="4465462"/>
              <a:ext cx="633545" cy="307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/>
                  <a:cs typeface="Arial"/>
                </a:rPr>
                <a:t>agent</a:t>
              </a:r>
            </a:p>
          </p:txBody>
        </p:sp>
        <p:grpSp>
          <p:nvGrpSpPr>
            <p:cNvPr id="35876" name="Group 303"/>
            <p:cNvGrpSpPr>
              <a:grpSpLocks/>
            </p:cNvGrpSpPr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55" name="Rectangle 304"/>
              <p:cNvSpPr>
                <a:spLocks noChangeArrowheads="1"/>
              </p:cNvSpPr>
              <p:nvPr/>
            </p:nvSpPr>
            <p:spPr bwMode="auto">
              <a:xfrm>
                <a:off x="747" y="2026"/>
                <a:ext cx="314" cy="199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56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6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135" name="Group 327"/>
          <p:cNvGrpSpPr>
            <a:grpSpLocks/>
          </p:cNvGrpSpPr>
          <p:nvPr/>
        </p:nvGrpSpPr>
        <p:grpSpPr bwMode="auto">
          <a:xfrm>
            <a:off x="2526083" y="5188911"/>
            <a:ext cx="687402" cy="404026"/>
            <a:chOff x="1871277" y="1576300"/>
            <a:chExt cx="1128371" cy="437861"/>
          </a:xfrm>
        </p:grpSpPr>
        <p:sp>
          <p:nvSpPr>
            <p:cNvPr id="154" name="Oval 153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Oval 163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5" name="Freeform 164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6" name="Freeform 165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8" name="Freeform 167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9" name="Freeform 168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0" name="Straight Connector 169"/>
            <p:cNvCxnSpPr>
              <a:endCxn id="164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87" name="Line 271"/>
          <p:cNvSpPr>
            <a:spLocks noChangeShapeType="1"/>
          </p:cNvSpPr>
          <p:nvPr/>
        </p:nvSpPr>
        <p:spPr bwMode="auto">
          <a:xfrm flipV="1">
            <a:off x="2201863" y="5435600"/>
            <a:ext cx="350837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grpSp>
        <p:nvGrpSpPr>
          <p:cNvPr id="157" name="Group 156"/>
          <p:cNvGrpSpPr>
            <a:grpSpLocks/>
          </p:cNvGrpSpPr>
          <p:nvPr/>
        </p:nvGrpSpPr>
        <p:grpSpPr bwMode="auto">
          <a:xfrm>
            <a:off x="1458913" y="4940300"/>
            <a:ext cx="1292225" cy="614363"/>
            <a:chOff x="6563312" y="4346525"/>
            <a:chExt cx="1292995" cy="615298"/>
          </a:xfrm>
        </p:grpSpPr>
        <p:sp>
          <p:nvSpPr>
            <p:cNvPr id="158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59" name="Text Box 302"/>
            <p:cNvSpPr txBox="1">
              <a:spLocks noChangeArrowheads="1"/>
            </p:cNvSpPr>
            <p:nvPr/>
          </p:nvSpPr>
          <p:spPr bwMode="auto">
            <a:xfrm>
              <a:off x="6607788" y="4465769"/>
              <a:ext cx="634323" cy="308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/>
                  <a:cs typeface="Arial"/>
                </a:rPr>
                <a:t>agent</a:t>
              </a:r>
            </a:p>
          </p:txBody>
        </p:sp>
        <p:grpSp>
          <p:nvGrpSpPr>
            <p:cNvPr id="35887" name="Group 303"/>
            <p:cNvGrpSpPr>
              <a:grpSpLocks/>
            </p:cNvGrpSpPr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61" name="Rectangle 304"/>
              <p:cNvSpPr>
                <a:spLocks noChangeArrowheads="1"/>
              </p:cNvSpPr>
              <p:nvPr/>
            </p:nvSpPr>
            <p:spPr bwMode="auto">
              <a:xfrm>
                <a:off x="747" y="2025"/>
                <a:ext cx="314" cy="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62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7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174" name="Group 327"/>
          <p:cNvGrpSpPr>
            <a:grpSpLocks/>
          </p:cNvGrpSpPr>
          <p:nvPr/>
        </p:nvGrpSpPr>
        <p:grpSpPr bwMode="auto">
          <a:xfrm>
            <a:off x="3715872" y="3464385"/>
            <a:ext cx="687402" cy="404025"/>
            <a:chOff x="1871277" y="1576300"/>
            <a:chExt cx="1128371" cy="437861"/>
          </a:xfrm>
        </p:grpSpPr>
        <p:sp>
          <p:nvSpPr>
            <p:cNvPr id="178" name="Oval 177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0" name="Oval 179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5" name="Straight Connector 184"/>
            <p:cNvCxnSpPr>
              <a:endCxn id="18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71" name="Line 255"/>
          <p:cNvSpPr>
            <a:spLocks noChangeShapeType="1"/>
          </p:cNvSpPr>
          <p:nvPr/>
        </p:nvSpPr>
        <p:spPr bwMode="auto">
          <a:xfrm flipV="1">
            <a:off x="4410075" y="3738563"/>
            <a:ext cx="350838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/>
              <a:cs typeface="Arial"/>
            </a:endParaRPr>
          </a:p>
        </p:txBody>
      </p: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013200" y="3148013"/>
            <a:ext cx="1292225" cy="614362"/>
            <a:chOff x="6563312" y="4346525"/>
            <a:chExt cx="1292995" cy="615298"/>
          </a:xfrm>
        </p:grpSpPr>
        <p:sp>
          <p:nvSpPr>
            <p:cNvPr id="140" name="Oval 306"/>
            <p:cNvSpPr>
              <a:spLocks noChangeArrowheads="1"/>
            </p:cNvSpPr>
            <p:nvPr/>
          </p:nvSpPr>
          <p:spPr bwMode="auto">
            <a:xfrm>
              <a:off x="6563312" y="4346525"/>
              <a:ext cx="1292995" cy="61529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41" name="Text Box 302"/>
            <p:cNvSpPr txBox="1">
              <a:spLocks noChangeArrowheads="1"/>
            </p:cNvSpPr>
            <p:nvPr/>
          </p:nvSpPr>
          <p:spPr bwMode="auto">
            <a:xfrm>
              <a:off x="6607788" y="4465768"/>
              <a:ext cx="634323" cy="308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/>
                  <a:cs typeface="Arial"/>
                </a:rPr>
                <a:t>agent</a:t>
              </a:r>
            </a:p>
          </p:txBody>
        </p:sp>
        <p:grpSp>
          <p:nvGrpSpPr>
            <p:cNvPr id="35897" name="Group 303"/>
            <p:cNvGrpSpPr>
              <a:grpSpLocks/>
            </p:cNvGrpSpPr>
            <p:nvPr/>
          </p:nvGrpSpPr>
          <p:grpSpPr bwMode="auto">
            <a:xfrm>
              <a:off x="7112206" y="4464844"/>
              <a:ext cx="567758" cy="370756"/>
              <a:chOff x="714" y="2006"/>
              <a:chExt cx="347" cy="219"/>
            </a:xfrm>
          </p:grpSpPr>
          <p:sp>
            <p:nvSpPr>
              <p:cNvPr id="143" name="Rectangle 304"/>
              <p:cNvSpPr>
                <a:spLocks noChangeArrowheads="1"/>
              </p:cNvSpPr>
              <p:nvPr/>
            </p:nvSpPr>
            <p:spPr bwMode="auto">
              <a:xfrm>
                <a:off x="747" y="2025"/>
                <a:ext cx="314" cy="2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Arial"/>
                  <a:cs typeface="Arial"/>
                </a:endParaRPr>
              </a:p>
            </p:txBody>
          </p:sp>
          <p:sp>
            <p:nvSpPr>
              <p:cNvPr id="144" name="Text Box 305"/>
              <p:cNvSpPr txBox="1">
                <a:spLocks noChangeArrowheads="1"/>
              </p:cNvSpPr>
              <p:nvPr/>
            </p:nvSpPr>
            <p:spPr bwMode="auto">
              <a:xfrm>
                <a:off x="714" y="2006"/>
                <a:ext cx="327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18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132</a:t>
            </a:fld>
            <a:endParaRPr lang="en-US" sz="1200" dirty="0">
              <a:latin typeface="Tahoma" charset="0"/>
            </a:endParaRPr>
          </a:p>
        </p:txBody>
      </p:sp>
      <p:sp>
        <p:nvSpPr>
          <p:cNvPr id="18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0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261" y="111326"/>
            <a:ext cx="897035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keleyPro-Black"/>
              </a:rPr>
              <a:t>5.7.2 </a:t>
            </a:r>
            <a:r>
              <a:rPr lang="en-GB" sz="2000" b="1" dirty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keleyPro-Bold"/>
              </a:rPr>
              <a:t>The Simple Network Management Protocol (SNMP</a:t>
            </a:r>
            <a:r>
              <a:rPr lang="en-GB" sz="2000" b="1" dirty="0" smtClean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keleyPro-Bold"/>
              </a:rPr>
              <a:t>)</a:t>
            </a:r>
            <a:r>
              <a:rPr lang="en-GB" sz="3200" dirty="0">
                <a:solidFill>
                  <a:srgbClr val="00AEEF"/>
                </a:solidFill>
                <a:latin typeface="BerkeleyPro-Bold"/>
              </a:rPr>
              <a:t/>
            </a:r>
            <a:br>
              <a:rPr lang="en-GB" sz="3200" dirty="0">
                <a:solidFill>
                  <a:srgbClr val="00AEEF"/>
                </a:solidFill>
                <a:latin typeface="BerkeleyPro-Bold"/>
              </a:rPr>
            </a:b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Simple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Network Management Protocol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version 2 (SNMPv2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) [RFC 3416]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is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an application-layer protocol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C0000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U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convey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network-management control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and information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messages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between a managing server and an agent executing on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behalf of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that managing server.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most common usage of SNMP is in a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request-response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mode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 which an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SNMP managing server sends a request to an SNMP agent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who receives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request, performs some action, and sends a reply to the request.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Typically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a request will be used to query (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retrieve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) or modify (set) MIB object values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associated with a managed device.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second common usage of SNMP is for an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agent to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send an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unsolicited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message, known as a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trap message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to a managing server.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Trap messages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are used to notify a managing server of an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exceptional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 situation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(e.g.,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link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interface going up or down) that has resulted in changes to MIB object values.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SNMPv2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defines seven types of messages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known generically as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protocol data</a:t>
            </a:r>
            <a:b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</a:b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units—PDUs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5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reeform 2"/>
          <p:cNvSpPr>
            <a:spLocks/>
          </p:cNvSpPr>
          <p:nvPr/>
        </p:nvSpPr>
        <p:spPr bwMode="auto">
          <a:xfrm rot="16383367">
            <a:off x="5235611" y="2469756"/>
            <a:ext cx="4057421" cy="2452239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1" name="Freeform 2"/>
          <p:cNvSpPr>
            <a:spLocks/>
          </p:cNvSpPr>
          <p:nvPr/>
        </p:nvSpPr>
        <p:spPr bwMode="auto">
          <a:xfrm rot="16383367">
            <a:off x="1011196" y="2563335"/>
            <a:ext cx="4057421" cy="2452239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" name="Line 252"/>
          <p:cNvSpPr>
            <a:spLocks noChangeShapeType="1"/>
          </p:cNvSpPr>
          <p:nvPr/>
        </p:nvSpPr>
        <p:spPr bwMode="auto">
          <a:xfrm flipV="1">
            <a:off x="7246938" y="2713038"/>
            <a:ext cx="327025" cy="962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4" name="Line 254"/>
          <p:cNvSpPr>
            <a:spLocks noChangeShapeType="1"/>
          </p:cNvSpPr>
          <p:nvPr/>
        </p:nvSpPr>
        <p:spPr bwMode="auto">
          <a:xfrm flipV="1">
            <a:off x="7567613" y="3592513"/>
            <a:ext cx="182562" cy="195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5" name="Line 255"/>
          <p:cNvSpPr>
            <a:spLocks noChangeShapeType="1"/>
          </p:cNvSpPr>
          <p:nvPr/>
        </p:nvSpPr>
        <p:spPr bwMode="auto">
          <a:xfrm flipV="1">
            <a:off x="8388350" y="3576638"/>
            <a:ext cx="3397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6" name="Line 256"/>
          <p:cNvSpPr>
            <a:spLocks noChangeShapeType="1"/>
          </p:cNvSpPr>
          <p:nvPr/>
        </p:nvSpPr>
        <p:spPr bwMode="auto">
          <a:xfrm flipV="1">
            <a:off x="7061200" y="5143500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7" name="Line 271"/>
          <p:cNvSpPr>
            <a:spLocks noChangeShapeType="1"/>
          </p:cNvSpPr>
          <p:nvPr/>
        </p:nvSpPr>
        <p:spPr bwMode="auto">
          <a:xfrm flipV="1">
            <a:off x="6175375" y="5138738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08" name="Line 272"/>
          <p:cNvSpPr>
            <a:spLocks noChangeShapeType="1"/>
          </p:cNvSpPr>
          <p:nvPr/>
        </p:nvSpPr>
        <p:spPr bwMode="auto">
          <a:xfrm>
            <a:off x="7364413" y="3983038"/>
            <a:ext cx="468312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20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3681413"/>
            <a:ext cx="712787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6449" name="Group 906"/>
          <p:cNvGrpSpPr>
            <a:grpSpLocks/>
          </p:cNvGrpSpPr>
          <p:nvPr/>
        </p:nvGrpSpPr>
        <p:grpSpPr bwMode="auto">
          <a:xfrm>
            <a:off x="7707395" y="4551854"/>
            <a:ext cx="354740" cy="534865"/>
            <a:chOff x="4140" y="429"/>
            <a:chExt cx="1425" cy="2396"/>
          </a:xfrm>
        </p:grpSpPr>
        <p:sp>
          <p:nvSpPr>
            <p:cNvPr id="56472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Rectangle 908"/>
            <p:cNvSpPr>
              <a:spLocks noChangeArrowheads="1"/>
            </p:cNvSpPr>
            <p:nvPr/>
          </p:nvSpPr>
          <p:spPr bwMode="auto">
            <a:xfrm>
              <a:off x="4210" y="427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6474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475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Rectangle 911"/>
            <p:cNvSpPr>
              <a:spLocks noChangeArrowheads="1"/>
            </p:cNvSpPr>
            <p:nvPr/>
          </p:nvSpPr>
          <p:spPr bwMode="auto">
            <a:xfrm>
              <a:off x="4216" y="690"/>
              <a:ext cx="593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6477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3" name="AutoShape 913"/>
              <p:cNvSpPr>
                <a:spLocks noChangeArrowheads="1"/>
              </p:cNvSpPr>
              <p:nvPr/>
            </p:nvSpPr>
            <p:spPr bwMode="auto">
              <a:xfrm>
                <a:off x="618" y="2569"/>
                <a:ext cx="724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64" name="AutoShape 914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39" name="Rectangle 915"/>
            <p:cNvSpPr>
              <a:spLocks noChangeArrowheads="1"/>
            </p:cNvSpPr>
            <p:nvPr/>
          </p:nvSpPr>
          <p:spPr bwMode="auto">
            <a:xfrm>
              <a:off x="4229" y="1017"/>
              <a:ext cx="593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6479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1" name="AutoShape 917"/>
              <p:cNvSpPr>
                <a:spLocks noChangeArrowheads="1"/>
              </p:cNvSpPr>
              <p:nvPr/>
            </p:nvSpPr>
            <p:spPr bwMode="auto">
              <a:xfrm>
                <a:off x="612" y="2562"/>
                <a:ext cx="732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62" name="AutoShape 918"/>
              <p:cNvSpPr>
                <a:spLocks noChangeArrowheads="1"/>
              </p:cNvSpPr>
              <p:nvPr/>
            </p:nvSpPr>
            <p:spPr bwMode="auto">
              <a:xfrm>
                <a:off x="628" y="2577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41" name="Rectangle 919"/>
            <p:cNvSpPr>
              <a:spLocks noChangeArrowheads="1"/>
            </p:cNvSpPr>
            <p:nvPr/>
          </p:nvSpPr>
          <p:spPr bwMode="auto">
            <a:xfrm>
              <a:off x="4216" y="1358"/>
              <a:ext cx="599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42" name="Rectangle 920"/>
            <p:cNvSpPr>
              <a:spLocks noChangeArrowheads="1"/>
            </p:cNvSpPr>
            <p:nvPr/>
          </p:nvSpPr>
          <p:spPr bwMode="auto">
            <a:xfrm>
              <a:off x="4229" y="1657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6482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9" name="AutoShape 922"/>
              <p:cNvSpPr>
                <a:spLocks noChangeArrowheads="1"/>
              </p:cNvSpPr>
              <p:nvPr/>
            </p:nvSpPr>
            <p:spPr bwMode="auto">
              <a:xfrm>
                <a:off x="619" y="2569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60" name="AutoShape 923"/>
              <p:cNvSpPr>
                <a:spLocks noChangeArrowheads="1"/>
              </p:cNvSpPr>
              <p:nvPr/>
            </p:nvSpPr>
            <p:spPr bwMode="auto">
              <a:xfrm>
                <a:off x="635" y="2589"/>
                <a:ext cx="691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56483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484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7" name="AutoShape 926"/>
              <p:cNvSpPr>
                <a:spLocks noChangeArrowheads="1"/>
              </p:cNvSpPr>
              <p:nvPr/>
            </p:nvSpPr>
            <p:spPr bwMode="auto">
              <a:xfrm>
                <a:off x="614" y="2564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58" name="AutoShape 927"/>
              <p:cNvSpPr>
                <a:spLocks noChangeArrowheads="1"/>
              </p:cNvSpPr>
              <p:nvPr/>
            </p:nvSpPr>
            <p:spPr bwMode="auto">
              <a:xfrm>
                <a:off x="630" y="2578"/>
                <a:ext cx="69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46" name="Rectangle 928"/>
            <p:cNvSpPr>
              <a:spLocks noChangeArrowheads="1"/>
            </p:cNvSpPr>
            <p:nvPr/>
          </p:nvSpPr>
          <p:spPr bwMode="auto">
            <a:xfrm>
              <a:off x="5249" y="427"/>
              <a:ext cx="70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6486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487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Oval 931"/>
            <p:cNvSpPr>
              <a:spLocks noChangeArrowheads="1"/>
            </p:cNvSpPr>
            <p:nvPr/>
          </p:nvSpPr>
          <p:spPr bwMode="auto">
            <a:xfrm>
              <a:off x="5517" y="2603"/>
              <a:ext cx="51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6489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9" cy="14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52" name="AutoShape 934"/>
            <p:cNvSpPr>
              <a:spLocks noChangeArrowheads="1"/>
            </p:cNvSpPr>
            <p:nvPr/>
          </p:nvSpPr>
          <p:spPr bwMode="auto">
            <a:xfrm>
              <a:off x="4210" y="2710"/>
              <a:ext cx="1065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53" name="Oval 935"/>
            <p:cNvSpPr>
              <a:spLocks noChangeArrowheads="1"/>
            </p:cNvSpPr>
            <p:nvPr/>
          </p:nvSpPr>
          <p:spPr bwMode="auto">
            <a:xfrm>
              <a:off x="4305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54" name="Oval 936"/>
            <p:cNvSpPr>
              <a:spLocks noChangeArrowheads="1"/>
            </p:cNvSpPr>
            <p:nvPr/>
          </p:nvSpPr>
          <p:spPr bwMode="auto">
            <a:xfrm>
              <a:off x="4484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255" name="Oval 937"/>
            <p:cNvSpPr>
              <a:spLocks noChangeArrowheads="1"/>
            </p:cNvSpPr>
            <p:nvPr/>
          </p:nvSpPr>
          <p:spPr bwMode="auto">
            <a:xfrm>
              <a:off x="4663" y="2375"/>
              <a:ext cx="159" cy="14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56" name="Rectangle 938"/>
            <p:cNvSpPr>
              <a:spLocks noChangeArrowheads="1"/>
            </p:cNvSpPr>
            <p:nvPr/>
          </p:nvSpPr>
          <p:spPr bwMode="auto">
            <a:xfrm>
              <a:off x="5058" y="1835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6450" name="Group 44"/>
          <p:cNvGrpSpPr>
            <a:grpSpLocks/>
          </p:cNvGrpSpPr>
          <p:nvPr/>
        </p:nvGrpSpPr>
        <p:grpSpPr bwMode="auto">
          <a:xfrm>
            <a:off x="7190928" y="2171180"/>
            <a:ext cx="873545" cy="670537"/>
            <a:chOff x="-44" y="1473"/>
            <a:chExt cx="981" cy="1105"/>
          </a:xfrm>
        </p:grpSpPr>
        <p:pic>
          <p:nvPicPr>
            <p:cNvPr id="56470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471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451" name="Group 44"/>
          <p:cNvGrpSpPr>
            <a:grpSpLocks/>
          </p:cNvGrpSpPr>
          <p:nvPr/>
        </p:nvGrpSpPr>
        <p:grpSpPr bwMode="auto">
          <a:xfrm>
            <a:off x="6034088" y="2572384"/>
            <a:ext cx="873545" cy="670537"/>
            <a:chOff x="-44" y="1473"/>
            <a:chExt cx="981" cy="1105"/>
          </a:xfrm>
        </p:grpSpPr>
        <p:pic>
          <p:nvPicPr>
            <p:cNvPr id="5646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469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3" name="Line 272"/>
          <p:cNvSpPr>
            <a:spLocks noChangeShapeType="1"/>
          </p:cNvSpPr>
          <p:nvPr/>
        </p:nvSpPr>
        <p:spPr bwMode="auto">
          <a:xfrm>
            <a:off x="6689725" y="3170238"/>
            <a:ext cx="360363" cy="511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4" name="Line 272"/>
          <p:cNvSpPr>
            <a:spLocks noChangeShapeType="1"/>
          </p:cNvSpPr>
          <p:nvPr/>
        </p:nvSpPr>
        <p:spPr bwMode="auto">
          <a:xfrm flipH="1">
            <a:off x="6897688" y="3975100"/>
            <a:ext cx="257175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1" name="Line 252"/>
          <p:cNvSpPr>
            <a:spLocks noChangeShapeType="1"/>
          </p:cNvSpPr>
          <p:nvPr/>
        </p:nvSpPr>
        <p:spPr bwMode="auto">
          <a:xfrm flipV="1">
            <a:off x="3033713" y="2732088"/>
            <a:ext cx="327025" cy="962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2" name="Line 254"/>
          <p:cNvSpPr>
            <a:spLocks noChangeShapeType="1"/>
          </p:cNvSpPr>
          <p:nvPr/>
        </p:nvSpPr>
        <p:spPr bwMode="auto">
          <a:xfrm flipV="1">
            <a:off x="3354388" y="3611563"/>
            <a:ext cx="182562" cy="195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3" name="Line 255"/>
          <p:cNvSpPr>
            <a:spLocks noChangeShapeType="1"/>
          </p:cNvSpPr>
          <p:nvPr/>
        </p:nvSpPr>
        <p:spPr bwMode="auto">
          <a:xfrm flipV="1">
            <a:off x="4175125" y="3595688"/>
            <a:ext cx="3397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4" name="Line 256"/>
          <p:cNvSpPr>
            <a:spLocks noChangeShapeType="1"/>
          </p:cNvSpPr>
          <p:nvPr/>
        </p:nvSpPr>
        <p:spPr bwMode="auto">
          <a:xfrm flipV="1">
            <a:off x="2847975" y="5162550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5" name="Line 271"/>
          <p:cNvSpPr>
            <a:spLocks noChangeShapeType="1"/>
          </p:cNvSpPr>
          <p:nvPr/>
        </p:nvSpPr>
        <p:spPr bwMode="auto">
          <a:xfrm flipV="1">
            <a:off x="2055726" y="5171156"/>
            <a:ext cx="3397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26" name="Line 272"/>
          <p:cNvSpPr>
            <a:spLocks noChangeShapeType="1"/>
          </p:cNvSpPr>
          <p:nvPr/>
        </p:nvSpPr>
        <p:spPr bwMode="auto">
          <a:xfrm>
            <a:off x="3151188" y="4002088"/>
            <a:ext cx="468312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1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3700463"/>
            <a:ext cx="712787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6372" name="Group 906"/>
          <p:cNvGrpSpPr>
            <a:grpSpLocks/>
          </p:cNvGrpSpPr>
          <p:nvPr/>
        </p:nvGrpSpPr>
        <p:grpSpPr bwMode="auto">
          <a:xfrm>
            <a:off x="3494170" y="4570904"/>
            <a:ext cx="354740" cy="534865"/>
            <a:chOff x="4140" y="429"/>
            <a:chExt cx="1425" cy="2396"/>
          </a:xfrm>
        </p:grpSpPr>
        <p:sp>
          <p:nvSpPr>
            <p:cNvPr id="5639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908"/>
            <p:cNvSpPr>
              <a:spLocks noChangeArrowheads="1"/>
            </p:cNvSpPr>
            <p:nvPr/>
          </p:nvSpPr>
          <p:spPr bwMode="auto">
            <a:xfrm>
              <a:off x="4210" y="427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639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9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911"/>
            <p:cNvSpPr>
              <a:spLocks noChangeArrowheads="1"/>
            </p:cNvSpPr>
            <p:nvPr/>
          </p:nvSpPr>
          <p:spPr bwMode="auto">
            <a:xfrm>
              <a:off x="4216" y="690"/>
              <a:ext cx="593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640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1" name="AutoShape 913"/>
              <p:cNvSpPr>
                <a:spLocks noChangeArrowheads="1"/>
              </p:cNvSpPr>
              <p:nvPr/>
            </p:nvSpPr>
            <p:spPr bwMode="auto">
              <a:xfrm>
                <a:off x="618" y="2569"/>
                <a:ext cx="724" cy="13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2" name="AutoShape 914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57" name="Rectangle 915"/>
            <p:cNvSpPr>
              <a:spLocks noChangeArrowheads="1"/>
            </p:cNvSpPr>
            <p:nvPr/>
          </p:nvSpPr>
          <p:spPr bwMode="auto">
            <a:xfrm>
              <a:off x="4229" y="1017"/>
              <a:ext cx="593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640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9" name="AutoShape 917"/>
              <p:cNvSpPr>
                <a:spLocks noChangeArrowheads="1"/>
              </p:cNvSpPr>
              <p:nvPr/>
            </p:nvSpPr>
            <p:spPr bwMode="auto">
              <a:xfrm>
                <a:off x="612" y="2562"/>
                <a:ext cx="732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0" name="AutoShape 918"/>
              <p:cNvSpPr>
                <a:spLocks noChangeArrowheads="1"/>
              </p:cNvSpPr>
              <p:nvPr/>
            </p:nvSpPr>
            <p:spPr bwMode="auto">
              <a:xfrm>
                <a:off x="628" y="2577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59" name="Rectangle 919"/>
            <p:cNvSpPr>
              <a:spLocks noChangeArrowheads="1"/>
            </p:cNvSpPr>
            <p:nvPr/>
          </p:nvSpPr>
          <p:spPr bwMode="auto">
            <a:xfrm>
              <a:off x="4216" y="1358"/>
              <a:ext cx="599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0" name="Rectangle 920"/>
            <p:cNvSpPr>
              <a:spLocks noChangeArrowheads="1"/>
            </p:cNvSpPr>
            <p:nvPr/>
          </p:nvSpPr>
          <p:spPr bwMode="auto">
            <a:xfrm>
              <a:off x="4229" y="1657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640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7" name="AutoShape 922"/>
              <p:cNvSpPr>
                <a:spLocks noChangeArrowheads="1"/>
              </p:cNvSpPr>
              <p:nvPr/>
            </p:nvSpPr>
            <p:spPr bwMode="auto">
              <a:xfrm>
                <a:off x="619" y="2569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8" name="AutoShape 923"/>
              <p:cNvSpPr>
                <a:spLocks noChangeArrowheads="1"/>
              </p:cNvSpPr>
              <p:nvPr/>
            </p:nvSpPr>
            <p:spPr bwMode="auto">
              <a:xfrm>
                <a:off x="635" y="2589"/>
                <a:ext cx="691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5640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40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5" name="AutoShape 926"/>
              <p:cNvSpPr>
                <a:spLocks noChangeArrowheads="1"/>
              </p:cNvSpPr>
              <p:nvPr/>
            </p:nvSpPr>
            <p:spPr bwMode="auto">
              <a:xfrm>
                <a:off x="614" y="2564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6" name="AutoShape 927"/>
              <p:cNvSpPr>
                <a:spLocks noChangeArrowheads="1"/>
              </p:cNvSpPr>
              <p:nvPr/>
            </p:nvSpPr>
            <p:spPr bwMode="auto">
              <a:xfrm>
                <a:off x="630" y="2578"/>
                <a:ext cx="69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64" name="Rectangle 928"/>
            <p:cNvSpPr>
              <a:spLocks noChangeArrowheads="1"/>
            </p:cNvSpPr>
            <p:nvPr/>
          </p:nvSpPr>
          <p:spPr bwMode="auto">
            <a:xfrm>
              <a:off x="5249" y="427"/>
              <a:ext cx="70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640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41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Oval 931"/>
            <p:cNvSpPr>
              <a:spLocks noChangeArrowheads="1"/>
            </p:cNvSpPr>
            <p:nvPr/>
          </p:nvSpPr>
          <p:spPr bwMode="auto">
            <a:xfrm>
              <a:off x="5517" y="2603"/>
              <a:ext cx="51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641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9" cy="14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70" name="AutoShape 934"/>
            <p:cNvSpPr>
              <a:spLocks noChangeArrowheads="1"/>
            </p:cNvSpPr>
            <p:nvPr/>
          </p:nvSpPr>
          <p:spPr bwMode="auto">
            <a:xfrm>
              <a:off x="4210" y="2710"/>
              <a:ext cx="1065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71" name="Oval 935"/>
            <p:cNvSpPr>
              <a:spLocks noChangeArrowheads="1"/>
            </p:cNvSpPr>
            <p:nvPr/>
          </p:nvSpPr>
          <p:spPr bwMode="auto">
            <a:xfrm>
              <a:off x="4305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Oval 936"/>
            <p:cNvSpPr>
              <a:spLocks noChangeArrowheads="1"/>
            </p:cNvSpPr>
            <p:nvPr/>
          </p:nvSpPr>
          <p:spPr bwMode="auto">
            <a:xfrm>
              <a:off x="4484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Oval 937"/>
            <p:cNvSpPr>
              <a:spLocks noChangeArrowheads="1"/>
            </p:cNvSpPr>
            <p:nvPr/>
          </p:nvSpPr>
          <p:spPr bwMode="auto">
            <a:xfrm>
              <a:off x="4663" y="2375"/>
              <a:ext cx="159" cy="14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74" name="Rectangle 938"/>
            <p:cNvSpPr>
              <a:spLocks noChangeArrowheads="1"/>
            </p:cNvSpPr>
            <p:nvPr/>
          </p:nvSpPr>
          <p:spPr bwMode="auto">
            <a:xfrm>
              <a:off x="5058" y="1835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6373" name="Group 44"/>
          <p:cNvGrpSpPr>
            <a:grpSpLocks/>
          </p:cNvGrpSpPr>
          <p:nvPr/>
        </p:nvGrpSpPr>
        <p:grpSpPr bwMode="auto">
          <a:xfrm>
            <a:off x="2977703" y="2190230"/>
            <a:ext cx="873545" cy="670537"/>
            <a:chOff x="-44" y="1473"/>
            <a:chExt cx="981" cy="1105"/>
          </a:xfrm>
        </p:grpSpPr>
        <p:pic>
          <p:nvPicPr>
            <p:cNvPr id="563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9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74" name="Group 44"/>
          <p:cNvGrpSpPr>
            <a:grpSpLocks/>
          </p:cNvGrpSpPr>
          <p:nvPr/>
        </p:nvGrpSpPr>
        <p:grpSpPr bwMode="auto">
          <a:xfrm>
            <a:off x="1820863" y="2591434"/>
            <a:ext cx="873545" cy="670537"/>
            <a:chOff x="-44" y="1473"/>
            <a:chExt cx="981" cy="1105"/>
          </a:xfrm>
        </p:grpSpPr>
        <p:pic>
          <p:nvPicPr>
            <p:cNvPr id="5639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9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296 w 356"/>
                <a:gd name="T3" fmla="*/ 69 h 368"/>
                <a:gd name="T4" fmla="*/ 1537 w 356"/>
                <a:gd name="T5" fmla="*/ 1447 h 368"/>
                <a:gd name="T6" fmla="*/ 339 w 356"/>
                <a:gd name="T7" fmla="*/ 181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" name="Line 272"/>
          <p:cNvSpPr>
            <a:spLocks noChangeShapeType="1"/>
          </p:cNvSpPr>
          <p:nvPr/>
        </p:nvSpPr>
        <p:spPr bwMode="auto">
          <a:xfrm>
            <a:off x="2476500" y="3189288"/>
            <a:ext cx="360363" cy="511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32" name="Line 272"/>
          <p:cNvSpPr>
            <a:spLocks noChangeShapeType="1"/>
          </p:cNvSpPr>
          <p:nvPr/>
        </p:nvSpPr>
        <p:spPr bwMode="auto">
          <a:xfrm flipH="1">
            <a:off x="2684463" y="3994150"/>
            <a:ext cx="257175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56323" name="Picture 24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767101"/>
            <a:ext cx="3656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2888"/>
            <a:ext cx="4827588" cy="9017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SNMP protocol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7067" y="1156453"/>
            <a:ext cx="7772400" cy="60325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 dirty="0" smtClean="0"/>
              <a:t>Two ways to convey MIB info, commands:</a:t>
            </a:r>
            <a:endParaRPr lang="en-US" dirty="0" smtClean="0"/>
          </a:p>
        </p:txBody>
      </p:sp>
      <p:grpSp>
        <p:nvGrpSpPr>
          <p:cNvPr id="56328" name="Group 84"/>
          <p:cNvGrpSpPr>
            <a:grpSpLocks/>
          </p:cNvGrpSpPr>
          <p:nvPr/>
        </p:nvGrpSpPr>
        <p:grpSpPr bwMode="auto">
          <a:xfrm>
            <a:off x="925513" y="4475163"/>
            <a:ext cx="1704975" cy="627062"/>
            <a:chOff x="1189" y="3477"/>
            <a:chExt cx="1074" cy="395"/>
          </a:xfrm>
        </p:grpSpPr>
        <p:sp>
          <p:nvSpPr>
            <p:cNvPr id="66605" name="Oval 45"/>
            <p:cNvSpPr>
              <a:spLocks noChangeArrowheads="1"/>
            </p:cNvSpPr>
            <p:nvPr/>
          </p:nvSpPr>
          <p:spPr bwMode="auto">
            <a:xfrm>
              <a:off x="1189" y="3477"/>
              <a:ext cx="1074" cy="3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606" name="Text Box 46"/>
            <p:cNvSpPr txBox="1">
              <a:spLocks noChangeArrowheads="1"/>
            </p:cNvSpPr>
            <p:nvPr/>
          </p:nvSpPr>
          <p:spPr bwMode="auto">
            <a:xfrm>
              <a:off x="1216" y="3545"/>
              <a:ext cx="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/>
                  <a:cs typeface="Arial"/>
                </a:rPr>
                <a:t>agent</a:t>
              </a:r>
              <a:endParaRPr lang="en-US">
                <a:latin typeface="Arial"/>
                <a:cs typeface="Arial"/>
              </a:endParaRPr>
            </a:p>
          </p:txBody>
        </p:sp>
        <p:grpSp>
          <p:nvGrpSpPr>
            <p:cNvPr id="56360" name="Group 47"/>
            <p:cNvGrpSpPr>
              <a:grpSpLocks/>
            </p:cNvGrpSpPr>
            <p:nvPr/>
          </p:nvGrpSpPr>
          <p:grpSpPr bwMode="auto">
            <a:xfrm>
              <a:off x="1701" y="3547"/>
              <a:ext cx="399" cy="244"/>
              <a:chOff x="698" y="2006"/>
              <a:chExt cx="399" cy="244"/>
            </a:xfrm>
          </p:grpSpPr>
          <p:sp>
            <p:nvSpPr>
              <p:cNvPr id="66608" name="Rectangle 48"/>
              <p:cNvSpPr>
                <a:spLocks noChangeArrowheads="1"/>
              </p:cNvSpPr>
              <p:nvPr/>
            </p:nvSpPr>
            <p:spPr bwMode="auto">
              <a:xfrm>
                <a:off x="714" y="2016"/>
                <a:ext cx="372" cy="23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6609" name="Text Box 49"/>
              <p:cNvSpPr txBox="1">
                <a:spLocks noChangeArrowheads="1"/>
              </p:cNvSpPr>
              <p:nvPr/>
            </p:nvSpPr>
            <p:spPr bwMode="auto">
              <a:xfrm>
                <a:off x="698" y="2006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>
                  <a:latin typeface="Arial"/>
                  <a:cs typeface="Arial"/>
                </a:endParaRPr>
              </a:p>
            </p:txBody>
          </p:sp>
        </p:grpSp>
      </p:grpSp>
      <p:sp>
        <p:nvSpPr>
          <p:cNvPr id="66629" name="Text Box 69"/>
          <p:cNvSpPr txBox="1">
            <a:spLocks noChangeArrowheads="1"/>
          </p:cNvSpPr>
          <p:nvPr/>
        </p:nvSpPr>
        <p:spPr bwMode="auto">
          <a:xfrm>
            <a:off x="1322388" y="5259388"/>
            <a:ext cx="1866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latin typeface="Arial"/>
                <a:cs typeface="Arial"/>
              </a:rPr>
              <a:t>managed device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56330" name="Group 83"/>
          <p:cNvGrpSpPr>
            <a:grpSpLocks/>
          </p:cNvGrpSpPr>
          <p:nvPr/>
        </p:nvGrpSpPr>
        <p:grpSpPr bwMode="auto">
          <a:xfrm>
            <a:off x="839788" y="2232025"/>
            <a:ext cx="1941512" cy="646113"/>
            <a:chOff x="728" y="1420"/>
            <a:chExt cx="1223" cy="407"/>
          </a:xfrm>
        </p:grpSpPr>
        <p:sp>
          <p:nvSpPr>
            <p:cNvPr id="66637" name="Oval 77"/>
            <p:cNvSpPr>
              <a:spLocks noChangeArrowheads="1"/>
            </p:cNvSpPr>
            <p:nvPr/>
          </p:nvSpPr>
          <p:spPr bwMode="auto">
            <a:xfrm>
              <a:off x="728" y="1446"/>
              <a:ext cx="1223" cy="3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638" name="Text Box 78"/>
            <p:cNvSpPr txBox="1">
              <a:spLocks noChangeArrowheads="1"/>
            </p:cNvSpPr>
            <p:nvPr/>
          </p:nvSpPr>
          <p:spPr bwMode="auto">
            <a:xfrm>
              <a:off x="944" y="1420"/>
              <a:ext cx="75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/>
                  <a:cs typeface="Arial"/>
                </a:rPr>
                <a:t>managing</a:t>
              </a:r>
            </a:p>
            <a:p>
              <a:pPr>
                <a:defRPr/>
              </a:pPr>
              <a:r>
                <a:rPr lang="en-US" sz="1800">
                  <a:latin typeface="Arial"/>
                  <a:cs typeface="Arial"/>
                </a:rPr>
                <a:t>entity</a:t>
              </a:r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6331" name="Group 119"/>
          <p:cNvGrpSpPr>
            <a:grpSpLocks/>
          </p:cNvGrpSpPr>
          <p:nvPr/>
        </p:nvGrpSpPr>
        <p:grpSpPr bwMode="auto">
          <a:xfrm>
            <a:off x="5064125" y="4448175"/>
            <a:ext cx="1704975" cy="627063"/>
            <a:chOff x="1189" y="3477"/>
            <a:chExt cx="1074" cy="395"/>
          </a:xfrm>
        </p:grpSpPr>
        <p:sp>
          <p:nvSpPr>
            <p:cNvPr id="66680" name="Oval 120"/>
            <p:cNvSpPr>
              <a:spLocks noChangeArrowheads="1"/>
            </p:cNvSpPr>
            <p:nvPr/>
          </p:nvSpPr>
          <p:spPr bwMode="auto">
            <a:xfrm>
              <a:off x="1189" y="3477"/>
              <a:ext cx="1074" cy="3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681" name="Text Box 121"/>
            <p:cNvSpPr txBox="1">
              <a:spLocks noChangeArrowheads="1"/>
            </p:cNvSpPr>
            <p:nvPr/>
          </p:nvSpPr>
          <p:spPr bwMode="auto">
            <a:xfrm>
              <a:off x="1216" y="3545"/>
              <a:ext cx="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/>
                  <a:cs typeface="Arial"/>
                </a:rPr>
                <a:t>agent</a:t>
              </a:r>
              <a:endParaRPr lang="en-US">
                <a:latin typeface="Arial"/>
                <a:cs typeface="Arial"/>
              </a:endParaRPr>
            </a:p>
          </p:txBody>
        </p:sp>
        <p:grpSp>
          <p:nvGrpSpPr>
            <p:cNvPr id="56353" name="Group 122"/>
            <p:cNvGrpSpPr>
              <a:grpSpLocks/>
            </p:cNvGrpSpPr>
            <p:nvPr/>
          </p:nvGrpSpPr>
          <p:grpSpPr bwMode="auto">
            <a:xfrm>
              <a:off x="1701" y="3547"/>
              <a:ext cx="399" cy="244"/>
              <a:chOff x="698" y="2006"/>
              <a:chExt cx="399" cy="244"/>
            </a:xfrm>
          </p:grpSpPr>
          <p:sp>
            <p:nvSpPr>
              <p:cNvPr id="66683" name="Rectangle 123"/>
              <p:cNvSpPr>
                <a:spLocks noChangeArrowheads="1"/>
              </p:cNvSpPr>
              <p:nvPr/>
            </p:nvSpPr>
            <p:spPr bwMode="auto">
              <a:xfrm>
                <a:off x="714" y="2016"/>
                <a:ext cx="372" cy="23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6684" name="Text Box 124"/>
              <p:cNvSpPr txBox="1">
                <a:spLocks noChangeArrowheads="1"/>
              </p:cNvSpPr>
              <p:nvPr/>
            </p:nvSpPr>
            <p:spPr bwMode="auto">
              <a:xfrm>
                <a:off x="698" y="2006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  <a:endParaRPr lang="en-US">
                  <a:latin typeface="Arial"/>
                  <a:cs typeface="Arial"/>
                </a:endParaRPr>
              </a:p>
            </p:txBody>
          </p:sp>
        </p:grpSp>
      </p:grpSp>
      <p:sp>
        <p:nvSpPr>
          <p:cNvPr id="66685" name="Text Box 125"/>
          <p:cNvSpPr txBox="1">
            <a:spLocks noChangeArrowheads="1"/>
          </p:cNvSpPr>
          <p:nvPr/>
        </p:nvSpPr>
        <p:spPr bwMode="auto">
          <a:xfrm>
            <a:off x="5461000" y="5232400"/>
            <a:ext cx="18780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latin typeface="Arial"/>
                <a:cs typeface="Arial"/>
              </a:rPr>
              <a:t>managed device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56333" name="Group 127"/>
          <p:cNvGrpSpPr>
            <a:grpSpLocks/>
          </p:cNvGrpSpPr>
          <p:nvPr/>
        </p:nvGrpSpPr>
        <p:grpSpPr bwMode="auto">
          <a:xfrm>
            <a:off x="4978400" y="2205038"/>
            <a:ext cx="1941513" cy="646112"/>
            <a:chOff x="728" y="1420"/>
            <a:chExt cx="1223" cy="407"/>
          </a:xfrm>
        </p:grpSpPr>
        <p:sp>
          <p:nvSpPr>
            <p:cNvPr id="66688" name="Oval 128"/>
            <p:cNvSpPr>
              <a:spLocks noChangeArrowheads="1"/>
            </p:cNvSpPr>
            <p:nvPr/>
          </p:nvSpPr>
          <p:spPr bwMode="auto">
            <a:xfrm>
              <a:off x="728" y="1446"/>
              <a:ext cx="1223" cy="3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689" name="Text Box 129"/>
            <p:cNvSpPr txBox="1">
              <a:spLocks noChangeArrowheads="1"/>
            </p:cNvSpPr>
            <p:nvPr/>
          </p:nvSpPr>
          <p:spPr bwMode="auto">
            <a:xfrm>
              <a:off x="944" y="1420"/>
              <a:ext cx="75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Arial"/>
                  <a:cs typeface="Arial"/>
                </a:rPr>
                <a:t>managing</a:t>
              </a:r>
            </a:p>
            <a:p>
              <a:pPr>
                <a:defRPr/>
              </a:pPr>
              <a:r>
                <a:rPr lang="en-US" sz="1800">
                  <a:latin typeface="Arial"/>
                  <a:cs typeface="Arial"/>
                </a:rPr>
                <a:t>entity</a:t>
              </a:r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186363" y="2870200"/>
            <a:ext cx="2455681" cy="1538288"/>
            <a:chOff x="5186363" y="2870200"/>
            <a:chExt cx="2455681" cy="1538288"/>
          </a:xfrm>
        </p:grpSpPr>
        <p:sp>
          <p:nvSpPr>
            <p:cNvPr id="66705" name="Freeform 145"/>
            <p:cNvSpPr>
              <a:spLocks/>
            </p:cNvSpPr>
            <p:nvPr/>
          </p:nvSpPr>
          <p:spPr bwMode="auto">
            <a:xfrm>
              <a:off x="5784850" y="2870200"/>
              <a:ext cx="74613" cy="1538288"/>
            </a:xfrm>
            <a:custGeom>
              <a:avLst/>
              <a:gdLst>
                <a:gd name="T0" fmla="*/ 0 w 1"/>
                <a:gd name="T1" fmla="*/ 0 h 1044"/>
                <a:gd name="T2" fmla="*/ 0 w 1"/>
                <a:gd name="T3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4">
                  <a:moveTo>
                    <a:pt x="0" y="0"/>
                  </a:moveTo>
                  <a:lnTo>
                    <a:pt x="0" y="104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706" name="Rectangle 146"/>
            <p:cNvSpPr>
              <a:spLocks noChangeArrowheads="1"/>
            </p:cNvSpPr>
            <p:nvPr/>
          </p:nvSpPr>
          <p:spPr bwMode="auto">
            <a:xfrm>
              <a:off x="5186363" y="3503613"/>
              <a:ext cx="1693862" cy="3873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707" name="Text Box 147"/>
            <p:cNvSpPr txBox="1">
              <a:spLocks noChangeArrowheads="1"/>
            </p:cNvSpPr>
            <p:nvPr/>
          </p:nvSpPr>
          <p:spPr bwMode="auto">
            <a:xfrm>
              <a:off x="5384619" y="3466849"/>
              <a:ext cx="22574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CC0000"/>
                  </a:solidFill>
                  <a:latin typeface="Arial"/>
                  <a:cs typeface="Arial"/>
                </a:rPr>
                <a:t>trap </a:t>
              </a:r>
              <a:r>
                <a:rPr lang="en-US" dirty="0" err="1">
                  <a:solidFill>
                    <a:srgbClr val="CC0000"/>
                  </a:solidFill>
                  <a:latin typeface="Arial"/>
                  <a:cs typeface="Arial"/>
                </a:rPr>
                <a:t>msg</a:t>
              </a:r>
              <a:endParaRPr lang="en-US" dirty="0">
                <a:solidFill>
                  <a:srgbClr val="CC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1939" y="2786063"/>
            <a:ext cx="1601788" cy="1657350"/>
            <a:chOff x="419102" y="2801938"/>
            <a:chExt cx="1601788" cy="1657350"/>
          </a:xfrm>
        </p:grpSpPr>
        <p:sp>
          <p:nvSpPr>
            <p:cNvPr id="66635" name="Freeform 75"/>
            <p:cNvSpPr>
              <a:spLocks/>
            </p:cNvSpPr>
            <p:nvPr/>
          </p:nvSpPr>
          <p:spPr bwMode="auto">
            <a:xfrm>
              <a:off x="1143001" y="2801938"/>
              <a:ext cx="1587" cy="1657350"/>
            </a:xfrm>
            <a:custGeom>
              <a:avLst/>
              <a:gdLst>
                <a:gd name="T0" fmla="*/ 0 w 1"/>
                <a:gd name="T1" fmla="*/ 0 h 1044"/>
                <a:gd name="T2" fmla="*/ 0 w 1"/>
                <a:gd name="T3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4">
                  <a:moveTo>
                    <a:pt x="0" y="0"/>
                  </a:moveTo>
                  <a:lnTo>
                    <a:pt x="0" y="104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grpSp>
          <p:nvGrpSpPr>
            <p:cNvPr id="56343" name="Group 148"/>
            <p:cNvGrpSpPr>
              <a:grpSpLocks/>
            </p:cNvGrpSpPr>
            <p:nvPr/>
          </p:nvGrpSpPr>
          <p:grpSpPr bwMode="auto">
            <a:xfrm>
              <a:off x="419102" y="3213100"/>
              <a:ext cx="1601788" cy="457200"/>
              <a:chOff x="3657" y="439"/>
              <a:chExt cx="1009" cy="288"/>
            </a:xfrm>
          </p:grpSpPr>
          <p:sp>
            <p:nvSpPr>
              <p:cNvPr id="66647" name="Rectangle 87"/>
              <p:cNvSpPr>
                <a:spLocks noChangeArrowheads="1"/>
              </p:cNvSpPr>
              <p:nvPr/>
            </p:nvSpPr>
            <p:spPr bwMode="auto">
              <a:xfrm>
                <a:off x="3657" y="446"/>
                <a:ext cx="844" cy="2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6646" name="Text Box 86"/>
              <p:cNvSpPr txBox="1">
                <a:spLocks noChangeArrowheads="1"/>
              </p:cNvSpPr>
              <p:nvPr/>
            </p:nvSpPr>
            <p:spPr bwMode="auto">
              <a:xfrm>
                <a:off x="3750" y="439"/>
                <a:ext cx="9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dirty="0">
                    <a:solidFill>
                      <a:srgbClr val="CC0000"/>
                    </a:solidFill>
                    <a:latin typeface="Arial"/>
                    <a:cs typeface="Arial"/>
                  </a:rPr>
                  <a:t>request</a:t>
                </a:r>
              </a:p>
            </p:txBody>
          </p:sp>
        </p:grpSp>
      </p:grpSp>
      <p:sp>
        <p:nvSpPr>
          <p:cNvPr id="66709" name="Text Box 149"/>
          <p:cNvSpPr txBox="1">
            <a:spLocks noChangeArrowheads="1"/>
          </p:cNvSpPr>
          <p:nvPr/>
        </p:nvSpPr>
        <p:spPr bwMode="auto">
          <a:xfrm>
            <a:off x="1687596" y="6047457"/>
            <a:ext cx="26098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99"/>
                </a:solidFill>
                <a:latin typeface="Arial"/>
                <a:cs typeface="Arial"/>
              </a:rPr>
              <a:t>request/response mode</a:t>
            </a:r>
          </a:p>
        </p:txBody>
      </p:sp>
      <p:sp>
        <p:nvSpPr>
          <p:cNvPr id="66710" name="Text Box 150"/>
          <p:cNvSpPr txBox="1">
            <a:spLocks noChangeArrowheads="1"/>
          </p:cNvSpPr>
          <p:nvPr/>
        </p:nvSpPr>
        <p:spPr bwMode="auto">
          <a:xfrm>
            <a:off x="6735512" y="6035674"/>
            <a:ext cx="1223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99"/>
                </a:solidFill>
                <a:latin typeface="Arial"/>
                <a:cs typeface="Arial"/>
              </a:rPr>
              <a:t>trap mode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084263" y="2936875"/>
            <a:ext cx="2383238" cy="1466850"/>
            <a:chOff x="9064738" y="1353594"/>
            <a:chExt cx="2383238" cy="1466850"/>
          </a:xfrm>
        </p:grpSpPr>
        <p:sp>
          <p:nvSpPr>
            <p:cNvPr id="66649" name="Freeform 89"/>
            <p:cNvSpPr>
              <a:spLocks/>
            </p:cNvSpPr>
            <p:nvPr/>
          </p:nvSpPr>
          <p:spPr bwMode="auto">
            <a:xfrm>
              <a:off x="9820388" y="1353594"/>
              <a:ext cx="74612" cy="1466850"/>
            </a:xfrm>
            <a:custGeom>
              <a:avLst/>
              <a:gdLst>
                <a:gd name="T0" fmla="*/ 0 w 1"/>
                <a:gd name="T1" fmla="*/ 0 h 1044"/>
                <a:gd name="T2" fmla="*/ 0 w 1"/>
                <a:gd name="T3" fmla="*/ 104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4">
                  <a:moveTo>
                    <a:pt x="0" y="0"/>
                  </a:moveTo>
                  <a:lnTo>
                    <a:pt x="0" y="104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651" name="Rectangle 91"/>
            <p:cNvSpPr>
              <a:spLocks noChangeArrowheads="1"/>
            </p:cNvSpPr>
            <p:nvPr/>
          </p:nvSpPr>
          <p:spPr bwMode="auto">
            <a:xfrm>
              <a:off x="9064738" y="2155282"/>
              <a:ext cx="1422400" cy="3873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66652" name="Text Box 92"/>
            <p:cNvSpPr txBox="1">
              <a:spLocks noChangeArrowheads="1"/>
            </p:cNvSpPr>
            <p:nvPr/>
          </p:nvSpPr>
          <p:spPr bwMode="auto">
            <a:xfrm>
              <a:off x="9190551" y="2152272"/>
              <a:ext cx="22574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rgbClr val="CC0000"/>
                  </a:solidFill>
                  <a:latin typeface="Arial"/>
                  <a:cs typeface="Arial"/>
                </a:rPr>
                <a:t>response</a:t>
              </a:r>
            </a:p>
          </p:txBody>
        </p:sp>
      </p:grpSp>
      <p:grpSp>
        <p:nvGrpSpPr>
          <p:cNvPr id="198" name="Group 327"/>
          <p:cNvGrpSpPr>
            <a:grpSpLocks/>
          </p:cNvGrpSpPr>
          <p:nvPr/>
        </p:nvGrpSpPr>
        <p:grpSpPr bwMode="auto">
          <a:xfrm>
            <a:off x="2365660" y="4961649"/>
            <a:ext cx="687402" cy="404025"/>
            <a:chOff x="1871277" y="1576300"/>
            <a:chExt cx="1128371" cy="437861"/>
          </a:xfrm>
        </p:grpSpPr>
        <p:sp>
          <p:nvSpPr>
            <p:cNvPr id="199" name="Oval 198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2" name="Oval 201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" name="Freeform 210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" name="Freeform 211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5" name="Freeform 214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1" name="Straight Connector 220"/>
            <p:cNvCxnSpPr>
              <a:endCxn id="202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327"/>
          <p:cNvGrpSpPr>
            <a:grpSpLocks/>
          </p:cNvGrpSpPr>
          <p:nvPr/>
        </p:nvGrpSpPr>
        <p:grpSpPr bwMode="auto">
          <a:xfrm>
            <a:off x="3534062" y="3389522"/>
            <a:ext cx="687402" cy="404025"/>
            <a:chOff x="1871277" y="1576300"/>
            <a:chExt cx="1128371" cy="437861"/>
          </a:xfrm>
        </p:grpSpPr>
        <p:sp>
          <p:nvSpPr>
            <p:cNvPr id="230" name="Oval 229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2" name="Oval 231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3" name="Freeform 232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5" name="Freeform 234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6" name="Freeform 235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0" name="Straight Connector 239"/>
            <p:cNvCxnSpPr>
              <a:endCxn id="232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327"/>
          <p:cNvGrpSpPr>
            <a:grpSpLocks/>
          </p:cNvGrpSpPr>
          <p:nvPr/>
        </p:nvGrpSpPr>
        <p:grpSpPr bwMode="auto">
          <a:xfrm>
            <a:off x="7670251" y="3394869"/>
            <a:ext cx="687402" cy="404025"/>
            <a:chOff x="1871277" y="1576300"/>
            <a:chExt cx="1128371" cy="437861"/>
          </a:xfrm>
        </p:grpSpPr>
        <p:sp>
          <p:nvSpPr>
            <p:cNvPr id="245" name="Oval 244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8" name="Oval 247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0" name="Freeform 249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0" name="Freeform 269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1" name="Freeform 270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8" name="Freeform 277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9" name="Straight Connector 278"/>
            <p:cNvCxnSpPr>
              <a:endCxn id="248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327"/>
          <p:cNvGrpSpPr>
            <a:grpSpLocks/>
          </p:cNvGrpSpPr>
          <p:nvPr/>
        </p:nvGrpSpPr>
        <p:grpSpPr bwMode="auto">
          <a:xfrm>
            <a:off x="6525914" y="4937584"/>
            <a:ext cx="687402" cy="404025"/>
            <a:chOff x="1871277" y="1576300"/>
            <a:chExt cx="1128371" cy="437861"/>
          </a:xfrm>
        </p:grpSpPr>
        <p:sp>
          <p:nvSpPr>
            <p:cNvPr id="282" name="Oval 281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4" name="Oval 283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5" name="Freeform 284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6" name="Freeform 285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7" name="Freeform 286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8" name="Freeform 287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89" name="Straight Connector 288"/>
            <p:cNvCxnSpPr>
              <a:endCxn id="284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134</a:t>
            </a:fld>
            <a:endParaRPr lang="en-US" sz="1200" dirty="0">
              <a:latin typeface="Tahoma" charset="0"/>
            </a:endParaRPr>
          </a:p>
        </p:txBody>
      </p:sp>
      <p:sp>
        <p:nvSpPr>
          <p:cNvPr id="29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8223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SNMP protocol: message types</a:t>
            </a:r>
          </a:p>
        </p:txBody>
      </p:sp>
      <p:sp>
        <p:nvSpPr>
          <p:cNvPr id="67699" name="Text Box 115"/>
          <p:cNvSpPr txBox="1">
            <a:spLocks noChangeArrowheads="1"/>
          </p:cNvSpPr>
          <p:nvPr/>
        </p:nvSpPr>
        <p:spPr bwMode="auto">
          <a:xfrm>
            <a:off x="506413" y="1806575"/>
            <a:ext cx="246856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Arial"/>
                <a:cs typeface="Arial"/>
              </a:rPr>
              <a:t>GetRequest</a:t>
            </a:r>
          </a:p>
          <a:p>
            <a:pPr algn="r">
              <a:defRPr/>
            </a:pPr>
            <a:r>
              <a:rPr lang="en-US">
                <a:latin typeface="Arial"/>
                <a:cs typeface="Arial"/>
              </a:rPr>
              <a:t>GetNextRequest</a:t>
            </a:r>
          </a:p>
          <a:p>
            <a:pPr algn="r">
              <a:defRPr/>
            </a:pPr>
            <a:r>
              <a:rPr lang="en-US">
                <a:latin typeface="Arial"/>
                <a:cs typeface="Arial"/>
              </a:rPr>
              <a:t>GetBulkRequest</a:t>
            </a:r>
          </a:p>
        </p:txBody>
      </p:sp>
      <p:sp>
        <p:nvSpPr>
          <p:cNvPr id="67700" name="Text Box 116"/>
          <p:cNvSpPr txBox="1">
            <a:spLocks noChangeArrowheads="1"/>
          </p:cNvSpPr>
          <p:nvPr/>
        </p:nvSpPr>
        <p:spPr bwMode="auto">
          <a:xfrm>
            <a:off x="3453732" y="1971675"/>
            <a:ext cx="48167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Arial"/>
                <a:cs typeface="Arial"/>
              </a:rPr>
              <a:t>manager-</a:t>
            </a:r>
            <a:r>
              <a:rPr lang="en-US" dirty="0">
                <a:latin typeface="Arial"/>
                <a:cs typeface="Arial"/>
              </a:rPr>
              <a:t>to-agent: </a:t>
            </a:r>
            <a:r>
              <a:rPr lang="ja-JP" altLang="en-US" dirty="0">
                <a:latin typeface="Arial"/>
                <a:cs typeface="Arial"/>
              </a:rPr>
              <a:t>“</a:t>
            </a:r>
            <a:r>
              <a:rPr lang="en-US" dirty="0">
                <a:latin typeface="Arial"/>
                <a:cs typeface="Arial"/>
              </a:rPr>
              <a:t>get me data</a:t>
            </a:r>
            <a:r>
              <a:rPr lang="ja-JP" altLang="en-US" dirty="0">
                <a:latin typeface="Arial"/>
                <a:cs typeface="Arial"/>
              </a:rPr>
              <a:t>”</a:t>
            </a:r>
            <a:endParaRPr lang="en-US" dirty="0">
              <a:latin typeface="Arial"/>
              <a:cs typeface="Arial"/>
            </a:endParaRPr>
          </a:p>
          <a:p>
            <a:pPr algn="l">
              <a:defRPr/>
            </a:pPr>
            <a:r>
              <a:rPr lang="en-US" dirty="0" smtClean="0">
                <a:latin typeface="Arial"/>
                <a:cs typeface="Arial"/>
              </a:rPr>
              <a:t>(data instance, next data in </a:t>
            </a:r>
            <a:r>
              <a:rPr lang="en-US" dirty="0">
                <a:latin typeface="Arial"/>
                <a:cs typeface="Arial"/>
              </a:rPr>
              <a:t>list, </a:t>
            </a:r>
            <a:r>
              <a:rPr lang="en-US" dirty="0" smtClean="0">
                <a:latin typeface="Arial"/>
                <a:cs typeface="Arial"/>
              </a:rPr>
              <a:t>block of data)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7702" name="Text Box 118"/>
          <p:cNvSpPr txBox="1">
            <a:spLocks noChangeArrowheads="1"/>
          </p:cNvSpPr>
          <p:nvPr/>
        </p:nvSpPr>
        <p:spPr bwMode="auto">
          <a:xfrm>
            <a:off x="568325" y="1265238"/>
            <a:ext cx="2419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800" u="sng" dirty="0">
                <a:solidFill>
                  <a:srgbClr val="CC0000"/>
                </a:solidFill>
                <a:latin typeface="Arial"/>
                <a:cs typeface="Arial"/>
              </a:rPr>
              <a:t>Message type</a:t>
            </a:r>
            <a:endParaRPr lang="en-US" sz="2800" dirty="0">
              <a:solidFill>
                <a:srgbClr val="CC0000"/>
              </a:solidFill>
              <a:latin typeface="Arial"/>
              <a:cs typeface="Arial"/>
            </a:endParaRPr>
          </a:p>
        </p:txBody>
      </p:sp>
      <p:sp>
        <p:nvSpPr>
          <p:cNvPr id="67703" name="Text Box 119"/>
          <p:cNvSpPr txBox="1">
            <a:spLocks noChangeArrowheads="1"/>
          </p:cNvSpPr>
          <p:nvPr/>
        </p:nvSpPr>
        <p:spPr bwMode="auto">
          <a:xfrm>
            <a:off x="3614738" y="1263650"/>
            <a:ext cx="15621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800" u="sng" dirty="0">
                <a:solidFill>
                  <a:srgbClr val="CC0000"/>
                </a:solidFill>
                <a:latin typeface="Arial"/>
                <a:cs typeface="Arial"/>
              </a:rPr>
              <a:t>Function</a:t>
            </a:r>
            <a:endParaRPr lang="en-US" sz="2800" dirty="0">
              <a:solidFill>
                <a:srgbClr val="CC0000"/>
              </a:solidFill>
              <a:latin typeface="Arial"/>
              <a:cs typeface="Arial"/>
            </a:endParaRPr>
          </a:p>
        </p:txBody>
      </p:sp>
      <p:sp>
        <p:nvSpPr>
          <p:cNvPr id="67704" name="Line 120"/>
          <p:cNvSpPr>
            <a:spLocks noChangeShapeType="1"/>
          </p:cNvSpPr>
          <p:nvPr/>
        </p:nvSpPr>
        <p:spPr bwMode="auto">
          <a:xfrm>
            <a:off x="1330325" y="3081338"/>
            <a:ext cx="53736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7705" name="Text Box 121"/>
          <p:cNvSpPr txBox="1">
            <a:spLocks noChangeArrowheads="1"/>
          </p:cNvSpPr>
          <p:nvPr/>
        </p:nvSpPr>
        <p:spPr bwMode="auto">
          <a:xfrm>
            <a:off x="361950" y="3225800"/>
            <a:ext cx="257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/>
                <a:cs typeface="Arial"/>
              </a:rPr>
              <a:t>InformRequest</a:t>
            </a:r>
          </a:p>
        </p:txBody>
      </p:sp>
      <p:sp>
        <p:nvSpPr>
          <p:cNvPr id="67706" name="Text Box 122"/>
          <p:cNvSpPr txBox="1">
            <a:spLocks noChangeArrowheads="1"/>
          </p:cNvSpPr>
          <p:nvPr/>
        </p:nvSpPr>
        <p:spPr bwMode="auto">
          <a:xfrm>
            <a:off x="3537786" y="3240088"/>
            <a:ext cx="45085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Arial"/>
                <a:cs typeface="Arial"/>
              </a:rPr>
              <a:t>manager-to-manager: </a:t>
            </a:r>
            <a:r>
              <a:rPr lang="en-US" dirty="0">
                <a:latin typeface="Arial"/>
                <a:cs typeface="Arial"/>
              </a:rPr>
              <a:t>here</a:t>
            </a:r>
            <a:r>
              <a:rPr lang="ja-JP" altLang="en-US" dirty="0">
                <a:latin typeface="Arial"/>
                <a:cs typeface="Arial"/>
              </a:rPr>
              <a:t>’</a:t>
            </a:r>
            <a:r>
              <a:rPr lang="en-US" dirty="0">
                <a:latin typeface="Arial"/>
                <a:cs typeface="Arial"/>
              </a:rPr>
              <a:t>s MIB value</a:t>
            </a:r>
          </a:p>
        </p:txBody>
      </p:sp>
      <p:sp>
        <p:nvSpPr>
          <p:cNvPr id="67707" name="Line 123"/>
          <p:cNvSpPr>
            <a:spLocks noChangeShapeType="1"/>
          </p:cNvSpPr>
          <p:nvPr/>
        </p:nvSpPr>
        <p:spPr bwMode="auto">
          <a:xfrm>
            <a:off x="1363663" y="3797300"/>
            <a:ext cx="537368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7708" name="Text Box 124"/>
          <p:cNvSpPr txBox="1">
            <a:spLocks noChangeArrowheads="1"/>
          </p:cNvSpPr>
          <p:nvPr/>
        </p:nvSpPr>
        <p:spPr bwMode="auto">
          <a:xfrm>
            <a:off x="417513" y="3886200"/>
            <a:ext cx="257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/>
                <a:cs typeface="Arial"/>
              </a:rPr>
              <a:t>SetRequest</a:t>
            </a:r>
          </a:p>
        </p:txBody>
      </p:sp>
      <p:sp>
        <p:nvSpPr>
          <p:cNvPr id="67709" name="Text Box 125"/>
          <p:cNvSpPr txBox="1">
            <a:spLocks noChangeArrowheads="1"/>
          </p:cNvSpPr>
          <p:nvPr/>
        </p:nvSpPr>
        <p:spPr bwMode="auto">
          <a:xfrm>
            <a:off x="3557923" y="3921794"/>
            <a:ext cx="42735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Arial"/>
                <a:cs typeface="Arial"/>
              </a:rPr>
              <a:t>manager-</a:t>
            </a:r>
            <a:r>
              <a:rPr lang="en-US" dirty="0">
                <a:latin typeface="Arial"/>
                <a:cs typeface="Arial"/>
              </a:rPr>
              <a:t>to-agent: set MIB value</a:t>
            </a:r>
          </a:p>
        </p:txBody>
      </p:sp>
      <p:sp>
        <p:nvSpPr>
          <p:cNvPr id="67710" name="Line 126"/>
          <p:cNvSpPr>
            <a:spLocks noChangeShapeType="1"/>
          </p:cNvSpPr>
          <p:nvPr/>
        </p:nvSpPr>
        <p:spPr bwMode="auto">
          <a:xfrm>
            <a:off x="1327150" y="4491038"/>
            <a:ext cx="53736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7711" name="Text Box 127"/>
          <p:cNvSpPr txBox="1">
            <a:spLocks noChangeArrowheads="1"/>
          </p:cNvSpPr>
          <p:nvPr/>
        </p:nvSpPr>
        <p:spPr bwMode="auto">
          <a:xfrm>
            <a:off x="395288" y="4675188"/>
            <a:ext cx="257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/>
                <a:cs typeface="Arial"/>
              </a:rPr>
              <a:t>Response</a:t>
            </a:r>
          </a:p>
        </p:txBody>
      </p:sp>
      <p:sp>
        <p:nvSpPr>
          <p:cNvPr id="67712" name="Text Box 128"/>
          <p:cNvSpPr txBox="1">
            <a:spLocks noChangeArrowheads="1"/>
          </p:cNvSpPr>
          <p:nvPr/>
        </p:nvSpPr>
        <p:spPr bwMode="auto">
          <a:xfrm>
            <a:off x="3516313" y="4578350"/>
            <a:ext cx="42373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latin typeface="Arial"/>
                <a:cs typeface="Arial"/>
              </a:rPr>
              <a:t>Agent-to-</a:t>
            </a:r>
            <a:r>
              <a:rPr lang="en-US" dirty="0" smtClean="0">
                <a:latin typeface="Arial"/>
                <a:cs typeface="Arial"/>
              </a:rPr>
              <a:t>manager: </a:t>
            </a:r>
            <a:r>
              <a:rPr lang="en-US" dirty="0">
                <a:latin typeface="Arial"/>
                <a:cs typeface="Arial"/>
              </a:rPr>
              <a:t>value, response to </a:t>
            </a:r>
          </a:p>
          <a:p>
            <a:pPr algn="l">
              <a:defRPr/>
            </a:pPr>
            <a:r>
              <a:rPr lang="en-US" dirty="0">
                <a:latin typeface="Arial"/>
                <a:cs typeface="Arial"/>
              </a:rPr>
              <a:t>Request</a:t>
            </a:r>
          </a:p>
        </p:txBody>
      </p:sp>
      <p:sp>
        <p:nvSpPr>
          <p:cNvPr id="67713" name="Line 129"/>
          <p:cNvSpPr>
            <a:spLocks noChangeShapeType="1"/>
          </p:cNvSpPr>
          <p:nvPr/>
        </p:nvSpPr>
        <p:spPr bwMode="auto">
          <a:xfrm>
            <a:off x="1387475" y="5407025"/>
            <a:ext cx="53736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7714" name="Text Box 130"/>
          <p:cNvSpPr txBox="1">
            <a:spLocks noChangeArrowheads="1"/>
          </p:cNvSpPr>
          <p:nvPr/>
        </p:nvSpPr>
        <p:spPr bwMode="auto">
          <a:xfrm>
            <a:off x="411163" y="5553075"/>
            <a:ext cx="257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>
                <a:latin typeface="Arial"/>
                <a:cs typeface="Arial"/>
              </a:rPr>
              <a:t>Trap</a:t>
            </a:r>
          </a:p>
        </p:txBody>
      </p:sp>
      <p:sp>
        <p:nvSpPr>
          <p:cNvPr id="67715" name="Line 131"/>
          <p:cNvSpPr>
            <a:spLocks noChangeShapeType="1"/>
          </p:cNvSpPr>
          <p:nvPr/>
        </p:nvSpPr>
        <p:spPr bwMode="auto">
          <a:xfrm>
            <a:off x="3279775" y="1352550"/>
            <a:ext cx="0" cy="4964113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67716" name="Text Box 132"/>
          <p:cNvSpPr txBox="1">
            <a:spLocks noChangeArrowheads="1"/>
          </p:cNvSpPr>
          <p:nvPr/>
        </p:nvSpPr>
        <p:spPr bwMode="auto">
          <a:xfrm>
            <a:off x="3505200" y="5541963"/>
            <a:ext cx="47926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latin typeface="Arial"/>
                <a:cs typeface="Arial"/>
              </a:rPr>
              <a:t>Agent-to</a:t>
            </a:r>
            <a:r>
              <a:rPr lang="en-US" dirty="0" smtClean="0">
                <a:latin typeface="Arial"/>
                <a:cs typeface="Arial"/>
              </a:rPr>
              <a:t>-manager: </a:t>
            </a:r>
            <a:r>
              <a:rPr lang="en-US" dirty="0">
                <a:latin typeface="Arial"/>
                <a:cs typeface="Arial"/>
              </a:rPr>
              <a:t>inform manager</a:t>
            </a:r>
          </a:p>
          <a:p>
            <a:pPr algn="l">
              <a:defRPr/>
            </a:pPr>
            <a:r>
              <a:rPr lang="en-US" dirty="0">
                <a:latin typeface="Arial"/>
                <a:cs typeface="Arial"/>
              </a:rPr>
              <a:t>of exceptional event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135</a:t>
            </a:fld>
            <a:endParaRPr lang="en-US" sz="1200" dirty="0">
              <a:latin typeface="Tahoma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2238" y="357781"/>
            <a:ext cx="880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PSPro-Regular"/>
              </a:rPr>
              <a:t>GetRequest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</a:t>
            </a:r>
            <a:r>
              <a:rPr lang="en-GB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PSPro-Regular"/>
              </a:rPr>
              <a:t>GetNextRequest</a:t>
            </a:r>
            <a:r>
              <a:rPr lang="en-GB" dirty="0">
                <a:solidFill>
                  <a:srgbClr val="231F20"/>
                </a:solidFill>
                <a:latin typeface="CourierPSPro-Regular"/>
              </a:rPr>
              <a:t>,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and </a:t>
            </a:r>
            <a:r>
              <a:rPr lang="en-GB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PSPro-Regular"/>
              </a:rPr>
              <a:t>GetBulkRequest</a:t>
            </a:r>
            <a:r>
              <a:rPr lang="en-GB" dirty="0">
                <a:solidFill>
                  <a:srgbClr val="231F20"/>
                </a:solidFill>
                <a:latin typeface="CourierPSPro-Regular"/>
              </a:rPr>
              <a:t>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PDUs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are all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sent from a managing server to an agent to request the value of one or more MIB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objects at the agent’s managed device.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MIB objects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whose values are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being </a:t>
            </a:r>
            <a:r>
              <a:rPr lang="en-GB" dirty="0"/>
              <a:t>requested are specified in the variable binding portion of the PDU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err="1" smtClean="0"/>
              <a:t>GetRequest</a:t>
            </a:r>
            <a:r>
              <a:rPr lang="en-GB" dirty="0" smtClean="0"/>
              <a:t>, </a:t>
            </a:r>
            <a:r>
              <a:rPr lang="en-GB" dirty="0" err="1" smtClean="0"/>
              <a:t>GetNextRequest</a:t>
            </a:r>
            <a:r>
              <a:rPr lang="en-GB" dirty="0"/>
              <a:t>, and </a:t>
            </a:r>
            <a:r>
              <a:rPr lang="en-GB" dirty="0" err="1"/>
              <a:t>GetBulkRequest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differ </a:t>
            </a:r>
            <a:r>
              <a:rPr lang="en-GB" dirty="0"/>
              <a:t>in the granularity of their</a:t>
            </a:r>
            <a:br>
              <a:rPr lang="en-GB" dirty="0"/>
            </a:br>
            <a:r>
              <a:rPr lang="en-GB" dirty="0"/>
              <a:t>data requests.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1. </a:t>
            </a:r>
            <a:r>
              <a:rPr lang="en-GB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GetRequest</a:t>
            </a:r>
            <a:r>
              <a:rPr lang="en-GB" dirty="0" smtClean="0"/>
              <a:t> </a:t>
            </a:r>
            <a:r>
              <a:rPr lang="en-GB" dirty="0"/>
              <a:t>can request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arbitrary </a:t>
            </a:r>
            <a:r>
              <a:rPr lang="en-GB" dirty="0"/>
              <a:t>set of MIB </a:t>
            </a:r>
            <a:r>
              <a:rPr lang="en-GB" dirty="0" smtClean="0"/>
              <a:t>values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Multiple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rgbClr val="C00000"/>
                </a:solidFill>
              </a:rPr>
              <a:t>GetNextRequests</a:t>
            </a:r>
            <a:r>
              <a:rPr lang="en-GB" dirty="0" smtClean="0"/>
              <a:t> </a:t>
            </a:r>
            <a:r>
              <a:rPr lang="en-GB" dirty="0"/>
              <a:t>can be used to sequence through a list or table of MIB</a:t>
            </a:r>
            <a:br>
              <a:rPr lang="en-GB" dirty="0"/>
            </a:br>
            <a:r>
              <a:rPr lang="en-GB" dirty="0"/>
              <a:t>objects; 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GB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GetBulkRequest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/>
              <a:t>allows a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block of data </a:t>
            </a:r>
            <a:r>
              <a:rPr lang="en-GB" dirty="0"/>
              <a:t>to be returned, avoiding</a:t>
            </a:r>
            <a:br>
              <a:rPr lang="en-GB" dirty="0"/>
            </a:br>
            <a:r>
              <a:rPr lang="en-GB" dirty="0"/>
              <a:t>the overhead incurred if multiple </a:t>
            </a:r>
            <a:r>
              <a:rPr lang="en-GB" dirty="0" err="1"/>
              <a:t>GetRequest</a:t>
            </a:r>
            <a:r>
              <a:rPr lang="en-GB" dirty="0"/>
              <a:t> </a:t>
            </a:r>
            <a:r>
              <a:rPr lang="en-GB" dirty="0" err="1"/>
              <a:t>orGetNextRequest</a:t>
            </a:r>
            <a:r>
              <a:rPr lang="en-GB" dirty="0"/>
              <a:t> messages were to be sent. In all three cases, the agent responds with a Response</a:t>
            </a:r>
            <a:br>
              <a:rPr lang="en-GB" dirty="0"/>
            </a:br>
            <a:r>
              <a:rPr lang="en-GB" dirty="0"/>
              <a:t>PDU containing the object identifiers and their associated values</a:t>
            </a:r>
            <a:r>
              <a:rPr lang="en-GB" dirty="0" smtClean="0"/>
              <a:t>.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2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99041"/>
            <a:ext cx="914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</a:t>
            </a:r>
            <a:r>
              <a:rPr lang="en-GB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SetRequest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PDU </a:t>
            </a:r>
            <a:r>
              <a:rPr lang="en-GB" dirty="0"/>
              <a:t>is used by a managing server </a:t>
            </a:r>
            <a:r>
              <a:rPr lang="en-GB" dirty="0">
                <a:solidFill>
                  <a:srgbClr val="C00000"/>
                </a:solidFill>
              </a:rPr>
              <a:t>to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en-GB" dirty="0">
                <a:solidFill>
                  <a:srgbClr val="C00000"/>
                </a:solidFill>
              </a:rPr>
              <a:t> the value of one or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more MIB objects in a managed device</a:t>
            </a:r>
            <a:r>
              <a:rPr lang="en-GB" dirty="0"/>
              <a:t>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 </a:t>
            </a:r>
            <a:r>
              <a:rPr lang="en-GB" dirty="0">
                <a:solidFill>
                  <a:srgbClr val="C00000"/>
                </a:solidFill>
              </a:rPr>
              <a:t>agent replies </a:t>
            </a:r>
            <a:r>
              <a:rPr lang="en-GB" dirty="0"/>
              <a:t>with a Response </a:t>
            </a:r>
            <a:r>
              <a:rPr lang="en-GB" dirty="0" smtClean="0"/>
              <a:t>PDU with </a:t>
            </a:r>
            <a:r>
              <a:rPr lang="en-GB" dirty="0"/>
              <a:t>the “</a:t>
            </a:r>
            <a:r>
              <a:rPr lang="en-GB" b="1" dirty="0" err="1">
                <a:solidFill>
                  <a:srgbClr val="C00000"/>
                </a:solidFill>
              </a:rPr>
              <a:t>noError</a:t>
            </a:r>
            <a:r>
              <a:rPr lang="en-GB" dirty="0"/>
              <a:t>” error status </a:t>
            </a:r>
            <a:r>
              <a:rPr lang="en-GB" dirty="0">
                <a:solidFill>
                  <a:srgbClr val="00B050"/>
                </a:solidFill>
              </a:rPr>
              <a:t>to confirm that the value has indeed been set.</a:t>
            </a:r>
            <a:endParaRPr lang="en-GB" dirty="0" smtClean="0">
              <a:solidFill>
                <a:srgbClr val="00B05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b="1" dirty="0">
                <a:solidFill>
                  <a:srgbClr val="C00000"/>
                </a:solidFill>
                <a:latin typeface="TimesLTPro-Roman"/>
              </a:rPr>
              <a:t>5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. 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The </a:t>
            </a:r>
            <a:r>
              <a:rPr lang="en-GB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PSPro-Regular"/>
              </a:rPr>
              <a:t>InformRequest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PSPro-Regular"/>
              </a:rPr>
              <a:t>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PDU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 used by a managing server to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notify another</a:t>
            </a:r>
            <a:b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managing server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of MIB information that is remote to the receiving server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.</a:t>
            </a: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6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. The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PSPro-Regular"/>
              </a:rPr>
              <a:t>Response PDU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 typically sent from a managed device to the managing server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in response to a request message from that server, returning the requested information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.</a:t>
            </a: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7</a:t>
            </a:r>
            <a:r>
              <a:rPr lang="en-GB" dirty="0" smtClean="0">
                <a:solidFill>
                  <a:srgbClr val="00AEEF"/>
                </a:solidFill>
                <a:latin typeface="TimesLTPro-Roman"/>
              </a:rPr>
              <a:t>.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final type of SNMPv2 PDU is the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trap message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Trap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messages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are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generated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asynchronously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; that is, they are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not generated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 response to a received request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but rather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in response to an event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for which the managing server requires notification.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CourierPSPro-Regular"/>
              </a:rPr>
              <a:t/>
            </a:r>
            <a:br>
              <a:rPr lang="en-GB" dirty="0">
                <a:solidFill>
                  <a:srgbClr val="231F20"/>
                </a:solidFill>
                <a:latin typeface="CourierPSPro-Regular"/>
              </a:rPr>
            </a:br>
            <a:r>
              <a:rPr lang="en-GB" dirty="0">
                <a:solidFill>
                  <a:srgbClr val="231F20"/>
                </a:solidFill>
                <a:latin typeface="CourierPSPro-Regular"/>
              </a:rPr>
              <a:t/>
            </a:r>
            <a:br>
              <a:rPr lang="en-GB" dirty="0">
                <a:solidFill>
                  <a:srgbClr val="231F20"/>
                </a:solidFill>
                <a:latin typeface="CourierPSPro-Regular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2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8769" y="1335852"/>
            <a:ext cx="88023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Given the request-response nature of SNMP, it is worth noting here that although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00B050"/>
                </a:solidFill>
                <a:latin typeface="TimesLTPro-Roman"/>
              </a:rPr>
              <a:t>SNMP PDUs can be carried via many different transport protocols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SNMP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PDU is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typically carried in the payload of a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UDP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datagram </a:t>
            </a:r>
            <a:r>
              <a:rPr lang="en-GB" dirty="0"/>
              <a:t>that UDP is “the preferred transport mapping.”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However</a:t>
            </a:r>
            <a:r>
              <a:rPr lang="en-GB" dirty="0"/>
              <a:t>, since </a:t>
            </a:r>
            <a:r>
              <a:rPr lang="en-GB" dirty="0">
                <a:solidFill>
                  <a:srgbClr val="00B050"/>
                </a:solidFill>
              </a:rPr>
              <a:t>UDP</a:t>
            </a:r>
            <a:r>
              <a:rPr lang="en-GB" dirty="0"/>
              <a:t> is an </a:t>
            </a:r>
            <a:r>
              <a:rPr lang="en-GB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unreliable</a:t>
            </a:r>
            <a:r>
              <a:rPr lang="en-GB" dirty="0"/>
              <a:t> transport protocol, </a:t>
            </a:r>
            <a:r>
              <a:rPr lang="en-GB" dirty="0">
                <a:solidFill>
                  <a:srgbClr val="00B050"/>
                </a:solidFill>
              </a:rPr>
              <a:t>there </a:t>
            </a:r>
            <a:r>
              <a:rPr lang="en-GB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no guarantee </a:t>
            </a:r>
            <a:r>
              <a:rPr lang="en-GB" dirty="0">
                <a:solidFill>
                  <a:srgbClr val="00B050"/>
                </a:solidFill>
              </a:rPr>
              <a:t>that a request, or its response, will </a:t>
            </a:r>
            <a:r>
              <a:rPr lang="en-GB" dirty="0" smtClean="0">
                <a:solidFill>
                  <a:srgbClr val="00B050"/>
                </a:solidFill>
              </a:rPr>
              <a:t>be received </a:t>
            </a:r>
            <a:r>
              <a:rPr lang="en-GB" dirty="0">
                <a:solidFill>
                  <a:srgbClr val="00B050"/>
                </a:solidFill>
              </a:rPr>
              <a:t>at the intended destination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7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8890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219075"/>
            <a:ext cx="7772400" cy="835025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SNMP protocol: message formats</a:t>
            </a:r>
          </a:p>
        </p:txBody>
      </p:sp>
      <p:sp>
        <p:nvSpPr>
          <p:cNvPr id="60421" name="Rectangle 1"/>
          <p:cNvSpPr>
            <a:spLocks noChangeArrowheads="1"/>
          </p:cNvSpPr>
          <p:nvPr/>
        </p:nvSpPr>
        <p:spPr bwMode="auto">
          <a:xfrm>
            <a:off x="939392" y="1751775"/>
            <a:ext cx="6943725" cy="1004888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9" name="Straight Connector 3"/>
          <p:cNvCxnSpPr>
            <a:cxnSpLocks noChangeShapeType="1"/>
          </p:cNvCxnSpPr>
          <p:nvPr/>
        </p:nvCxnSpPr>
        <p:spPr bwMode="auto">
          <a:xfrm>
            <a:off x="1856967" y="1756538"/>
            <a:ext cx="0" cy="102076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423" name="TextBox 39"/>
          <p:cNvSpPr txBox="1">
            <a:spLocks noChangeArrowheads="1"/>
          </p:cNvSpPr>
          <p:nvPr/>
        </p:nvSpPr>
        <p:spPr bwMode="auto">
          <a:xfrm>
            <a:off x="7386229" y="2110550"/>
            <a:ext cx="4968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1200"/>
              </a:lnSpc>
            </a:pPr>
            <a:r>
              <a:rPr lang="en-US" sz="1600" i="1">
                <a:solidFill>
                  <a:schemeClr val="bg1"/>
                </a:solidFill>
                <a:latin typeface="Arial" charset="0"/>
                <a:cs typeface="Arial" charset="0"/>
              </a:rPr>
              <a:t>….</a:t>
            </a:r>
          </a:p>
        </p:txBody>
      </p:sp>
      <p:sp>
        <p:nvSpPr>
          <p:cNvPr id="60424" name="TextBox 40"/>
          <p:cNvSpPr txBox="1">
            <a:spLocks noChangeArrowheads="1"/>
          </p:cNvSpPr>
          <p:nvPr/>
        </p:nvSpPr>
        <p:spPr bwMode="auto">
          <a:xfrm>
            <a:off x="1152117" y="1778763"/>
            <a:ext cx="584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PDU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type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(0-3)</a:t>
            </a:r>
          </a:p>
        </p:txBody>
      </p:sp>
      <p:cxnSp>
        <p:nvCxnSpPr>
          <p:cNvPr id="20" name="Straight Connector 3"/>
          <p:cNvCxnSpPr>
            <a:cxnSpLocks noChangeShapeType="1"/>
          </p:cNvCxnSpPr>
          <p:nvPr/>
        </p:nvCxnSpPr>
        <p:spPr bwMode="auto">
          <a:xfrm>
            <a:off x="2750729" y="174383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3"/>
          <p:cNvCxnSpPr>
            <a:cxnSpLocks noChangeShapeType="1"/>
          </p:cNvCxnSpPr>
          <p:nvPr/>
        </p:nvCxnSpPr>
        <p:spPr bwMode="auto">
          <a:xfrm>
            <a:off x="3644492" y="17359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3"/>
          <p:cNvCxnSpPr>
            <a:cxnSpLocks noChangeShapeType="1"/>
          </p:cNvCxnSpPr>
          <p:nvPr/>
        </p:nvCxnSpPr>
        <p:spPr bwMode="auto">
          <a:xfrm>
            <a:off x="4546192" y="1758125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3"/>
          <p:cNvCxnSpPr>
            <a:cxnSpLocks noChangeShapeType="1"/>
          </p:cNvCxnSpPr>
          <p:nvPr/>
        </p:nvCxnSpPr>
        <p:spPr bwMode="auto">
          <a:xfrm>
            <a:off x="5255804" y="175018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3"/>
          <p:cNvCxnSpPr>
            <a:cxnSpLocks noChangeShapeType="1"/>
          </p:cNvCxnSpPr>
          <p:nvPr/>
        </p:nvCxnSpPr>
        <p:spPr bwMode="auto">
          <a:xfrm>
            <a:off x="5978117" y="174225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3"/>
          <p:cNvCxnSpPr>
            <a:cxnSpLocks noChangeShapeType="1"/>
          </p:cNvCxnSpPr>
          <p:nvPr/>
        </p:nvCxnSpPr>
        <p:spPr bwMode="auto">
          <a:xfrm>
            <a:off x="6681379" y="1734313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3"/>
          <p:cNvCxnSpPr>
            <a:cxnSpLocks noChangeShapeType="1"/>
          </p:cNvCxnSpPr>
          <p:nvPr/>
        </p:nvCxnSpPr>
        <p:spPr bwMode="auto">
          <a:xfrm>
            <a:off x="7403692" y="17613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432" name="TextBox 40"/>
          <p:cNvSpPr txBox="1">
            <a:spLocks noChangeArrowheads="1"/>
          </p:cNvSpPr>
          <p:nvPr/>
        </p:nvSpPr>
        <p:spPr bwMode="auto">
          <a:xfrm>
            <a:off x="1858554" y="1926400"/>
            <a:ext cx="889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Request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ID</a:t>
            </a:r>
          </a:p>
        </p:txBody>
      </p:sp>
      <p:sp>
        <p:nvSpPr>
          <p:cNvPr id="60433" name="TextBox 40"/>
          <p:cNvSpPr txBox="1">
            <a:spLocks noChangeArrowheads="1"/>
          </p:cNvSpPr>
          <p:nvPr/>
        </p:nvSpPr>
        <p:spPr bwMode="auto">
          <a:xfrm>
            <a:off x="2842804" y="1781938"/>
            <a:ext cx="720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Error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Status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(0-5)</a:t>
            </a:r>
          </a:p>
        </p:txBody>
      </p:sp>
      <p:sp>
        <p:nvSpPr>
          <p:cNvPr id="60434" name="TextBox 40"/>
          <p:cNvSpPr txBox="1">
            <a:spLocks noChangeArrowheads="1"/>
          </p:cNvSpPr>
          <p:nvPr/>
        </p:nvSpPr>
        <p:spPr bwMode="auto">
          <a:xfrm>
            <a:off x="3774667" y="1929575"/>
            <a:ext cx="647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Error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Index</a:t>
            </a:r>
          </a:p>
        </p:txBody>
      </p:sp>
      <p:sp>
        <p:nvSpPr>
          <p:cNvPr id="60435" name="TextBox 40"/>
          <p:cNvSpPr txBox="1">
            <a:spLocks noChangeArrowheads="1"/>
          </p:cNvSpPr>
          <p:nvPr/>
        </p:nvSpPr>
        <p:spPr bwMode="auto">
          <a:xfrm>
            <a:off x="4549367" y="2064513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Name</a:t>
            </a:r>
          </a:p>
        </p:txBody>
      </p:sp>
      <p:sp>
        <p:nvSpPr>
          <p:cNvPr id="60436" name="TextBox 40"/>
          <p:cNvSpPr txBox="1">
            <a:spLocks noChangeArrowheads="1"/>
          </p:cNvSpPr>
          <p:nvPr/>
        </p:nvSpPr>
        <p:spPr bwMode="auto">
          <a:xfrm>
            <a:off x="5289142" y="2074038"/>
            <a:ext cx="655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Value</a:t>
            </a:r>
          </a:p>
        </p:txBody>
      </p:sp>
      <p:sp>
        <p:nvSpPr>
          <p:cNvPr id="60437" name="TextBox 40"/>
          <p:cNvSpPr txBox="1">
            <a:spLocks noChangeArrowheads="1"/>
          </p:cNvSpPr>
          <p:nvPr/>
        </p:nvSpPr>
        <p:spPr bwMode="auto">
          <a:xfrm>
            <a:off x="5984467" y="2074038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Name</a:t>
            </a:r>
          </a:p>
        </p:txBody>
      </p:sp>
      <p:sp>
        <p:nvSpPr>
          <p:cNvPr id="60438" name="TextBox 40"/>
          <p:cNvSpPr txBox="1">
            <a:spLocks noChangeArrowheads="1"/>
          </p:cNvSpPr>
          <p:nvPr/>
        </p:nvSpPr>
        <p:spPr bwMode="auto">
          <a:xfrm>
            <a:off x="6717892" y="2083563"/>
            <a:ext cx="65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Value</a:t>
            </a:r>
          </a:p>
        </p:txBody>
      </p:sp>
      <p:sp>
        <p:nvSpPr>
          <p:cNvPr id="60439" name="Rectangle 1"/>
          <p:cNvSpPr>
            <a:spLocks noChangeArrowheads="1"/>
          </p:cNvSpPr>
          <p:nvPr/>
        </p:nvSpPr>
        <p:spPr bwMode="auto">
          <a:xfrm>
            <a:off x="902879" y="3267838"/>
            <a:ext cx="6943725" cy="1004887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59" name="Straight Connector 3"/>
          <p:cNvCxnSpPr>
            <a:cxnSpLocks noChangeShapeType="1"/>
          </p:cNvCxnSpPr>
          <p:nvPr/>
        </p:nvCxnSpPr>
        <p:spPr bwMode="auto">
          <a:xfrm>
            <a:off x="1820454" y="327418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441" name="TextBox 39"/>
          <p:cNvSpPr txBox="1">
            <a:spLocks noChangeArrowheads="1"/>
          </p:cNvSpPr>
          <p:nvPr/>
        </p:nvSpPr>
        <p:spPr bwMode="auto">
          <a:xfrm>
            <a:off x="7349717" y="3628200"/>
            <a:ext cx="4968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1200"/>
              </a:lnSpc>
            </a:pPr>
            <a:r>
              <a:rPr lang="en-US" sz="1600" i="1">
                <a:solidFill>
                  <a:schemeClr val="bg1"/>
                </a:solidFill>
                <a:latin typeface="Arial" charset="0"/>
                <a:cs typeface="Arial" charset="0"/>
              </a:rPr>
              <a:t>….</a:t>
            </a:r>
          </a:p>
        </p:txBody>
      </p:sp>
      <p:sp>
        <p:nvSpPr>
          <p:cNvPr id="60442" name="TextBox 40"/>
          <p:cNvSpPr txBox="1">
            <a:spLocks noChangeArrowheads="1"/>
          </p:cNvSpPr>
          <p:nvPr/>
        </p:nvSpPr>
        <p:spPr bwMode="auto">
          <a:xfrm>
            <a:off x="1115604" y="3296413"/>
            <a:ext cx="5842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PDU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type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4</a:t>
            </a:r>
          </a:p>
        </p:txBody>
      </p:sp>
      <p:cxnSp>
        <p:nvCxnSpPr>
          <p:cNvPr id="62" name="Straight Connector 3"/>
          <p:cNvCxnSpPr>
            <a:cxnSpLocks noChangeShapeType="1"/>
          </p:cNvCxnSpPr>
          <p:nvPr/>
        </p:nvCxnSpPr>
        <p:spPr bwMode="auto">
          <a:xfrm>
            <a:off x="2714217" y="32599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3"/>
          <p:cNvCxnSpPr>
            <a:cxnSpLocks noChangeShapeType="1"/>
          </p:cNvCxnSpPr>
          <p:nvPr/>
        </p:nvCxnSpPr>
        <p:spPr bwMode="auto">
          <a:xfrm>
            <a:off x="3433354" y="3258313"/>
            <a:ext cx="0" cy="102076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3"/>
          <p:cNvCxnSpPr>
            <a:cxnSpLocks noChangeShapeType="1"/>
          </p:cNvCxnSpPr>
          <p:nvPr/>
        </p:nvCxnSpPr>
        <p:spPr bwMode="auto">
          <a:xfrm>
            <a:off x="4327117" y="3267838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Connector 3"/>
          <p:cNvCxnSpPr>
            <a:cxnSpLocks noChangeShapeType="1"/>
          </p:cNvCxnSpPr>
          <p:nvPr/>
        </p:nvCxnSpPr>
        <p:spPr bwMode="auto">
          <a:xfrm>
            <a:off x="5179604" y="326625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3"/>
          <p:cNvCxnSpPr>
            <a:cxnSpLocks noChangeShapeType="1"/>
          </p:cNvCxnSpPr>
          <p:nvPr/>
        </p:nvCxnSpPr>
        <p:spPr bwMode="auto">
          <a:xfrm>
            <a:off x="6013042" y="3258313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3"/>
          <p:cNvCxnSpPr>
            <a:cxnSpLocks noChangeShapeType="1"/>
          </p:cNvCxnSpPr>
          <p:nvPr/>
        </p:nvCxnSpPr>
        <p:spPr bwMode="auto">
          <a:xfrm>
            <a:off x="6722654" y="3244025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3"/>
          <p:cNvCxnSpPr>
            <a:cxnSpLocks noChangeShapeType="1"/>
          </p:cNvCxnSpPr>
          <p:nvPr/>
        </p:nvCxnSpPr>
        <p:spPr bwMode="auto">
          <a:xfrm>
            <a:off x="7373529" y="3272600"/>
            <a:ext cx="0" cy="1019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450" name="TextBox 40"/>
          <p:cNvSpPr txBox="1">
            <a:spLocks noChangeArrowheads="1"/>
          </p:cNvSpPr>
          <p:nvPr/>
        </p:nvSpPr>
        <p:spPr bwMode="auto">
          <a:xfrm>
            <a:off x="1788704" y="3578988"/>
            <a:ext cx="954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Arial Narrow" charset="0"/>
                <a:cs typeface="Arial Narrow" charset="0"/>
              </a:rPr>
              <a:t>Enterprise</a:t>
            </a:r>
          </a:p>
        </p:txBody>
      </p:sp>
      <p:sp>
        <p:nvSpPr>
          <p:cNvPr id="60451" name="TextBox 40"/>
          <p:cNvSpPr txBox="1">
            <a:spLocks noChangeArrowheads="1"/>
          </p:cNvSpPr>
          <p:nvPr/>
        </p:nvSpPr>
        <p:spPr bwMode="auto">
          <a:xfrm>
            <a:off x="2749142" y="3453575"/>
            <a:ext cx="679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Agent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Addr</a:t>
            </a:r>
          </a:p>
        </p:txBody>
      </p:sp>
      <p:sp>
        <p:nvSpPr>
          <p:cNvPr id="60452" name="TextBox 40"/>
          <p:cNvSpPr txBox="1">
            <a:spLocks noChangeArrowheads="1"/>
          </p:cNvSpPr>
          <p:nvPr/>
        </p:nvSpPr>
        <p:spPr bwMode="auto">
          <a:xfrm>
            <a:off x="3563529" y="3317050"/>
            <a:ext cx="5953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Trap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Type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(0-7)</a:t>
            </a:r>
          </a:p>
        </p:txBody>
      </p:sp>
      <p:sp>
        <p:nvSpPr>
          <p:cNvPr id="60453" name="TextBox 40"/>
          <p:cNvSpPr txBox="1">
            <a:spLocks noChangeArrowheads="1"/>
          </p:cNvSpPr>
          <p:nvPr/>
        </p:nvSpPr>
        <p:spPr bwMode="auto">
          <a:xfrm>
            <a:off x="4330292" y="3458338"/>
            <a:ext cx="847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Specific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code</a:t>
            </a:r>
          </a:p>
        </p:txBody>
      </p:sp>
      <p:sp>
        <p:nvSpPr>
          <p:cNvPr id="60454" name="TextBox 40"/>
          <p:cNvSpPr txBox="1">
            <a:spLocks noChangeArrowheads="1"/>
          </p:cNvSpPr>
          <p:nvPr/>
        </p:nvSpPr>
        <p:spPr bwMode="auto">
          <a:xfrm>
            <a:off x="5249454" y="3467863"/>
            <a:ext cx="7000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Time</a:t>
            </a:r>
          </a:p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stamp</a:t>
            </a:r>
          </a:p>
        </p:txBody>
      </p:sp>
      <p:sp>
        <p:nvSpPr>
          <p:cNvPr id="60455" name="TextBox 40"/>
          <p:cNvSpPr txBox="1">
            <a:spLocks noChangeArrowheads="1"/>
          </p:cNvSpPr>
          <p:nvPr/>
        </p:nvSpPr>
        <p:spPr bwMode="auto">
          <a:xfrm>
            <a:off x="6032092" y="3591688"/>
            <a:ext cx="688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Name</a:t>
            </a:r>
          </a:p>
        </p:txBody>
      </p:sp>
      <p:sp>
        <p:nvSpPr>
          <p:cNvPr id="60456" name="TextBox 40"/>
          <p:cNvSpPr txBox="1">
            <a:spLocks noChangeArrowheads="1"/>
          </p:cNvSpPr>
          <p:nvPr/>
        </p:nvSpPr>
        <p:spPr bwMode="auto">
          <a:xfrm>
            <a:off x="6713129" y="3601213"/>
            <a:ext cx="655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Arial Narrow" charset="0"/>
                <a:cs typeface="Arial Narrow" charset="0"/>
              </a:rPr>
              <a:t>Value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1836329" y="4482692"/>
            <a:ext cx="4170363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6016217" y="4479517"/>
            <a:ext cx="1817687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/>
          <p:cNvCxnSpPr/>
          <p:nvPr/>
        </p:nvCxnSpPr>
        <p:spPr bwMode="auto">
          <a:xfrm>
            <a:off x="1831567" y="1537463"/>
            <a:ext cx="270986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4533492" y="1553338"/>
            <a:ext cx="3309937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61" name="TextBox 68612"/>
          <p:cNvSpPr txBox="1">
            <a:spLocks noChangeArrowheads="1"/>
          </p:cNvSpPr>
          <p:nvPr/>
        </p:nvSpPr>
        <p:spPr bwMode="auto">
          <a:xfrm>
            <a:off x="2401479" y="1345375"/>
            <a:ext cx="17113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  <a:cs typeface="Arial" charset="0"/>
              </a:rPr>
              <a:t>Get/set header</a:t>
            </a:r>
          </a:p>
        </p:txBody>
      </p:sp>
      <p:sp>
        <p:nvSpPr>
          <p:cNvPr id="60462" name="TextBox 85"/>
          <p:cNvSpPr txBox="1">
            <a:spLocks noChangeArrowheads="1"/>
          </p:cNvSpPr>
          <p:nvPr/>
        </p:nvSpPr>
        <p:spPr bwMode="auto">
          <a:xfrm>
            <a:off x="5104992" y="1342200"/>
            <a:ext cx="2157412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  <a:cs typeface="Arial" charset="0"/>
              </a:rPr>
              <a:t>Variables to get/set</a:t>
            </a:r>
          </a:p>
        </p:txBody>
      </p:sp>
      <p:sp>
        <p:nvSpPr>
          <p:cNvPr id="60463" name="TextBox 87"/>
          <p:cNvSpPr txBox="1">
            <a:spLocks noChangeArrowheads="1"/>
          </p:cNvSpPr>
          <p:nvPr/>
        </p:nvSpPr>
        <p:spPr bwMode="auto">
          <a:xfrm>
            <a:off x="3246029" y="4290604"/>
            <a:ext cx="14335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  <a:cs typeface="Arial" charset="0"/>
              </a:rPr>
              <a:t>Trap header</a:t>
            </a:r>
          </a:p>
        </p:txBody>
      </p:sp>
      <p:sp>
        <p:nvSpPr>
          <p:cNvPr id="60464" name="TextBox 88"/>
          <p:cNvSpPr txBox="1">
            <a:spLocks noChangeArrowheads="1"/>
          </p:cNvSpPr>
          <p:nvPr/>
        </p:nvSpPr>
        <p:spPr bwMode="auto">
          <a:xfrm>
            <a:off x="6282917" y="4279492"/>
            <a:ext cx="10874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  <a:cs typeface="Arial" charset="0"/>
              </a:rPr>
              <a:t>Trap info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13992" y="5083938"/>
            <a:ext cx="693261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66" name="TextBox 91"/>
          <p:cNvSpPr txBox="1">
            <a:spLocks noChangeArrowheads="1"/>
          </p:cNvSpPr>
          <p:nvPr/>
        </p:nvSpPr>
        <p:spPr bwMode="auto">
          <a:xfrm>
            <a:off x="3641317" y="4896613"/>
            <a:ext cx="139858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  <a:cs typeface="Arial" charset="0"/>
              </a:rPr>
              <a:t>SNMP PDU</a:t>
            </a:r>
          </a:p>
        </p:txBody>
      </p:sp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139</a:t>
            </a:fld>
            <a:endParaRPr lang="en-US" sz="1200" dirty="0">
              <a:latin typeface="Tahoma" charset="0"/>
            </a:endParaRPr>
          </a:p>
        </p:txBody>
      </p:sp>
      <p:sp>
        <p:nvSpPr>
          <p:cNvPr id="5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052" y="5708316"/>
            <a:ext cx="613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More on network management: </a:t>
            </a:r>
            <a:r>
              <a:rPr lang="en-US" dirty="0" smtClean="0"/>
              <a:t>see earlier editions of text!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24925"/>
            <a:ext cx="7696200" cy="2595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620344"/>
            <a:ext cx="7629525" cy="25411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95564" y="316311"/>
            <a:ext cx="907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accent6"/>
                </a:solidFill>
              </a:rPr>
              <a:t>DISTANCE VECTOR    VS           LINK STATE</a:t>
            </a:r>
            <a:endParaRPr lang="en-GB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920354"/>
            <a:ext cx="900834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request ID field of the PDU </a:t>
            </a:r>
            <a:r>
              <a:rPr lang="en-GB" b="1" dirty="0" smtClean="0">
                <a:solidFill>
                  <a:srgbClr val="C00000"/>
                </a:solidFill>
                <a:latin typeface="TimesLTPro-Roman"/>
              </a:rPr>
              <a:t>is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used by 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managing server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number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its requests to an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agent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;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agent’s response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takes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its request ID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from that of the received request.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Thus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request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ID field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can be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used by the managing server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detect lost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requests or replies.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 up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to the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managing server to decide whether to retransmit a request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if no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corresponding response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 received after a given amount of time.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particular, the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SNMP 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standard </a:t>
            </a:r>
            <a:r>
              <a:rPr lang="en-GB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does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not mandate any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particular procedure for </a:t>
            </a:r>
            <a:r>
              <a:rPr lang="en-GB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retransmission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or even if retransmission is to be done in the first place.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only requires that the managing server “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needs to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act responsibly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 respect to the frequency and duration of retransmissions.”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SNMP has evolved through three versions</a:t>
            </a:r>
            <a:r>
              <a:rPr lang="en-GB" dirty="0"/>
              <a:t>. The designers of SNMPv3 have said</a:t>
            </a:r>
            <a:br>
              <a:rPr lang="en-GB" dirty="0"/>
            </a:br>
            <a:r>
              <a:rPr lang="en-GB" dirty="0"/>
              <a:t>that “SNMPv3 can be thought of as SNMPv2 with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security and administration capabilities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3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7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866696"/>
            <a:ext cx="4165600" cy="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8184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Chapter </a:t>
            </a:r>
            <a:r>
              <a:rPr lang="en-US" sz="4000" dirty="0" smtClean="0">
                <a:cs typeface="+mj-cs"/>
              </a:rPr>
              <a:t>5: </a:t>
            </a:r>
            <a:r>
              <a:rPr lang="en-US" sz="3600" dirty="0" smtClean="0">
                <a:cs typeface="+mj-cs"/>
              </a:rPr>
              <a:t>summary</a:t>
            </a:r>
            <a:endParaRPr lang="en-US" sz="3600" dirty="0">
              <a:cs typeface="+mj-cs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347" y="1199153"/>
            <a:ext cx="8503653" cy="3680326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 smtClean="0">
                <a:solidFill>
                  <a:srgbClr val="CC0000"/>
                </a:solidFill>
                <a:cs typeface="+mn-cs"/>
              </a:rPr>
              <a:t>we’ve learned a lot!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approaches to network control plane</a:t>
            </a:r>
          </a:p>
          <a:p>
            <a:pPr marL="746125" lvl="1" indent="-346075">
              <a:buClr>
                <a:srgbClr val="000090"/>
              </a:buClr>
            </a:pPr>
            <a:r>
              <a:rPr lang="en-US" dirty="0">
                <a:cs typeface="Gill Sans MT"/>
              </a:rPr>
              <a:t>per-router control (traditional)</a:t>
            </a:r>
          </a:p>
          <a:p>
            <a:pPr marL="746125" lvl="1" indent="-346075">
              <a:buClr>
                <a:srgbClr val="000090"/>
              </a:buClr>
            </a:pPr>
            <a:r>
              <a:rPr lang="en-US" dirty="0">
                <a:cs typeface="Gill Sans MT"/>
              </a:rPr>
              <a:t>logically centralized control (software defined networking</a:t>
            </a:r>
            <a:r>
              <a:rPr lang="en-US" dirty="0" smtClean="0">
                <a:cs typeface="Gill Sans MT"/>
              </a:rPr>
              <a:t>)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traditional routing algorithms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implementation in Internet: OSPF, BGP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SDN controllers</a:t>
            </a:r>
          </a:p>
          <a:p>
            <a:pPr lvl="1">
              <a:defRPr/>
            </a:pPr>
            <a:r>
              <a:rPr lang="en-US" dirty="0" smtClean="0">
                <a:cs typeface="+mn-cs"/>
              </a:rPr>
              <a:t>implementation in practice: ODL, ONOS</a:t>
            </a:r>
          </a:p>
          <a:p>
            <a:pPr>
              <a:defRPr/>
            </a:pPr>
            <a:r>
              <a:rPr lang="en-US" dirty="0"/>
              <a:t>Internet Control Message </a:t>
            </a:r>
            <a:r>
              <a:rPr lang="en-US" dirty="0" smtClean="0"/>
              <a:t>Protocol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network management</a:t>
            </a:r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530" y="5721690"/>
            <a:ext cx="354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99"/>
                </a:solidFill>
              </a:rPr>
              <a:t>next stop:  link layer!</a:t>
            </a:r>
            <a:endParaRPr lang="en-US" sz="2800" i="1" dirty="0">
              <a:solidFill>
                <a:srgbClr val="000099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141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50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5.2 routing protocols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link state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control plane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15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014413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ill Sans MT" charset="0"/>
              </a:rPr>
              <a:t>A </a:t>
            </a:r>
            <a:r>
              <a:rPr lang="en-US" sz="4000" dirty="0" smtClean="0">
                <a:latin typeface="Gill Sans MT" charset="0"/>
              </a:rPr>
              <a:t>link-state routing algorithm</a:t>
            </a:r>
            <a:endParaRPr lang="en-US" dirty="0">
              <a:latin typeface="Gill Sans MT" charset="0"/>
            </a:endParaRP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4513" y="1555750"/>
            <a:ext cx="3810000" cy="4903788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Dijkstra</a:t>
            </a:r>
            <a:r>
              <a:rPr lang="ja-JP" altLang="en-US" i="1">
                <a:solidFill>
                  <a:srgbClr val="CC0000"/>
                </a:solidFill>
                <a:latin typeface="Gill Sans MT" charset="0"/>
              </a:rPr>
              <a:t>’</a:t>
            </a:r>
            <a:r>
              <a:rPr lang="en-US" altLang="ja-JP" i="1">
                <a:solidFill>
                  <a:srgbClr val="CC0000"/>
                </a:solidFill>
                <a:latin typeface="Gill Sans MT" charset="0"/>
              </a:rPr>
              <a:t>s algorithm</a:t>
            </a:r>
          </a:p>
          <a:p>
            <a:r>
              <a:rPr lang="en-US" sz="2400">
                <a:latin typeface="Gill Sans MT" charset="0"/>
              </a:rPr>
              <a:t>net topology, link costs known to all nodes</a:t>
            </a:r>
          </a:p>
          <a:p>
            <a:pPr lvl="1"/>
            <a:r>
              <a:rPr lang="en-US" sz="2000">
                <a:latin typeface="Gill Sans MT" charset="0"/>
              </a:rPr>
              <a:t>accomplished via </a:t>
            </a:r>
            <a:r>
              <a:rPr lang="ja-JP" altLang="en-US" sz="2000">
                <a:latin typeface="Gill Sans MT" charset="0"/>
              </a:rPr>
              <a:t>“</a:t>
            </a:r>
            <a:r>
              <a:rPr lang="en-US" altLang="ja-JP" sz="2000">
                <a:latin typeface="Gill Sans MT" charset="0"/>
              </a:rPr>
              <a:t>link state broadcast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altLang="ja-JP" sz="2000">
                <a:latin typeface="Gill Sans MT" charset="0"/>
              </a:rPr>
              <a:t> </a:t>
            </a:r>
          </a:p>
          <a:p>
            <a:pPr lvl="1"/>
            <a:r>
              <a:rPr lang="en-US" sz="2000">
                <a:latin typeface="Gill Sans MT" charset="0"/>
              </a:rPr>
              <a:t>all nodes have same info</a:t>
            </a:r>
          </a:p>
          <a:p>
            <a:r>
              <a:rPr lang="en-US" sz="2400">
                <a:latin typeface="Gill Sans MT" charset="0"/>
              </a:rPr>
              <a:t>computes least cost paths from one node (</a:t>
            </a:r>
            <a:r>
              <a:rPr lang="ja-JP" altLang="en-US" sz="2400">
                <a:latin typeface="Gill Sans MT" charset="0"/>
              </a:rPr>
              <a:t>‘</a:t>
            </a:r>
            <a:r>
              <a:rPr lang="en-US" altLang="ja-JP" sz="2400">
                <a:latin typeface="Gill Sans MT" charset="0"/>
              </a:rPr>
              <a:t>source</a:t>
            </a:r>
            <a:r>
              <a:rPr lang="ja-JP" altLang="en-US" sz="2400">
                <a:latin typeface="Gill Sans MT" charset="0"/>
              </a:rPr>
              <a:t>”</a:t>
            </a:r>
            <a:r>
              <a:rPr lang="en-US" altLang="ja-JP" sz="2400">
                <a:latin typeface="Gill Sans MT" charset="0"/>
              </a:rPr>
              <a:t>) to all other nodes</a:t>
            </a:r>
          </a:p>
          <a:p>
            <a:pPr lvl="1"/>
            <a:r>
              <a:rPr lang="en-US" sz="2000">
                <a:latin typeface="Gill Sans MT" charset="0"/>
              </a:rPr>
              <a:t>gives </a:t>
            </a:r>
            <a:r>
              <a:rPr lang="en-US" sz="2000" i="1">
                <a:solidFill>
                  <a:srgbClr val="000099"/>
                </a:solidFill>
                <a:latin typeface="Gill Sans MT" charset="0"/>
              </a:rPr>
              <a:t>forwarding table</a:t>
            </a:r>
            <a:r>
              <a:rPr lang="en-US" sz="2000">
                <a:latin typeface="Gill Sans MT" charset="0"/>
              </a:rPr>
              <a:t> for that node</a:t>
            </a:r>
          </a:p>
          <a:p>
            <a:r>
              <a:rPr lang="en-US" sz="2400">
                <a:latin typeface="Gill Sans MT" charset="0"/>
              </a:rPr>
              <a:t>iterative: after k iterations, know least cost path to k dest.</a:t>
            </a:r>
            <a:r>
              <a:rPr lang="ja-JP" altLang="en-US" sz="2400">
                <a:latin typeface="Gill Sans MT" charset="0"/>
              </a:rPr>
              <a:t>’</a:t>
            </a:r>
            <a:r>
              <a:rPr lang="en-US" altLang="ja-JP" sz="2400">
                <a:latin typeface="Gill Sans MT" charset="0"/>
              </a:rPr>
              <a:t>s</a:t>
            </a:r>
            <a:endParaRPr lang="en-US" sz="2400">
              <a:latin typeface="Gill Sans MT" charset="0"/>
            </a:endParaRPr>
          </a:p>
        </p:txBody>
      </p:sp>
      <p:sp>
        <p:nvSpPr>
          <p:cNvPr id="12493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notation:</a:t>
            </a: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charset="0"/>
              </a:rPr>
              <a:t>c(x,y):</a:t>
            </a:r>
            <a:r>
              <a:rPr lang="en-US" sz="2400">
                <a:latin typeface="Gill Sans MT" charset="0"/>
              </a:rPr>
              <a:t> link cost from node x to y;  = ∞ if not direct neighbors</a:t>
            </a: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charset="0"/>
              </a:rPr>
              <a:t>D(v):</a:t>
            </a:r>
            <a:r>
              <a:rPr lang="en-US" sz="2400">
                <a:latin typeface="Gill Sans MT" charset="0"/>
              </a:rPr>
              <a:t> current value of cost of path from source to dest. v</a:t>
            </a: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charset="0"/>
              </a:rPr>
              <a:t>p(v):</a:t>
            </a:r>
            <a:r>
              <a:rPr lang="en-US" sz="2400">
                <a:latin typeface="Gill Sans MT" charset="0"/>
              </a:rPr>
              <a:t> predecessor node along path from source to v</a:t>
            </a:r>
          </a:p>
          <a:p>
            <a:pPr>
              <a:lnSpc>
                <a:spcPct val="75000"/>
              </a:lnSpc>
            </a:pPr>
            <a:r>
              <a:rPr lang="en-US">
                <a:solidFill>
                  <a:srgbClr val="000099"/>
                </a:solidFill>
                <a:latin typeface="Arial" charset="0"/>
              </a:rPr>
              <a:t>N</a:t>
            </a:r>
            <a:r>
              <a:rPr lang="en-US">
                <a:solidFill>
                  <a:srgbClr val="000099"/>
                </a:solidFill>
                <a:latin typeface="Arial" charset="0"/>
                <a:cs typeface="Arial" charset="0"/>
              </a:rPr>
              <a:t>'</a:t>
            </a:r>
            <a:r>
              <a:rPr lang="en-US">
                <a:solidFill>
                  <a:srgbClr val="000099"/>
                </a:solidFill>
                <a:latin typeface="Arial" charset="0"/>
              </a:rPr>
              <a:t>:</a:t>
            </a:r>
            <a:r>
              <a:rPr lang="en-US" sz="2400">
                <a:latin typeface="Gill Sans MT" charset="0"/>
              </a:rPr>
              <a:t> set of nodes whose least cost path definitively known</a:t>
            </a:r>
          </a:p>
          <a:p>
            <a:pPr>
              <a:lnSpc>
                <a:spcPct val="75000"/>
              </a:lnSpc>
            </a:pPr>
            <a:endParaRPr lang="en-US">
              <a:latin typeface="Gill Sans MT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16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8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014413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Gill Sans MT" charset="0"/>
              </a:rPr>
              <a:t>Dijsktra</a:t>
            </a:r>
            <a:r>
              <a:rPr lang="ja-JP" altLang="en-US" sz="4000" dirty="0">
                <a:latin typeface="Gill Sans MT" charset="0"/>
              </a:rPr>
              <a:t>’</a:t>
            </a:r>
            <a:r>
              <a:rPr lang="en-US" altLang="ja-JP" sz="4000" dirty="0">
                <a:latin typeface="Gill Sans MT" charset="0"/>
              </a:rPr>
              <a:t>s </a:t>
            </a:r>
            <a:r>
              <a:rPr lang="en-US" altLang="ja-JP" sz="4000" dirty="0" smtClean="0">
                <a:latin typeface="Gill Sans MT" charset="0"/>
              </a:rPr>
              <a:t>algorithm</a:t>
            </a:r>
            <a:endParaRPr lang="en-US" dirty="0">
              <a:latin typeface="Gill Sans MT" charset="0"/>
            </a:endParaRPr>
          </a:p>
        </p:txBody>
      </p:sp>
      <p:sp>
        <p:nvSpPr>
          <p:cNvPr id="125957" name="Text Box 3"/>
          <p:cNvSpPr txBox="1">
            <a:spLocks noChangeArrowheads="1"/>
          </p:cNvSpPr>
          <p:nvPr/>
        </p:nvSpPr>
        <p:spPr bwMode="auto">
          <a:xfrm>
            <a:off x="1141413" y="1458913"/>
            <a:ext cx="6221412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1  </a:t>
            </a:r>
            <a:r>
              <a:rPr lang="en-US" sz="2000" b="1" i="1"/>
              <a:t>Initialization:</a:t>
            </a:r>
            <a:r>
              <a:rPr lang="en-US" sz="2000"/>
              <a:t> </a:t>
            </a:r>
          </a:p>
          <a:p>
            <a:r>
              <a:rPr lang="en-US" sz="2000"/>
              <a:t>2    N</a:t>
            </a:r>
            <a:r>
              <a:rPr lang="en-US" sz="2000">
                <a:cs typeface="Arial" charset="0"/>
              </a:rPr>
              <a:t>'</a:t>
            </a:r>
            <a:r>
              <a:rPr lang="en-US" sz="2000"/>
              <a:t> = {u} </a:t>
            </a:r>
          </a:p>
          <a:p>
            <a:r>
              <a:rPr lang="en-US" sz="2000"/>
              <a:t>3    for all nodes v </a:t>
            </a:r>
          </a:p>
          <a:p>
            <a:r>
              <a:rPr lang="en-US" sz="2000"/>
              <a:t>4      if v adjacent to u </a:t>
            </a:r>
          </a:p>
          <a:p>
            <a:r>
              <a:rPr lang="en-US" sz="2000"/>
              <a:t>5          then D(v) = c(u,v) </a:t>
            </a:r>
          </a:p>
          <a:p>
            <a:r>
              <a:rPr lang="en-US" sz="2000"/>
              <a:t>6      else D(v) = </a:t>
            </a:r>
            <a:r>
              <a:rPr lang="en-US" sz="2000">
                <a:cs typeface="Arial" charset="0"/>
              </a:rPr>
              <a:t>∞</a:t>
            </a:r>
            <a:r>
              <a:rPr lang="en-US" sz="2000"/>
              <a:t> </a:t>
            </a:r>
          </a:p>
          <a:p>
            <a:r>
              <a:rPr lang="en-US" sz="2000"/>
              <a:t>7 </a:t>
            </a:r>
          </a:p>
          <a:p>
            <a:r>
              <a:rPr lang="en-US" sz="2000"/>
              <a:t>8   </a:t>
            </a:r>
            <a:r>
              <a:rPr lang="en-US" sz="2000" b="1" i="1"/>
              <a:t>Loop</a:t>
            </a:r>
            <a:r>
              <a:rPr lang="en-US" sz="2000" i="1"/>
              <a:t> </a:t>
            </a:r>
            <a:endParaRPr lang="en-US" sz="2000"/>
          </a:p>
          <a:p>
            <a:r>
              <a:rPr lang="en-US" sz="2000"/>
              <a:t>9     find w not in N</a:t>
            </a:r>
            <a:r>
              <a:rPr lang="en-US" sz="2000">
                <a:cs typeface="Arial" charset="0"/>
              </a:rPr>
              <a:t>'</a:t>
            </a:r>
            <a:r>
              <a:rPr lang="en-US" sz="2000"/>
              <a:t> such that D(w) is a minimum </a:t>
            </a:r>
          </a:p>
          <a:p>
            <a:r>
              <a:rPr lang="en-US" sz="2000"/>
              <a:t>10    add w to N</a:t>
            </a:r>
            <a:r>
              <a:rPr lang="en-US" sz="2000">
                <a:cs typeface="Arial" charset="0"/>
              </a:rPr>
              <a:t>'</a:t>
            </a:r>
            <a:r>
              <a:rPr lang="en-US" sz="2000"/>
              <a:t> </a:t>
            </a:r>
          </a:p>
          <a:p>
            <a:r>
              <a:rPr lang="en-US" sz="2000"/>
              <a:t>11    update D(v) for all v adjacent to w and not in N</a:t>
            </a:r>
            <a:r>
              <a:rPr lang="en-US" sz="2000">
                <a:cs typeface="Arial" charset="0"/>
              </a:rPr>
              <a:t>'</a:t>
            </a:r>
            <a:r>
              <a:rPr lang="en-US" sz="2000"/>
              <a:t> : </a:t>
            </a:r>
          </a:p>
          <a:p>
            <a:r>
              <a:rPr lang="en-US" sz="2000"/>
              <a:t>12       </a:t>
            </a:r>
            <a:r>
              <a:rPr lang="en-US" sz="2000" b="1">
                <a:solidFill>
                  <a:srgbClr val="CC0000"/>
                </a:solidFill>
              </a:rPr>
              <a:t>D(v) = min( D(v), D(w) + c(w,v) ) </a:t>
            </a:r>
          </a:p>
          <a:p>
            <a:r>
              <a:rPr lang="en-US" sz="2000"/>
              <a:t>13    /* new cost to v is either old cost to v or known </a:t>
            </a:r>
          </a:p>
          <a:p>
            <a:r>
              <a:rPr lang="en-US" sz="2000"/>
              <a:t>14     shortest path cost to w plus cost from w to v */ </a:t>
            </a:r>
          </a:p>
          <a:p>
            <a:r>
              <a:rPr lang="en-US" sz="2000"/>
              <a:t>15  </a:t>
            </a:r>
            <a:r>
              <a:rPr lang="en-US" sz="2000" b="1" i="1"/>
              <a:t>until all nodes in N</a:t>
            </a:r>
            <a:r>
              <a:rPr lang="en-US" sz="2000" b="1" i="1">
                <a:cs typeface="Arial" charset="0"/>
              </a:rPr>
              <a:t>'</a:t>
            </a:r>
            <a:r>
              <a:rPr lang="en-US" sz="2000"/>
              <a:t> </a:t>
            </a:r>
          </a:p>
        </p:txBody>
      </p:sp>
      <p:sp>
        <p:nvSpPr>
          <p:cNvPr id="125958" name="Freeform 4"/>
          <p:cNvSpPr>
            <a:spLocks/>
          </p:cNvSpPr>
          <p:nvPr/>
        </p:nvSpPr>
        <p:spPr bwMode="auto">
          <a:xfrm>
            <a:off x="600075" y="3543300"/>
            <a:ext cx="800100" cy="2886075"/>
          </a:xfrm>
          <a:custGeom>
            <a:avLst/>
            <a:gdLst>
              <a:gd name="T0" fmla="*/ 2147483647 w 504"/>
              <a:gd name="T1" fmla="*/ 2147483647 h 1818"/>
              <a:gd name="T2" fmla="*/ 2147483647 w 504"/>
              <a:gd name="T3" fmla="*/ 2147483647 h 1818"/>
              <a:gd name="T4" fmla="*/ 2147483647 w 504"/>
              <a:gd name="T5" fmla="*/ 2147483647 h 1818"/>
              <a:gd name="T6" fmla="*/ 2147483647 w 504"/>
              <a:gd name="T7" fmla="*/ 2147483647 h 1818"/>
              <a:gd name="T8" fmla="*/ 0 60000 65536"/>
              <a:gd name="T9" fmla="*/ 0 60000 65536"/>
              <a:gd name="T10" fmla="*/ 0 60000 65536"/>
              <a:gd name="T11" fmla="*/ 0 60000 65536"/>
              <a:gd name="T12" fmla="*/ 0 w 504"/>
              <a:gd name="T13" fmla="*/ 0 h 1818"/>
              <a:gd name="T14" fmla="*/ 504 w 504"/>
              <a:gd name="T15" fmla="*/ 1818 h 18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Picture 13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787400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6980" name="Group 2"/>
          <p:cNvGrpSpPr>
            <a:grpSpLocks/>
          </p:cNvGrpSpPr>
          <p:nvPr/>
        </p:nvGrpSpPr>
        <p:grpSpPr bwMode="auto">
          <a:xfrm>
            <a:off x="4640263" y="3021824"/>
            <a:ext cx="4217987" cy="3364357"/>
            <a:chOff x="415" y="856"/>
            <a:chExt cx="2910" cy="2258"/>
          </a:xfrm>
        </p:grpSpPr>
        <p:grpSp>
          <p:nvGrpSpPr>
            <p:cNvPr id="127041" name="Group 3"/>
            <p:cNvGrpSpPr>
              <a:grpSpLocks/>
            </p:cNvGrpSpPr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127103" name="Oval 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4" name="Line 5"/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5" name="Line 6"/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6" name="Rectangle 7"/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107" name="Oval 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8" name="Rectangle 9"/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9" name="Text Box 10"/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sp>
          <p:nvSpPr>
            <p:cNvPr id="127042" name="Text Box 11"/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7043" name="Text Box 12"/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4</a:t>
              </a:r>
              <a:endParaRPr lang="en-US"/>
            </a:p>
          </p:txBody>
        </p:sp>
        <p:grpSp>
          <p:nvGrpSpPr>
            <p:cNvPr id="127044" name="Group 13"/>
            <p:cNvGrpSpPr>
              <a:grpSpLocks/>
            </p:cNvGrpSpPr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127096" name="Oval 1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7" name="Line 1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8" name="Line 1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9" name="Rectangle 1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100" name="Oval 1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1" name="Rectangle 1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102" name="Text Box 20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7045" name="Group 21"/>
            <p:cNvGrpSpPr>
              <a:grpSpLocks/>
            </p:cNvGrpSpPr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127089" name="Oval 22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0" name="Line 23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1" name="Line 24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2" name="Rectangle 25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93" name="Oval 26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4" name="Rectangle 27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95" name="Text Box 28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x</a:t>
                </a:r>
                <a:endParaRPr lang="en-US"/>
              </a:p>
            </p:txBody>
          </p:sp>
        </p:grpSp>
        <p:grpSp>
          <p:nvGrpSpPr>
            <p:cNvPr id="127046" name="Group 29"/>
            <p:cNvGrpSpPr>
              <a:grpSpLocks/>
            </p:cNvGrpSpPr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127082" name="Oval 30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3" name="Line 31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4" name="Line 32"/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5" name="Rectangle 33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86" name="Oval 34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7" name="Rectangle 35"/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8" name="Text Box 36"/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sp>
          <p:nvSpPr>
            <p:cNvPr id="127047" name="Line 37"/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48" name="Line 38"/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49" name="Line 39"/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50" name="Text Box 40"/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7051" name="Line 41"/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52" name="Text Box 42"/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7053" name="Freeform 43"/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" fmla="*/ 0 w 10000"/>
                <a:gd name="connsiteY0" fmla="*/ 0 h 9871"/>
                <a:gd name="connsiteX1" fmla="*/ 1802 w 10000"/>
                <a:gd name="connsiteY1" fmla="*/ 7634 h 9871"/>
                <a:gd name="connsiteX2" fmla="*/ 10000 w 10000"/>
                <a:gd name="connsiteY2" fmla="*/ 9672 h 9871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32 w 10032"/>
                <a:gd name="connsiteY0" fmla="*/ 0 h 10136"/>
                <a:gd name="connsiteX1" fmla="*/ 1834 w 10032"/>
                <a:gd name="connsiteY1" fmla="*/ 7734 h 10136"/>
                <a:gd name="connsiteX2" fmla="*/ 10032 w 10032"/>
                <a:gd name="connsiteY2" fmla="*/ 9798 h 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54" name="Text Box 44"/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7</a:t>
              </a:r>
              <a:endParaRPr lang="en-US"/>
            </a:p>
          </p:txBody>
        </p:sp>
        <p:sp>
          <p:nvSpPr>
            <p:cNvPr id="127055" name="Line 45"/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56" name="Text Box 46"/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4</a:t>
              </a:r>
              <a:endParaRPr lang="en-US"/>
            </a:p>
          </p:txBody>
        </p:sp>
        <p:sp>
          <p:nvSpPr>
            <p:cNvPr id="127057" name="Freeform 47"/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058" name="Group 48"/>
            <p:cNvGrpSpPr>
              <a:grpSpLocks/>
            </p:cNvGrpSpPr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127075" name="Oval 49"/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6" name="Line 50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7" name="Line 51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8" name="Rectangle 52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79" name="Oval 53"/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0" name="Rectangle 54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81" name="Text Box 55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sp>
          <p:nvSpPr>
            <p:cNvPr id="127059" name="Text Box 56"/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8</a:t>
              </a:r>
              <a:endParaRPr lang="en-US"/>
            </a:p>
          </p:txBody>
        </p:sp>
        <p:grpSp>
          <p:nvGrpSpPr>
            <p:cNvPr id="127060" name="Group 57"/>
            <p:cNvGrpSpPr>
              <a:grpSpLocks/>
            </p:cNvGrpSpPr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127068" name="Oval 58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69" name="Line 59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0" name="Line 60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1" name="Rectangle 61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7072" name="Oval 62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3" name="Rectangle 63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74" name="Text Box 64"/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z</a:t>
                </a:r>
                <a:endParaRPr lang="en-US"/>
              </a:p>
            </p:txBody>
          </p:sp>
        </p:grpSp>
        <p:sp>
          <p:nvSpPr>
            <p:cNvPr id="127061" name="Line 65"/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62" name="Text Box 66"/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7063" name="Line 67"/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64" name="Text Box 68"/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7</a:t>
              </a:r>
              <a:endParaRPr lang="en-US"/>
            </a:p>
          </p:txBody>
        </p:sp>
        <p:sp>
          <p:nvSpPr>
            <p:cNvPr id="127065" name="Freeform 69"/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066" name="Freeform 70"/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067" name="Text Box 71"/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9</a:t>
              </a:r>
              <a:endParaRPr lang="en-US"/>
            </a:p>
          </p:txBody>
        </p:sp>
      </p:grpSp>
      <p:sp>
        <p:nvSpPr>
          <p:cNvPr id="126981" name="Rectangle 72"/>
          <p:cNvSpPr>
            <a:spLocks noChangeArrowheads="1"/>
          </p:cNvSpPr>
          <p:nvPr/>
        </p:nvSpPr>
        <p:spPr bwMode="auto">
          <a:xfrm>
            <a:off x="487363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000">
                <a:solidFill>
                  <a:srgbClr val="000099"/>
                </a:solidFill>
                <a:latin typeface="Gill Sans MT" charset="0"/>
              </a:rPr>
              <a:t>Dijkstra</a:t>
            </a:r>
            <a:r>
              <a:rPr lang="ja-JP" altLang="en-US" sz="4000">
                <a:solidFill>
                  <a:srgbClr val="000099"/>
                </a:solidFill>
                <a:latin typeface="Gill Sans MT" charset="0"/>
              </a:rPr>
              <a:t>’</a:t>
            </a:r>
            <a:r>
              <a:rPr lang="en-US" altLang="ja-JP" sz="4000">
                <a:solidFill>
                  <a:srgbClr val="000099"/>
                </a:solidFill>
                <a:latin typeface="Gill Sans MT" charset="0"/>
              </a:rPr>
              <a:t>s algorithm: example</a:t>
            </a:r>
            <a:endParaRPr lang="en-US" sz="440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126982" name="Text Box 73"/>
          <p:cNvSpPr txBox="1">
            <a:spLocks noChangeArrowheads="1"/>
          </p:cNvSpPr>
          <p:nvPr/>
        </p:nvSpPr>
        <p:spPr bwMode="auto">
          <a:xfrm>
            <a:off x="474663" y="1277938"/>
            <a:ext cx="7064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Step</a:t>
            </a:r>
          </a:p>
          <a:p>
            <a:pPr algn="r"/>
            <a:endParaRPr lang="en-US" sz="2000"/>
          </a:p>
        </p:txBody>
      </p:sp>
      <p:sp>
        <p:nvSpPr>
          <p:cNvPr id="126983" name="Text Box 74"/>
          <p:cNvSpPr txBox="1">
            <a:spLocks noChangeArrowheads="1"/>
          </p:cNvSpPr>
          <p:nvPr/>
        </p:nvSpPr>
        <p:spPr bwMode="auto">
          <a:xfrm>
            <a:off x="1458913" y="1284288"/>
            <a:ext cx="417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N</a:t>
            </a:r>
            <a:r>
              <a:rPr lang="en-US" sz="2000">
                <a:cs typeface="Arial" charset="0"/>
              </a:rPr>
              <a:t>'</a:t>
            </a:r>
          </a:p>
        </p:txBody>
      </p:sp>
      <p:sp>
        <p:nvSpPr>
          <p:cNvPr id="126984" name="Text Box 75"/>
          <p:cNvSpPr txBox="1">
            <a:spLocks noChangeArrowheads="1"/>
          </p:cNvSpPr>
          <p:nvPr/>
        </p:nvSpPr>
        <p:spPr bwMode="auto">
          <a:xfrm>
            <a:off x="2043113" y="1009650"/>
            <a:ext cx="677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v</a:t>
            </a:r>
            <a:r>
              <a:rPr lang="en-US" sz="2000"/>
              <a:t>)</a:t>
            </a:r>
          </a:p>
          <a:p>
            <a:pPr algn="r"/>
            <a:r>
              <a:rPr lang="en-US" sz="1600"/>
              <a:t>p(v)</a:t>
            </a:r>
          </a:p>
        </p:txBody>
      </p:sp>
      <p:sp>
        <p:nvSpPr>
          <p:cNvPr id="126985" name="Text Box 76"/>
          <p:cNvSpPr txBox="1">
            <a:spLocks noChangeArrowheads="1"/>
          </p:cNvSpPr>
          <p:nvPr/>
        </p:nvSpPr>
        <p:spPr bwMode="auto">
          <a:xfrm>
            <a:off x="511175" y="16176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0</a:t>
            </a:r>
          </a:p>
        </p:txBody>
      </p:sp>
      <p:sp>
        <p:nvSpPr>
          <p:cNvPr id="126986" name="Text Box 77"/>
          <p:cNvSpPr txBox="1">
            <a:spLocks noChangeArrowheads="1"/>
          </p:cNvSpPr>
          <p:nvPr/>
        </p:nvSpPr>
        <p:spPr bwMode="auto">
          <a:xfrm>
            <a:off x="515938" y="19145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1</a:t>
            </a:r>
          </a:p>
        </p:txBody>
      </p:sp>
      <p:sp>
        <p:nvSpPr>
          <p:cNvPr id="126987" name="Text Box 78"/>
          <p:cNvSpPr txBox="1">
            <a:spLocks noChangeArrowheads="1"/>
          </p:cNvSpPr>
          <p:nvPr/>
        </p:nvSpPr>
        <p:spPr bwMode="auto">
          <a:xfrm>
            <a:off x="517525" y="22225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2</a:t>
            </a:r>
          </a:p>
        </p:txBody>
      </p:sp>
      <p:sp>
        <p:nvSpPr>
          <p:cNvPr id="126988" name="Text Box 79"/>
          <p:cNvSpPr txBox="1">
            <a:spLocks noChangeArrowheads="1"/>
          </p:cNvSpPr>
          <p:nvPr/>
        </p:nvSpPr>
        <p:spPr bwMode="auto">
          <a:xfrm>
            <a:off x="511175" y="25241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3</a:t>
            </a:r>
          </a:p>
        </p:txBody>
      </p:sp>
      <p:sp>
        <p:nvSpPr>
          <p:cNvPr id="126989" name="Text Box 80"/>
          <p:cNvSpPr txBox="1">
            <a:spLocks noChangeArrowheads="1"/>
          </p:cNvSpPr>
          <p:nvPr/>
        </p:nvSpPr>
        <p:spPr bwMode="auto">
          <a:xfrm>
            <a:off x="509588" y="2827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4</a:t>
            </a:r>
          </a:p>
        </p:txBody>
      </p:sp>
      <p:sp>
        <p:nvSpPr>
          <p:cNvPr id="126990" name="Text Box 81"/>
          <p:cNvSpPr txBox="1">
            <a:spLocks noChangeArrowheads="1"/>
          </p:cNvSpPr>
          <p:nvPr/>
        </p:nvSpPr>
        <p:spPr bwMode="auto">
          <a:xfrm>
            <a:off x="514350" y="3132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5</a:t>
            </a:r>
          </a:p>
        </p:txBody>
      </p:sp>
      <p:sp>
        <p:nvSpPr>
          <p:cNvPr id="126991" name="Text Box 82"/>
          <p:cNvSpPr txBox="1">
            <a:spLocks noChangeArrowheads="1"/>
          </p:cNvSpPr>
          <p:nvPr/>
        </p:nvSpPr>
        <p:spPr bwMode="auto">
          <a:xfrm>
            <a:off x="2630488" y="1017588"/>
            <a:ext cx="733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w</a:t>
            </a:r>
            <a:r>
              <a:rPr lang="en-US" sz="2000"/>
              <a:t>)</a:t>
            </a:r>
          </a:p>
          <a:p>
            <a:pPr algn="r"/>
            <a:r>
              <a:rPr lang="en-US" sz="1600"/>
              <a:t>p(w)</a:t>
            </a:r>
          </a:p>
        </p:txBody>
      </p:sp>
      <p:sp>
        <p:nvSpPr>
          <p:cNvPr id="126992" name="Text Box 83"/>
          <p:cNvSpPr txBox="1">
            <a:spLocks noChangeArrowheads="1"/>
          </p:cNvSpPr>
          <p:nvPr/>
        </p:nvSpPr>
        <p:spPr bwMode="auto">
          <a:xfrm>
            <a:off x="3306763" y="1017588"/>
            <a:ext cx="677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x</a:t>
            </a:r>
            <a:r>
              <a:rPr lang="en-US" sz="2000"/>
              <a:t>)</a:t>
            </a:r>
          </a:p>
          <a:p>
            <a:pPr algn="r"/>
            <a:r>
              <a:rPr lang="en-US" sz="1600"/>
              <a:t>p(x)</a:t>
            </a:r>
          </a:p>
        </p:txBody>
      </p:sp>
      <p:sp>
        <p:nvSpPr>
          <p:cNvPr id="126993" name="Text Box 84"/>
          <p:cNvSpPr txBox="1">
            <a:spLocks noChangeArrowheads="1"/>
          </p:cNvSpPr>
          <p:nvPr/>
        </p:nvSpPr>
        <p:spPr bwMode="auto">
          <a:xfrm>
            <a:off x="3946525" y="1017588"/>
            <a:ext cx="677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y</a:t>
            </a:r>
            <a:r>
              <a:rPr lang="en-US" sz="2000"/>
              <a:t>)</a:t>
            </a:r>
          </a:p>
          <a:p>
            <a:pPr algn="r"/>
            <a:r>
              <a:rPr lang="en-US" sz="1600"/>
              <a:t>p(y)</a:t>
            </a:r>
          </a:p>
        </p:txBody>
      </p:sp>
      <p:sp>
        <p:nvSpPr>
          <p:cNvPr id="126994" name="Text Box 85"/>
          <p:cNvSpPr txBox="1">
            <a:spLocks noChangeArrowheads="1"/>
          </p:cNvSpPr>
          <p:nvPr/>
        </p:nvSpPr>
        <p:spPr bwMode="auto">
          <a:xfrm>
            <a:off x="4578350" y="1022350"/>
            <a:ext cx="663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</a:t>
            </a:r>
            <a:r>
              <a:rPr lang="en-US" sz="2000" b="1">
                <a:solidFill>
                  <a:srgbClr val="FF0000"/>
                </a:solidFill>
              </a:rPr>
              <a:t>z</a:t>
            </a:r>
            <a:r>
              <a:rPr lang="en-US" sz="2000"/>
              <a:t>)</a:t>
            </a:r>
          </a:p>
          <a:p>
            <a:pPr algn="r"/>
            <a:r>
              <a:rPr lang="en-US" sz="1600"/>
              <a:t>p(z)</a:t>
            </a:r>
          </a:p>
        </p:txBody>
      </p:sp>
      <p:sp>
        <p:nvSpPr>
          <p:cNvPr id="126995" name="Line 86"/>
          <p:cNvSpPr>
            <a:spLocks noChangeShapeType="1"/>
          </p:cNvSpPr>
          <p:nvPr/>
        </p:nvSpPr>
        <p:spPr bwMode="auto">
          <a:xfrm>
            <a:off x="600075" y="1638300"/>
            <a:ext cx="46291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996" name="Line 87"/>
          <p:cNvSpPr>
            <a:spLocks noChangeShapeType="1"/>
          </p:cNvSpPr>
          <p:nvPr/>
        </p:nvSpPr>
        <p:spPr bwMode="auto">
          <a:xfrm>
            <a:off x="581025" y="19526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997" name="Text Box 88"/>
          <p:cNvSpPr txBox="1">
            <a:spLocks noChangeArrowheads="1"/>
          </p:cNvSpPr>
          <p:nvPr/>
        </p:nvSpPr>
        <p:spPr bwMode="auto">
          <a:xfrm>
            <a:off x="1492250" y="1608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u</a:t>
            </a:r>
          </a:p>
        </p:txBody>
      </p:sp>
      <p:sp>
        <p:nvSpPr>
          <p:cNvPr id="126998" name="Line 89"/>
          <p:cNvSpPr>
            <a:spLocks noChangeShapeType="1"/>
          </p:cNvSpPr>
          <p:nvPr/>
        </p:nvSpPr>
        <p:spPr bwMode="auto">
          <a:xfrm>
            <a:off x="581025" y="224790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6999" name="Line 90"/>
          <p:cNvSpPr>
            <a:spLocks noChangeShapeType="1"/>
          </p:cNvSpPr>
          <p:nvPr/>
        </p:nvSpPr>
        <p:spPr bwMode="auto">
          <a:xfrm>
            <a:off x="581025" y="25622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000" name="Line 91"/>
          <p:cNvSpPr>
            <a:spLocks noChangeShapeType="1"/>
          </p:cNvSpPr>
          <p:nvPr/>
        </p:nvSpPr>
        <p:spPr bwMode="auto">
          <a:xfrm>
            <a:off x="565150" y="2865438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001" name="Line 92"/>
          <p:cNvSpPr>
            <a:spLocks noChangeShapeType="1"/>
          </p:cNvSpPr>
          <p:nvPr/>
        </p:nvSpPr>
        <p:spPr bwMode="auto">
          <a:xfrm>
            <a:off x="576263" y="31718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002" name="Line 93"/>
          <p:cNvSpPr>
            <a:spLocks noChangeShapeType="1"/>
          </p:cNvSpPr>
          <p:nvPr/>
        </p:nvSpPr>
        <p:spPr bwMode="auto">
          <a:xfrm>
            <a:off x="581025" y="346710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9" name="Group 94"/>
          <p:cNvGrpSpPr>
            <a:grpSpLocks/>
          </p:cNvGrpSpPr>
          <p:nvPr/>
        </p:nvGrpSpPr>
        <p:grpSpPr bwMode="auto">
          <a:xfrm>
            <a:off x="2190750" y="1609725"/>
            <a:ext cx="3084513" cy="371475"/>
            <a:chOff x="1380" y="1014"/>
            <a:chExt cx="1943" cy="234"/>
          </a:xfrm>
        </p:grpSpPr>
        <p:sp>
          <p:nvSpPr>
            <p:cNvPr id="127036" name="Text Box 95"/>
            <p:cNvSpPr txBox="1">
              <a:spLocks noChangeArrowheads="1"/>
            </p:cNvSpPr>
            <p:nvPr/>
          </p:nvSpPr>
          <p:spPr bwMode="auto">
            <a:xfrm>
              <a:off x="3043" y="1014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Comic Sans MS" charset="0"/>
                </a:rPr>
                <a:t>∞ </a:t>
              </a:r>
              <a:endParaRPr lang="en-US" sz="2000"/>
            </a:p>
          </p:txBody>
        </p:sp>
        <p:sp>
          <p:nvSpPr>
            <p:cNvPr id="127037" name="Text Box 96"/>
            <p:cNvSpPr txBox="1">
              <a:spLocks noChangeArrowheads="1"/>
            </p:cNvSpPr>
            <p:nvPr/>
          </p:nvSpPr>
          <p:spPr bwMode="auto">
            <a:xfrm>
              <a:off x="2647" y="1014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Comic Sans MS" charset="0"/>
                </a:rPr>
                <a:t>∞ </a:t>
              </a:r>
              <a:endParaRPr lang="en-US" sz="2000"/>
            </a:p>
          </p:txBody>
        </p:sp>
        <p:sp>
          <p:nvSpPr>
            <p:cNvPr id="127038" name="Text Box 97"/>
            <p:cNvSpPr txBox="1">
              <a:spLocks noChangeArrowheads="1"/>
            </p:cNvSpPr>
            <p:nvPr/>
          </p:nvSpPr>
          <p:spPr bwMode="auto">
            <a:xfrm>
              <a:off x="1380" y="1017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/>
                <a:t>7,u</a:t>
              </a:r>
            </a:p>
          </p:txBody>
        </p:sp>
        <p:sp>
          <p:nvSpPr>
            <p:cNvPr id="127039" name="Text Box 98"/>
            <p:cNvSpPr txBox="1">
              <a:spLocks noChangeArrowheads="1"/>
            </p:cNvSpPr>
            <p:nvPr/>
          </p:nvSpPr>
          <p:spPr bwMode="auto">
            <a:xfrm>
              <a:off x="1787" y="1015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/>
                <a:t>3,u</a:t>
              </a:r>
            </a:p>
          </p:txBody>
        </p:sp>
        <p:sp>
          <p:nvSpPr>
            <p:cNvPr id="127040" name="Text Box 99"/>
            <p:cNvSpPr txBox="1">
              <a:spLocks noChangeArrowheads="1"/>
            </p:cNvSpPr>
            <p:nvPr/>
          </p:nvSpPr>
          <p:spPr bwMode="auto">
            <a:xfrm>
              <a:off x="2190" y="1016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/>
                <a:t>5,u</a:t>
              </a:r>
            </a:p>
          </p:txBody>
        </p:sp>
      </p:grpSp>
      <p:sp>
        <p:nvSpPr>
          <p:cNvPr id="717924" name="Text Box 100"/>
          <p:cNvSpPr txBox="1">
            <a:spLocks noChangeArrowheads="1"/>
          </p:cNvSpPr>
          <p:nvPr/>
        </p:nvSpPr>
        <p:spPr bwMode="auto">
          <a:xfrm>
            <a:off x="1346200" y="1905000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uw</a:t>
            </a:r>
          </a:p>
        </p:txBody>
      </p:sp>
      <p:grpSp>
        <p:nvGrpSpPr>
          <p:cNvPr id="10" name="Group 101"/>
          <p:cNvGrpSpPr>
            <a:grpSpLocks/>
          </p:cNvGrpSpPr>
          <p:nvPr/>
        </p:nvGrpSpPr>
        <p:grpSpPr bwMode="auto">
          <a:xfrm>
            <a:off x="2163763" y="1916113"/>
            <a:ext cx="3122612" cy="371475"/>
            <a:chOff x="1356" y="1014"/>
            <a:chExt cx="1967" cy="234"/>
          </a:xfrm>
        </p:grpSpPr>
        <p:sp>
          <p:nvSpPr>
            <p:cNvPr id="127031" name="Text Box 102"/>
            <p:cNvSpPr txBox="1">
              <a:spLocks noChangeArrowheads="1"/>
            </p:cNvSpPr>
            <p:nvPr/>
          </p:nvSpPr>
          <p:spPr bwMode="auto">
            <a:xfrm>
              <a:off x="3043" y="1014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>
                  <a:latin typeface="Comic Sans MS" charset="0"/>
                </a:rPr>
                <a:t>∞ </a:t>
              </a:r>
              <a:endParaRPr lang="en-US" sz="2000"/>
            </a:p>
          </p:txBody>
        </p:sp>
        <p:sp>
          <p:nvSpPr>
            <p:cNvPr id="127032" name="Text Box 103"/>
            <p:cNvSpPr txBox="1">
              <a:spLocks noChangeArrowheads="1"/>
            </p:cNvSpPr>
            <p:nvPr/>
          </p:nvSpPr>
          <p:spPr bwMode="auto">
            <a:xfrm>
              <a:off x="2482" y="1014"/>
              <a:ext cx="4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/>
                <a:t>11</a:t>
              </a:r>
              <a:r>
                <a:rPr lang="en-US" sz="1800"/>
                <a:t>,w</a:t>
              </a:r>
              <a:r>
                <a:rPr lang="en-US" sz="1800">
                  <a:latin typeface="Comic Sans MS" charset="0"/>
                </a:rPr>
                <a:t> </a:t>
              </a:r>
              <a:endParaRPr lang="en-US" sz="2000"/>
            </a:p>
          </p:txBody>
        </p:sp>
        <p:sp>
          <p:nvSpPr>
            <p:cNvPr id="127033" name="Text Box 104"/>
            <p:cNvSpPr txBox="1">
              <a:spLocks noChangeArrowheads="1"/>
            </p:cNvSpPr>
            <p:nvPr/>
          </p:nvSpPr>
          <p:spPr bwMode="auto">
            <a:xfrm>
              <a:off x="1356" y="1017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/>
                <a:t>6,w</a:t>
              </a:r>
            </a:p>
          </p:txBody>
        </p:sp>
        <p:sp>
          <p:nvSpPr>
            <p:cNvPr id="127034" name="Text Box 105"/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endParaRPr lang="en-US" sz="1800"/>
            </a:p>
          </p:txBody>
        </p:sp>
        <p:sp>
          <p:nvSpPr>
            <p:cNvPr id="127035" name="Text Box 106"/>
            <p:cNvSpPr txBox="1">
              <a:spLocks noChangeArrowheads="1"/>
            </p:cNvSpPr>
            <p:nvPr/>
          </p:nvSpPr>
          <p:spPr bwMode="auto">
            <a:xfrm>
              <a:off x="2190" y="1016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/>
                <a:t>5,u</a:t>
              </a:r>
            </a:p>
          </p:txBody>
        </p:sp>
      </p:grpSp>
      <p:grpSp>
        <p:nvGrpSpPr>
          <p:cNvPr id="11" name="Group 107"/>
          <p:cNvGrpSpPr>
            <a:grpSpLocks/>
          </p:cNvGrpSpPr>
          <p:nvPr/>
        </p:nvGrpSpPr>
        <p:grpSpPr bwMode="auto">
          <a:xfrm>
            <a:off x="2162175" y="2214563"/>
            <a:ext cx="3122613" cy="376237"/>
            <a:chOff x="1356" y="1011"/>
            <a:chExt cx="1967" cy="237"/>
          </a:xfrm>
        </p:grpSpPr>
        <p:sp>
          <p:nvSpPr>
            <p:cNvPr id="127026" name="Text Box 108"/>
            <p:cNvSpPr txBox="1">
              <a:spLocks noChangeArrowheads="1"/>
            </p:cNvSpPr>
            <p:nvPr/>
          </p:nvSpPr>
          <p:spPr bwMode="auto">
            <a:xfrm>
              <a:off x="2913" y="1011"/>
              <a:ext cx="4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/>
                <a:t>14</a:t>
              </a:r>
              <a:r>
                <a:rPr lang="en-US" sz="1800"/>
                <a:t>,x </a:t>
              </a:r>
            </a:p>
          </p:txBody>
        </p:sp>
        <p:sp>
          <p:nvSpPr>
            <p:cNvPr id="127027" name="Text Box 109"/>
            <p:cNvSpPr txBox="1">
              <a:spLocks noChangeArrowheads="1"/>
            </p:cNvSpPr>
            <p:nvPr/>
          </p:nvSpPr>
          <p:spPr bwMode="auto">
            <a:xfrm>
              <a:off x="2489" y="1011"/>
              <a:ext cx="4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/>
                <a:t>11,</a:t>
              </a:r>
              <a:r>
                <a:rPr lang="en-US" sz="1800"/>
                <a:t>w </a:t>
              </a:r>
              <a:endParaRPr lang="en-US" sz="2000"/>
            </a:p>
          </p:txBody>
        </p:sp>
        <p:sp>
          <p:nvSpPr>
            <p:cNvPr id="127028" name="Text Box 110"/>
            <p:cNvSpPr txBox="1">
              <a:spLocks noChangeArrowheads="1"/>
            </p:cNvSpPr>
            <p:nvPr/>
          </p:nvSpPr>
          <p:spPr bwMode="auto">
            <a:xfrm>
              <a:off x="1356" y="1017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800"/>
                <a:t>6,w</a:t>
              </a:r>
            </a:p>
          </p:txBody>
        </p:sp>
        <p:sp>
          <p:nvSpPr>
            <p:cNvPr id="127029" name="Text Box 111"/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endParaRPr lang="en-US" sz="1800"/>
            </a:p>
          </p:txBody>
        </p:sp>
        <p:sp>
          <p:nvSpPr>
            <p:cNvPr id="127030" name="Text Box 112"/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endParaRPr lang="en-US" sz="1800"/>
            </a:p>
          </p:txBody>
        </p:sp>
      </p:grpSp>
      <p:sp>
        <p:nvSpPr>
          <p:cNvPr id="717937" name="Oval 113"/>
          <p:cNvSpPr>
            <a:spLocks noChangeArrowheads="1"/>
          </p:cNvSpPr>
          <p:nvPr/>
        </p:nvSpPr>
        <p:spPr bwMode="auto">
          <a:xfrm>
            <a:off x="2828925" y="1666875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omic Sans MS" charset="0"/>
            </a:endParaRPr>
          </a:p>
        </p:txBody>
      </p:sp>
      <p:sp>
        <p:nvSpPr>
          <p:cNvPr id="717938" name="Oval 114"/>
          <p:cNvSpPr>
            <a:spLocks noChangeArrowheads="1"/>
          </p:cNvSpPr>
          <p:nvPr/>
        </p:nvSpPr>
        <p:spPr bwMode="auto">
          <a:xfrm>
            <a:off x="3482975" y="1952625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omic Sans MS" charset="0"/>
            </a:endParaRPr>
          </a:p>
        </p:txBody>
      </p:sp>
      <p:sp>
        <p:nvSpPr>
          <p:cNvPr id="717939" name="Text Box 115"/>
          <p:cNvSpPr txBox="1">
            <a:spLocks noChangeArrowheads="1"/>
          </p:cNvSpPr>
          <p:nvPr/>
        </p:nvSpPr>
        <p:spPr bwMode="auto">
          <a:xfrm>
            <a:off x="1239838" y="22145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uwx</a:t>
            </a:r>
          </a:p>
        </p:txBody>
      </p:sp>
      <p:sp>
        <p:nvSpPr>
          <p:cNvPr id="717940" name="Oval 116"/>
          <p:cNvSpPr>
            <a:spLocks noChangeArrowheads="1"/>
          </p:cNvSpPr>
          <p:nvPr/>
        </p:nvSpPr>
        <p:spPr bwMode="auto">
          <a:xfrm>
            <a:off x="2174875" y="2271713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omic Sans MS" charset="0"/>
            </a:endParaRPr>
          </a:p>
        </p:txBody>
      </p:sp>
      <p:sp>
        <p:nvSpPr>
          <p:cNvPr id="717941" name="Text Box 117"/>
          <p:cNvSpPr txBox="1">
            <a:spLocks noChangeArrowheads="1"/>
          </p:cNvSpPr>
          <p:nvPr/>
        </p:nvSpPr>
        <p:spPr bwMode="auto">
          <a:xfrm>
            <a:off x="1144588" y="2500313"/>
            <a:ext cx="70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uwxv</a:t>
            </a:r>
          </a:p>
        </p:txBody>
      </p:sp>
      <p:grpSp>
        <p:nvGrpSpPr>
          <p:cNvPr id="12" name="Group 118"/>
          <p:cNvGrpSpPr>
            <a:grpSpLocks/>
          </p:cNvGrpSpPr>
          <p:nvPr/>
        </p:nvGrpSpPr>
        <p:grpSpPr bwMode="auto">
          <a:xfrm>
            <a:off x="4008438" y="2511425"/>
            <a:ext cx="1273175" cy="366713"/>
            <a:chOff x="1492" y="2777"/>
            <a:chExt cx="802" cy="231"/>
          </a:xfrm>
        </p:grpSpPr>
        <p:sp>
          <p:nvSpPr>
            <p:cNvPr id="127024" name="Text Box 119"/>
            <p:cNvSpPr txBox="1">
              <a:spLocks noChangeArrowheads="1"/>
            </p:cNvSpPr>
            <p:nvPr/>
          </p:nvSpPr>
          <p:spPr bwMode="auto">
            <a:xfrm>
              <a:off x="1884" y="2777"/>
              <a:ext cx="4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/>
                <a:t>14</a:t>
              </a:r>
              <a:r>
                <a:rPr lang="en-US" sz="1800"/>
                <a:t>,x </a:t>
              </a:r>
            </a:p>
          </p:txBody>
        </p:sp>
        <p:sp>
          <p:nvSpPr>
            <p:cNvPr id="127025" name="Text Box 120"/>
            <p:cNvSpPr txBox="1">
              <a:spLocks noChangeArrowheads="1"/>
            </p:cNvSpPr>
            <p:nvPr/>
          </p:nvSpPr>
          <p:spPr bwMode="auto">
            <a:xfrm>
              <a:off x="1492" y="2777"/>
              <a:ext cx="4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/>
                <a:t>10,</a:t>
              </a:r>
              <a:r>
                <a:rPr lang="en-US" sz="1800"/>
                <a:t>v </a:t>
              </a:r>
              <a:endParaRPr lang="en-US" sz="2000"/>
            </a:p>
          </p:txBody>
        </p:sp>
      </p:grpSp>
      <p:sp>
        <p:nvSpPr>
          <p:cNvPr id="717945" name="Oval 121"/>
          <p:cNvSpPr>
            <a:spLocks noChangeArrowheads="1"/>
          </p:cNvSpPr>
          <p:nvPr/>
        </p:nvSpPr>
        <p:spPr bwMode="auto">
          <a:xfrm>
            <a:off x="4011613" y="2570163"/>
            <a:ext cx="528637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omic Sans MS" charset="0"/>
            </a:endParaRPr>
          </a:p>
        </p:txBody>
      </p:sp>
      <p:sp>
        <p:nvSpPr>
          <p:cNvPr id="717946" name="Text Box 122"/>
          <p:cNvSpPr txBox="1">
            <a:spLocks noChangeArrowheads="1"/>
          </p:cNvSpPr>
          <p:nvPr/>
        </p:nvSpPr>
        <p:spPr bwMode="auto">
          <a:xfrm>
            <a:off x="1060450" y="2819400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uwxvy</a:t>
            </a:r>
          </a:p>
        </p:txBody>
      </p:sp>
      <p:sp>
        <p:nvSpPr>
          <p:cNvPr id="717947" name="Text Box 123"/>
          <p:cNvSpPr txBox="1">
            <a:spLocks noChangeArrowheads="1"/>
          </p:cNvSpPr>
          <p:nvPr/>
        </p:nvSpPr>
        <p:spPr bwMode="auto">
          <a:xfrm>
            <a:off x="4638675" y="2830513"/>
            <a:ext cx="650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600"/>
              <a:t>12</a:t>
            </a:r>
            <a:r>
              <a:rPr lang="en-US" sz="1800"/>
              <a:t>,y </a:t>
            </a:r>
          </a:p>
        </p:txBody>
      </p:sp>
      <p:sp>
        <p:nvSpPr>
          <p:cNvPr id="717948" name="Oval 124"/>
          <p:cNvSpPr>
            <a:spLocks noChangeArrowheads="1"/>
          </p:cNvSpPr>
          <p:nvPr/>
        </p:nvSpPr>
        <p:spPr bwMode="auto">
          <a:xfrm>
            <a:off x="4676775" y="2887663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omic Sans MS" charset="0"/>
            </a:endParaRPr>
          </a:p>
        </p:txBody>
      </p:sp>
      <p:sp>
        <p:nvSpPr>
          <p:cNvPr id="717949" name="Rectangle 125"/>
          <p:cNvSpPr>
            <a:spLocks noChangeArrowheads="1"/>
          </p:cNvSpPr>
          <p:nvPr/>
        </p:nvSpPr>
        <p:spPr bwMode="auto">
          <a:xfrm>
            <a:off x="538163" y="3775075"/>
            <a:ext cx="38100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notes: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000">
                <a:latin typeface="Gill Sans MT" charset="0"/>
              </a:rPr>
              <a:t>construct shortest path tree by tracing predecessor nodes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000">
                <a:latin typeface="Gill Sans MT" charset="0"/>
              </a:rPr>
              <a:t>ties can exist (can be broken arbitrarily)</a:t>
            </a:r>
          </a:p>
        </p:txBody>
      </p:sp>
      <p:sp>
        <p:nvSpPr>
          <p:cNvPr id="717950" name="Line 126"/>
          <p:cNvSpPr>
            <a:spLocks noChangeShapeType="1"/>
          </p:cNvSpPr>
          <p:nvPr/>
        </p:nvSpPr>
        <p:spPr bwMode="auto">
          <a:xfrm>
            <a:off x="7874000" y="4995863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1" name="Line 127"/>
          <p:cNvSpPr>
            <a:spLocks noChangeShapeType="1"/>
          </p:cNvSpPr>
          <p:nvPr/>
        </p:nvSpPr>
        <p:spPr bwMode="auto">
          <a:xfrm flipV="1">
            <a:off x="6124575" y="4995863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2" name="Line 128"/>
          <p:cNvSpPr>
            <a:spLocks noChangeShapeType="1"/>
          </p:cNvSpPr>
          <p:nvPr/>
        </p:nvSpPr>
        <p:spPr bwMode="auto">
          <a:xfrm>
            <a:off x="6115050" y="51101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3" name="Line 129"/>
          <p:cNvSpPr>
            <a:spLocks noChangeShapeType="1"/>
          </p:cNvSpPr>
          <p:nvPr/>
        </p:nvSpPr>
        <p:spPr bwMode="auto">
          <a:xfrm flipV="1">
            <a:off x="4906963" y="3252788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4" name="Line 130"/>
          <p:cNvSpPr>
            <a:spLocks noChangeShapeType="1"/>
          </p:cNvSpPr>
          <p:nvPr/>
        </p:nvSpPr>
        <p:spPr bwMode="auto">
          <a:xfrm flipV="1">
            <a:off x="5008563" y="4999038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5" name="Text Box 131"/>
          <p:cNvSpPr txBox="1">
            <a:spLocks noChangeArrowheads="1"/>
          </p:cNvSpPr>
          <p:nvPr/>
        </p:nvSpPr>
        <p:spPr bwMode="auto">
          <a:xfrm>
            <a:off x="931863" y="311785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/>
              <a:t>uwxvyz</a:t>
            </a:r>
          </a:p>
        </p:txBody>
      </p:sp>
      <p:sp>
        <p:nvSpPr>
          <p:cNvPr id="1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18</a:t>
            </a:fld>
            <a:endParaRPr lang="en-US" sz="1200" dirty="0">
              <a:latin typeface="Tahoma" charset="0"/>
            </a:endParaRPr>
          </a:p>
        </p:txBody>
      </p:sp>
      <p:sp>
        <p:nvSpPr>
          <p:cNvPr id="1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1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1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1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1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1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71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71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71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71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71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24" grpId="0"/>
      <p:bldP spid="717937" grpId="0" animBg="1"/>
      <p:bldP spid="717938" grpId="0" animBg="1"/>
      <p:bldP spid="717939" grpId="0"/>
      <p:bldP spid="717940" grpId="0" animBg="1"/>
      <p:bldP spid="717941" grpId="0"/>
      <p:bldP spid="717945" grpId="0" animBg="1"/>
      <p:bldP spid="717946" grpId="0"/>
      <p:bldP spid="717947" grpId="0"/>
      <p:bldP spid="717948" grpId="0" animBg="1"/>
      <p:bldP spid="717949" grpId="0"/>
      <p:bldP spid="717950" grpId="0" animBg="1"/>
      <p:bldP spid="717951" grpId="0" animBg="1"/>
      <p:bldP spid="717952" grpId="0" animBg="1"/>
      <p:bldP spid="717953" grpId="0" animBg="1"/>
      <p:bldP spid="717954" grpId="0" animBg="1"/>
      <p:bldP spid="7179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9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83343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130175"/>
            <a:ext cx="8364537" cy="963613"/>
          </a:xfrm>
        </p:spPr>
        <p:txBody>
          <a:bodyPr/>
          <a:lstStyle/>
          <a:p>
            <a:r>
              <a:rPr lang="en-US" sz="4000">
                <a:latin typeface="Gill Sans MT" charset="0"/>
              </a:rPr>
              <a:t>Dijkstra</a:t>
            </a:r>
            <a:r>
              <a:rPr lang="ja-JP" altLang="en-US" sz="4000">
                <a:latin typeface="Gill Sans MT" charset="0"/>
              </a:rPr>
              <a:t>’</a:t>
            </a:r>
            <a:r>
              <a:rPr lang="en-US" altLang="ja-JP" sz="4000">
                <a:latin typeface="Gill Sans MT" charset="0"/>
              </a:rPr>
              <a:t>s algorithm: another example</a:t>
            </a:r>
            <a:endParaRPr lang="en-US">
              <a:latin typeface="Gill Sans MT" charset="0"/>
            </a:endParaRPr>
          </a:p>
        </p:txBody>
      </p:sp>
      <p:sp>
        <p:nvSpPr>
          <p:cNvPr id="128005" name="Text Box 3"/>
          <p:cNvSpPr txBox="1">
            <a:spLocks noChangeArrowheads="1"/>
          </p:cNvSpPr>
          <p:nvPr/>
        </p:nvSpPr>
        <p:spPr bwMode="auto">
          <a:xfrm>
            <a:off x="239713" y="1506538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Step</a:t>
            </a:r>
          </a:p>
          <a:p>
            <a:pPr algn="r"/>
            <a:r>
              <a:rPr lang="en-US" sz="2000"/>
              <a:t>0</a:t>
            </a:r>
          </a:p>
          <a:p>
            <a:pPr algn="r"/>
            <a:r>
              <a:rPr lang="en-US" sz="2000"/>
              <a:t>1</a:t>
            </a:r>
          </a:p>
          <a:p>
            <a:pPr algn="r"/>
            <a:r>
              <a:rPr lang="en-US" sz="2000"/>
              <a:t>2</a:t>
            </a:r>
          </a:p>
          <a:p>
            <a:pPr algn="r"/>
            <a:r>
              <a:rPr lang="en-US" sz="2000"/>
              <a:t>3</a:t>
            </a:r>
          </a:p>
          <a:p>
            <a:pPr algn="r"/>
            <a:r>
              <a:rPr lang="en-US" sz="2000"/>
              <a:t>4</a:t>
            </a:r>
          </a:p>
          <a:p>
            <a:pPr algn="r"/>
            <a:r>
              <a:rPr lang="en-US" sz="2000"/>
              <a:t>5</a:t>
            </a:r>
          </a:p>
        </p:txBody>
      </p:sp>
      <p:sp>
        <p:nvSpPr>
          <p:cNvPr id="128006" name="Text Box 4"/>
          <p:cNvSpPr txBox="1">
            <a:spLocks noChangeArrowheads="1"/>
          </p:cNvSpPr>
          <p:nvPr/>
        </p:nvSpPr>
        <p:spPr bwMode="auto">
          <a:xfrm>
            <a:off x="1252538" y="1516063"/>
            <a:ext cx="101758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N</a:t>
            </a:r>
            <a:r>
              <a:rPr lang="en-US" sz="2000">
                <a:cs typeface="Arial" charset="0"/>
              </a:rPr>
              <a:t>'</a:t>
            </a:r>
          </a:p>
          <a:p>
            <a:pPr algn="r"/>
            <a:r>
              <a:rPr lang="en-US" sz="2000"/>
              <a:t>u</a:t>
            </a:r>
          </a:p>
          <a:p>
            <a:pPr algn="r"/>
            <a:r>
              <a:rPr lang="en-US" sz="2000"/>
              <a:t>ux</a:t>
            </a:r>
          </a:p>
          <a:p>
            <a:pPr algn="r"/>
            <a:r>
              <a:rPr lang="en-US" sz="2000"/>
              <a:t>uxy</a:t>
            </a:r>
          </a:p>
          <a:p>
            <a:pPr algn="r"/>
            <a:r>
              <a:rPr lang="en-US" sz="2000"/>
              <a:t>uxyv</a:t>
            </a:r>
          </a:p>
          <a:p>
            <a:pPr algn="r"/>
            <a:r>
              <a:rPr lang="en-US" sz="2000"/>
              <a:t>uxyvw</a:t>
            </a:r>
          </a:p>
          <a:p>
            <a:pPr algn="r"/>
            <a:r>
              <a:rPr lang="en-US" sz="2000"/>
              <a:t>uxyvwz</a:t>
            </a:r>
          </a:p>
        </p:txBody>
      </p:sp>
      <p:sp>
        <p:nvSpPr>
          <p:cNvPr id="128007" name="Text Box 5"/>
          <p:cNvSpPr txBox="1">
            <a:spLocks noChangeArrowheads="1"/>
          </p:cNvSpPr>
          <p:nvPr/>
        </p:nvSpPr>
        <p:spPr bwMode="auto">
          <a:xfrm>
            <a:off x="2500313" y="1497013"/>
            <a:ext cx="11699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D(v),p(v)</a:t>
            </a:r>
          </a:p>
          <a:p>
            <a:pPr algn="r"/>
            <a:r>
              <a:rPr lang="en-US" sz="2000"/>
              <a:t>2,u</a:t>
            </a:r>
          </a:p>
          <a:p>
            <a:pPr algn="r"/>
            <a:r>
              <a:rPr lang="en-US" sz="2000"/>
              <a:t>2,u</a:t>
            </a:r>
          </a:p>
          <a:p>
            <a:pPr algn="r"/>
            <a:r>
              <a:rPr lang="en-US" sz="2000"/>
              <a:t>2,u</a:t>
            </a:r>
          </a:p>
        </p:txBody>
      </p:sp>
      <p:sp>
        <p:nvSpPr>
          <p:cNvPr id="128008" name="Text Box 6"/>
          <p:cNvSpPr txBox="1">
            <a:spLocks noChangeArrowheads="1"/>
          </p:cNvSpPr>
          <p:nvPr/>
        </p:nvSpPr>
        <p:spPr bwMode="auto">
          <a:xfrm>
            <a:off x="3667125" y="1501775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D(w),p(w)</a:t>
            </a:r>
          </a:p>
          <a:p>
            <a:pPr algn="r"/>
            <a:r>
              <a:rPr lang="en-US" sz="2000"/>
              <a:t>5,u</a:t>
            </a:r>
          </a:p>
          <a:p>
            <a:pPr algn="r"/>
            <a:r>
              <a:rPr lang="en-US" sz="2000"/>
              <a:t>4,x</a:t>
            </a:r>
          </a:p>
          <a:p>
            <a:pPr algn="r"/>
            <a:r>
              <a:rPr lang="en-US" sz="2000"/>
              <a:t>3,y</a:t>
            </a:r>
          </a:p>
          <a:p>
            <a:pPr algn="r"/>
            <a:r>
              <a:rPr lang="en-US" sz="2000"/>
              <a:t>3,y</a:t>
            </a:r>
          </a:p>
        </p:txBody>
      </p:sp>
      <p:sp>
        <p:nvSpPr>
          <p:cNvPr id="128009" name="Text Box 7"/>
          <p:cNvSpPr txBox="1">
            <a:spLocks noChangeArrowheads="1"/>
          </p:cNvSpPr>
          <p:nvPr/>
        </p:nvSpPr>
        <p:spPr bwMode="auto">
          <a:xfrm>
            <a:off x="5057775" y="1497013"/>
            <a:ext cx="1169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D(x),p(x)</a:t>
            </a:r>
          </a:p>
          <a:p>
            <a:pPr algn="r"/>
            <a:r>
              <a:rPr lang="en-US" sz="2000"/>
              <a:t>1,u</a:t>
            </a:r>
          </a:p>
        </p:txBody>
      </p:sp>
      <p:sp>
        <p:nvSpPr>
          <p:cNvPr id="128010" name="Text Box 8"/>
          <p:cNvSpPr txBox="1">
            <a:spLocks noChangeArrowheads="1"/>
          </p:cNvSpPr>
          <p:nvPr/>
        </p:nvSpPr>
        <p:spPr bwMode="auto">
          <a:xfrm>
            <a:off x="6353175" y="1501775"/>
            <a:ext cx="11699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D(y),p(y)</a:t>
            </a:r>
          </a:p>
          <a:p>
            <a:pPr algn="r"/>
            <a:r>
              <a:rPr lang="en-US" sz="2000">
                <a:latin typeface="Comic Sans MS" charset="0"/>
                <a:cs typeface="Arial" charset="0"/>
              </a:rPr>
              <a:t>∞</a:t>
            </a:r>
          </a:p>
          <a:p>
            <a:pPr algn="r"/>
            <a:r>
              <a:rPr lang="en-US" sz="2000"/>
              <a:t>2,x</a:t>
            </a:r>
          </a:p>
        </p:txBody>
      </p:sp>
      <p:sp>
        <p:nvSpPr>
          <p:cNvPr id="128011" name="Text Box 9"/>
          <p:cNvSpPr txBox="1">
            <a:spLocks noChangeArrowheads="1"/>
          </p:cNvSpPr>
          <p:nvPr/>
        </p:nvSpPr>
        <p:spPr bwMode="auto">
          <a:xfrm>
            <a:off x="7605713" y="1516063"/>
            <a:ext cx="1169987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D(z),p(z)</a:t>
            </a:r>
          </a:p>
          <a:p>
            <a:pPr algn="r"/>
            <a:r>
              <a:rPr lang="en-US" sz="1800">
                <a:latin typeface="Comic Sans MS" charset="0"/>
              </a:rPr>
              <a:t>∞ </a:t>
            </a:r>
            <a:endParaRPr lang="en-US" sz="2000"/>
          </a:p>
          <a:p>
            <a:pPr algn="r"/>
            <a:r>
              <a:rPr lang="en-US" sz="1800">
                <a:latin typeface="Comic Sans MS" charset="0"/>
              </a:rPr>
              <a:t>∞ </a:t>
            </a:r>
            <a:endParaRPr lang="en-US" sz="2000"/>
          </a:p>
          <a:p>
            <a:pPr algn="r"/>
            <a:r>
              <a:rPr lang="en-US" sz="2000"/>
              <a:t>4,y</a:t>
            </a:r>
          </a:p>
          <a:p>
            <a:pPr algn="r"/>
            <a:r>
              <a:rPr lang="en-US" sz="2000"/>
              <a:t>4,y</a:t>
            </a:r>
          </a:p>
          <a:p>
            <a:pPr algn="r"/>
            <a:r>
              <a:rPr lang="en-US" sz="2000"/>
              <a:t>4,y</a:t>
            </a:r>
          </a:p>
        </p:txBody>
      </p:sp>
      <p:sp>
        <p:nvSpPr>
          <p:cNvPr id="128012" name="Line 10"/>
          <p:cNvSpPr>
            <a:spLocks noChangeShapeType="1"/>
          </p:cNvSpPr>
          <p:nvPr/>
        </p:nvSpPr>
        <p:spPr bwMode="auto">
          <a:xfrm>
            <a:off x="361950" y="1857375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3" name="Line 11"/>
          <p:cNvSpPr>
            <a:spLocks noChangeShapeType="1"/>
          </p:cNvSpPr>
          <p:nvPr/>
        </p:nvSpPr>
        <p:spPr bwMode="auto">
          <a:xfrm>
            <a:off x="519113" y="2162175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4" name="Line 12"/>
          <p:cNvSpPr>
            <a:spLocks noChangeShapeType="1"/>
          </p:cNvSpPr>
          <p:nvPr/>
        </p:nvSpPr>
        <p:spPr bwMode="auto">
          <a:xfrm>
            <a:off x="538163" y="2457450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5" name="Line 13"/>
          <p:cNvSpPr>
            <a:spLocks noChangeShapeType="1"/>
          </p:cNvSpPr>
          <p:nvPr/>
        </p:nvSpPr>
        <p:spPr bwMode="auto">
          <a:xfrm>
            <a:off x="547688" y="2767013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6" name="Line 14"/>
          <p:cNvSpPr>
            <a:spLocks noChangeShapeType="1"/>
          </p:cNvSpPr>
          <p:nvPr/>
        </p:nvSpPr>
        <p:spPr bwMode="auto">
          <a:xfrm>
            <a:off x="557213" y="3071813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017" name="Line 15"/>
          <p:cNvSpPr>
            <a:spLocks noChangeShapeType="1"/>
          </p:cNvSpPr>
          <p:nvPr/>
        </p:nvSpPr>
        <p:spPr bwMode="auto">
          <a:xfrm>
            <a:off x="571500" y="3386138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8018" name="Group 16"/>
          <p:cNvGrpSpPr>
            <a:grpSpLocks/>
          </p:cNvGrpSpPr>
          <p:nvPr/>
        </p:nvGrpSpPr>
        <p:grpSpPr bwMode="auto">
          <a:xfrm>
            <a:off x="3645396" y="3771160"/>
            <a:ext cx="3571875" cy="2236787"/>
            <a:chOff x="3162" y="1071"/>
            <a:chExt cx="2250" cy="1409"/>
          </a:xfrm>
        </p:grpSpPr>
        <p:sp>
          <p:nvSpPr>
            <p:cNvPr id="128024" name="Freeform 17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5" name="Freeform 18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6" name="Oval 19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7" name="Line 20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8" name="Line 21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9" name="Rectangle 22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30" name="Oval 23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1" name="Oval 24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2" name="Line 25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3" name="Line 26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4" name="Rectangle 27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35" name="Oval 28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6" name="Oval 29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7" name="Line 30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8" name="Line 31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9" name="Rectangle 32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40" name="Oval 33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1" name="Oval 34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2" name="Line 35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3" name="Line 36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4" name="Rectangle 37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45" name="Oval 38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6" name="Oval 39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7" name="Line 40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8" name="Line 41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9" name="Rectangle 42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50" name="Oval 43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1" name="Oval 44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2" name="Line 45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3" name="Line 46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4" name="Rectangle 47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8055" name="Oval 48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6" name="Freeform 49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7" name="Freeform 50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8" name="Freeform 51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9" name="Freeform 52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0" name="Freeform 53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1" name="Freeform 54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2" name="Freeform 55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3" name="Freeform 56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64" name="Freeform 57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8065" name="Group 58"/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28091" name="Rectangle 5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92" name="Text Box 60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8066" name="Group 61"/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28089" name="Rectangle 6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90" name="Text Box 63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8067" name="Group 64"/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28087" name="Rectangle 6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8" name="Text Box 66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</p:grpSp>
        <p:grpSp>
          <p:nvGrpSpPr>
            <p:cNvPr id="128068" name="Group 67"/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28085" name="Rectangle 6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6" name="Text Box 69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8069" name="Group 70"/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28083" name="Rectangle 7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4" name="Text Box 72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8070" name="Group 73"/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28081" name="Rectangle 7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82" name="Text Box 75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  <p:sp>
          <p:nvSpPr>
            <p:cNvPr id="128071" name="Text Box 76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8072" name="Text Box 77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8073" name="Text Box 78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8074" name="Text Box 79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8075" name="Text Box 80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8076" name="Text Box 81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8077" name="Text Box 82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8078" name="Text Box 83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8079" name="Text Box 84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8080" name="Text Box 85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718934" name="Line 86"/>
          <p:cNvSpPr>
            <a:spLocks noChangeShapeType="1"/>
          </p:cNvSpPr>
          <p:nvPr/>
        </p:nvSpPr>
        <p:spPr bwMode="auto">
          <a:xfrm flipH="1">
            <a:off x="2241550" y="2035175"/>
            <a:ext cx="3514725" cy="309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935" name="Line 87"/>
          <p:cNvSpPr>
            <a:spLocks noChangeShapeType="1"/>
          </p:cNvSpPr>
          <p:nvPr/>
        </p:nvSpPr>
        <p:spPr bwMode="auto">
          <a:xfrm flipH="1">
            <a:off x="2163763" y="2330450"/>
            <a:ext cx="4894262" cy="334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936" name="Line 88"/>
          <p:cNvSpPr>
            <a:spLocks noChangeShapeType="1"/>
          </p:cNvSpPr>
          <p:nvPr/>
        </p:nvSpPr>
        <p:spPr bwMode="auto">
          <a:xfrm flipH="1">
            <a:off x="2227263" y="2692400"/>
            <a:ext cx="91440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937" name="Line 89"/>
          <p:cNvSpPr>
            <a:spLocks noChangeShapeType="1"/>
          </p:cNvSpPr>
          <p:nvPr/>
        </p:nvSpPr>
        <p:spPr bwMode="auto">
          <a:xfrm flipH="1">
            <a:off x="2241550" y="2949575"/>
            <a:ext cx="2239963" cy="309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938" name="Line 90"/>
          <p:cNvSpPr>
            <a:spLocks noChangeShapeType="1"/>
          </p:cNvSpPr>
          <p:nvPr/>
        </p:nvSpPr>
        <p:spPr bwMode="auto">
          <a:xfrm flipH="1">
            <a:off x="2254250" y="3206750"/>
            <a:ext cx="5975350" cy="334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19</a:t>
            </a:fld>
            <a:endParaRPr lang="en-US" sz="1200" dirty="0">
              <a:latin typeface="Tahoma" charset="0"/>
            </a:endParaRPr>
          </a:p>
        </p:txBody>
      </p:sp>
      <p:sp>
        <p:nvSpPr>
          <p:cNvPr id="9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96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 smtClean="0"/>
              <a:t>* Check </a:t>
            </a:r>
            <a:r>
              <a:rPr lang="en-US" sz="1400" dirty="0"/>
              <a:t>out the online interactive exercises for more </a:t>
            </a:r>
            <a:r>
              <a:rPr lang="en-US" sz="1400" dirty="0" smtClean="0"/>
              <a:t>examples: h</a:t>
            </a:r>
            <a:r>
              <a:rPr lang="en-US" sz="1200" dirty="0" smtClean="0"/>
              <a:t>ttp</a:t>
            </a:r>
            <a:r>
              <a:rPr lang="en-US" sz="1200" dirty="0"/>
              <a:t>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14576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934" grpId="0" animBg="1"/>
      <p:bldP spid="718935" grpId="0" animBg="1"/>
      <p:bldP spid="718936" grpId="0" animBg="1"/>
      <p:bldP spid="718937" grpId="0" animBg="1"/>
      <p:bldP spid="7189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027113"/>
            <a:ext cx="7324366" cy="22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cs typeface="+mj-cs"/>
              </a:rPr>
              <a:t>Chapter </a:t>
            </a:r>
            <a:r>
              <a:rPr lang="en-US" sz="4000" dirty="0" smtClean="0">
                <a:cs typeface="+mj-cs"/>
              </a:rPr>
              <a:t>5: </a:t>
            </a:r>
            <a:r>
              <a:rPr lang="en-US" sz="3600" dirty="0">
                <a:cs typeface="+mj-cs"/>
              </a:rPr>
              <a:t>network </a:t>
            </a:r>
            <a:r>
              <a:rPr lang="en-US" sz="3600" dirty="0" smtClean="0">
                <a:cs typeface="+mj-cs"/>
              </a:rPr>
              <a:t>layer control plane</a:t>
            </a:r>
            <a:endParaRPr lang="en-US" sz="3600" dirty="0">
              <a:cs typeface="+mj-cs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645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cs typeface="+mn-cs"/>
              </a:rPr>
              <a:t>chapter goals:</a:t>
            </a:r>
            <a:r>
              <a:rPr lang="en-US" sz="320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3200" dirty="0" smtClean="0">
                <a:solidFill>
                  <a:srgbClr val="CC0000"/>
                </a:solidFill>
                <a:cs typeface="+mn-cs"/>
              </a:rPr>
              <a:t> </a:t>
            </a:r>
            <a:r>
              <a:rPr lang="en-US" dirty="0" smtClean="0">
                <a:cs typeface="+mn-cs"/>
              </a:rPr>
              <a:t>understand </a:t>
            </a:r>
            <a:r>
              <a:rPr lang="en-US" dirty="0">
                <a:cs typeface="+mn-cs"/>
              </a:rPr>
              <a:t>principles behind network </a:t>
            </a:r>
            <a:r>
              <a:rPr lang="en-US" dirty="0" smtClean="0">
                <a:cs typeface="+mn-cs"/>
              </a:rPr>
              <a:t>control plane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traditional routing algorithms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SDN </a:t>
            </a:r>
            <a:r>
              <a:rPr lang="en-US" dirty="0" err="1" smtClean="0">
                <a:cs typeface="+mn-cs"/>
              </a:rPr>
              <a:t>controlllers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/>
              <a:t>Internet Control Message </a:t>
            </a:r>
            <a:r>
              <a:rPr lang="en-US" dirty="0" smtClean="0"/>
              <a:t>Protocol</a:t>
            </a: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network management</a:t>
            </a:r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  <a:p>
            <a:pPr marL="0" indent="0">
              <a:buNone/>
              <a:defRPr/>
            </a:pPr>
            <a:r>
              <a:rPr lang="en-US" dirty="0" smtClean="0">
                <a:cs typeface="+mn-cs"/>
              </a:rPr>
              <a:t>and their instantiation</a:t>
            </a:r>
            <a:r>
              <a:rPr lang="en-US" dirty="0">
                <a:cs typeface="+mn-cs"/>
              </a:rPr>
              <a:t>, implementation in the </a:t>
            </a:r>
            <a:r>
              <a:rPr lang="en-US" dirty="0" smtClean="0">
                <a:cs typeface="+mn-cs"/>
              </a:rPr>
              <a:t>Internet: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OSPF, BGP, OpenFlow, ODL and ONOS controllers, ICMP, SNMP</a:t>
            </a:r>
            <a:endParaRPr lang="en-US" dirty="0"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852488"/>
          </a:xfrm>
        </p:spPr>
        <p:txBody>
          <a:bodyPr/>
          <a:lstStyle/>
          <a:p>
            <a:r>
              <a:rPr lang="en-US" sz="4000">
                <a:latin typeface="Gill Sans MT" charset="0"/>
              </a:rPr>
              <a:t>Dijkstra</a:t>
            </a:r>
            <a:r>
              <a:rPr lang="ja-JP" altLang="en-US" sz="4000">
                <a:latin typeface="Gill Sans MT" charset="0"/>
              </a:rPr>
              <a:t>’</a:t>
            </a:r>
            <a:r>
              <a:rPr lang="en-US" altLang="ja-JP" sz="4000">
                <a:latin typeface="Gill Sans MT" charset="0"/>
              </a:rPr>
              <a:t>s algorithm: example (2) </a:t>
            </a:r>
            <a:endParaRPr lang="en-US" sz="4000">
              <a:latin typeface="Gill Sans MT" charset="0"/>
            </a:endParaRPr>
          </a:p>
        </p:txBody>
      </p:sp>
      <p:grpSp>
        <p:nvGrpSpPr>
          <p:cNvPr id="129028" name="Group 3"/>
          <p:cNvGrpSpPr>
            <a:grpSpLocks/>
          </p:cNvGrpSpPr>
          <p:nvPr/>
        </p:nvGrpSpPr>
        <p:grpSpPr bwMode="auto">
          <a:xfrm>
            <a:off x="2198688" y="2036763"/>
            <a:ext cx="3244850" cy="1500187"/>
            <a:chOff x="1385" y="1283"/>
            <a:chExt cx="2044" cy="945"/>
          </a:xfrm>
        </p:grpSpPr>
        <p:sp>
          <p:nvSpPr>
            <p:cNvPr id="129047" name="Freeform 4"/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8" name="Oval 5"/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9" name="Line 6"/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0" name="Line 7"/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1" name="Rectangle 8"/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52" name="Oval 9"/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3" name="Oval 10"/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4" name="Line 11"/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5" name="Line 12"/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6" name="Rectangle 13"/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57" name="Oval 14"/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8" name="Oval 15"/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59" name="Line 16"/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0" name="Line 17"/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1" name="Rectangle 18"/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62" name="Oval 19"/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3" name="Oval 20"/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4" name="Line 21"/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5" name="Line 22"/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6" name="Rectangle 23"/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67" name="Oval 24"/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8" name="Oval 25"/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69" name="Line 26"/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0" name="Line 27"/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1" name="Rectangle 28"/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72" name="Oval 29"/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3" name="Oval 30"/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4" name="Line 31"/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5" name="Line 32"/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6" name="Rectangle 33"/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9077" name="Oval 34"/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8" name="Freeform 35"/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79" name="Freeform 36"/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80" name="Freeform 37"/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81" name="Freeform 38"/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9082" name="Group 39"/>
            <p:cNvGrpSpPr>
              <a:grpSpLocks/>
            </p:cNvGrpSpPr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129098" name="Rectangle 40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9" name="Text Box 41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9083" name="Group 42"/>
            <p:cNvGrpSpPr>
              <a:grpSpLocks/>
            </p:cNvGrpSpPr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129096" name="Rectangle 4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7" name="Text Box 44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9084" name="Group 45"/>
            <p:cNvGrpSpPr>
              <a:grpSpLocks/>
            </p:cNvGrpSpPr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129094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5" name="Text Box 47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</p:grpSp>
        <p:grpSp>
          <p:nvGrpSpPr>
            <p:cNvPr id="129085" name="Group 48"/>
            <p:cNvGrpSpPr>
              <a:grpSpLocks/>
            </p:cNvGrpSpPr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129092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3" name="Text Box 50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9086" name="Group 51"/>
            <p:cNvGrpSpPr>
              <a:grpSpLocks/>
            </p:cNvGrpSpPr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129090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91" name="Text Box 53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9087" name="Group 54"/>
            <p:cNvGrpSpPr>
              <a:grpSpLocks/>
            </p:cNvGrpSpPr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129088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089" name="Text Box 56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</p:grpSp>
      <p:sp>
        <p:nvSpPr>
          <p:cNvPr id="129029" name="Text Box 57"/>
          <p:cNvSpPr txBox="1">
            <a:spLocks noChangeArrowheads="1"/>
          </p:cNvSpPr>
          <p:nvPr/>
        </p:nvSpPr>
        <p:spPr bwMode="auto">
          <a:xfrm>
            <a:off x="577850" y="1220788"/>
            <a:ext cx="456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Gill Sans MT" charset="0"/>
              </a:rPr>
              <a:t>resulting shortest-path tree from u:</a:t>
            </a:r>
          </a:p>
        </p:txBody>
      </p:sp>
      <p:grpSp>
        <p:nvGrpSpPr>
          <p:cNvPr id="129030" name="Group 58"/>
          <p:cNvGrpSpPr>
            <a:grpSpLocks/>
          </p:cNvGrpSpPr>
          <p:nvPr/>
        </p:nvGrpSpPr>
        <p:grpSpPr bwMode="auto">
          <a:xfrm>
            <a:off x="2268538" y="4224338"/>
            <a:ext cx="2319337" cy="2276475"/>
            <a:chOff x="259" y="2768"/>
            <a:chExt cx="1461" cy="1434"/>
          </a:xfrm>
        </p:grpSpPr>
        <p:sp>
          <p:nvSpPr>
            <p:cNvPr id="129033" name="Line 59"/>
            <p:cNvSpPr>
              <a:spLocks noChangeShapeType="1"/>
            </p:cNvSpPr>
            <p:nvPr/>
          </p:nvSpPr>
          <p:spPr bwMode="auto">
            <a:xfrm>
              <a:off x="1152" y="2880"/>
              <a:ext cx="8" cy="1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9034" name="Line 60"/>
            <p:cNvSpPr>
              <a:spLocks noChangeShapeType="1"/>
            </p:cNvSpPr>
            <p:nvPr/>
          </p:nvSpPr>
          <p:spPr bwMode="auto">
            <a:xfrm>
              <a:off x="357" y="3058"/>
              <a:ext cx="1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9035" name="Text Box 61"/>
            <p:cNvSpPr txBox="1">
              <a:spLocks noChangeArrowheads="1"/>
            </p:cNvSpPr>
            <p:nvPr/>
          </p:nvSpPr>
          <p:spPr bwMode="auto">
            <a:xfrm>
              <a:off x="883" y="306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v</a:t>
              </a:r>
            </a:p>
          </p:txBody>
        </p:sp>
        <p:sp>
          <p:nvSpPr>
            <p:cNvPr id="129036" name="Text Box 62"/>
            <p:cNvSpPr txBox="1">
              <a:spLocks noChangeArrowheads="1"/>
            </p:cNvSpPr>
            <p:nvPr/>
          </p:nvSpPr>
          <p:spPr bwMode="auto">
            <a:xfrm>
              <a:off x="876" y="32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x</a:t>
              </a:r>
            </a:p>
          </p:txBody>
        </p:sp>
        <p:sp>
          <p:nvSpPr>
            <p:cNvPr id="129037" name="Text Box 63"/>
            <p:cNvSpPr txBox="1">
              <a:spLocks noChangeArrowheads="1"/>
            </p:cNvSpPr>
            <p:nvPr/>
          </p:nvSpPr>
          <p:spPr bwMode="auto">
            <a:xfrm>
              <a:off x="890" y="348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y</a:t>
              </a:r>
            </a:p>
          </p:txBody>
        </p:sp>
        <p:sp>
          <p:nvSpPr>
            <p:cNvPr id="129038" name="Text Box 64"/>
            <p:cNvSpPr txBox="1">
              <a:spLocks noChangeArrowheads="1"/>
            </p:cNvSpPr>
            <p:nvPr/>
          </p:nvSpPr>
          <p:spPr bwMode="auto">
            <a:xfrm>
              <a:off x="875" y="3717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w</a:t>
              </a:r>
            </a:p>
          </p:txBody>
        </p:sp>
        <p:sp>
          <p:nvSpPr>
            <p:cNvPr id="129039" name="Text Box 65"/>
            <p:cNvSpPr txBox="1">
              <a:spLocks noChangeArrowheads="1"/>
            </p:cNvSpPr>
            <p:nvPr/>
          </p:nvSpPr>
          <p:spPr bwMode="auto">
            <a:xfrm>
              <a:off x="884" y="394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z</a:t>
              </a:r>
            </a:p>
          </p:txBody>
        </p:sp>
        <p:sp>
          <p:nvSpPr>
            <p:cNvPr id="129040" name="Text Box 66"/>
            <p:cNvSpPr txBox="1">
              <a:spLocks noChangeArrowheads="1"/>
            </p:cNvSpPr>
            <p:nvPr/>
          </p:nvSpPr>
          <p:spPr bwMode="auto">
            <a:xfrm>
              <a:off x="1248" y="3044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(u,v)</a:t>
              </a:r>
            </a:p>
          </p:txBody>
        </p:sp>
        <p:sp>
          <p:nvSpPr>
            <p:cNvPr id="129041" name="Text Box 67"/>
            <p:cNvSpPr txBox="1">
              <a:spLocks noChangeArrowheads="1"/>
            </p:cNvSpPr>
            <p:nvPr/>
          </p:nvSpPr>
          <p:spPr bwMode="auto">
            <a:xfrm>
              <a:off x="1249" y="3246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(u,x)</a:t>
              </a:r>
            </a:p>
          </p:txBody>
        </p:sp>
        <p:sp>
          <p:nvSpPr>
            <p:cNvPr id="129042" name="Text Box 68"/>
            <p:cNvSpPr txBox="1">
              <a:spLocks noChangeArrowheads="1"/>
            </p:cNvSpPr>
            <p:nvPr/>
          </p:nvSpPr>
          <p:spPr bwMode="auto">
            <a:xfrm>
              <a:off x="1248" y="3497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(u,x)</a:t>
              </a:r>
            </a:p>
          </p:txBody>
        </p:sp>
        <p:sp>
          <p:nvSpPr>
            <p:cNvPr id="129043" name="Text Box 69"/>
            <p:cNvSpPr txBox="1">
              <a:spLocks noChangeArrowheads="1"/>
            </p:cNvSpPr>
            <p:nvPr/>
          </p:nvSpPr>
          <p:spPr bwMode="auto">
            <a:xfrm>
              <a:off x="1264" y="3715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(u,x)</a:t>
              </a:r>
            </a:p>
          </p:txBody>
        </p:sp>
        <p:sp>
          <p:nvSpPr>
            <p:cNvPr id="129044" name="Text Box 70"/>
            <p:cNvSpPr txBox="1">
              <a:spLocks noChangeArrowheads="1"/>
            </p:cNvSpPr>
            <p:nvPr/>
          </p:nvSpPr>
          <p:spPr bwMode="auto">
            <a:xfrm>
              <a:off x="1254" y="3949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(u,x)</a:t>
              </a:r>
            </a:p>
          </p:txBody>
        </p:sp>
        <p:sp>
          <p:nvSpPr>
            <p:cNvPr id="129045" name="Text Box 71"/>
            <p:cNvSpPr txBox="1">
              <a:spLocks noChangeArrowheads="1"/>
            </p:cNvSpPr>
            <p:nvPr/>
          </p:nvSpPr>
          <p:spPr bwMode="auto">
            <a:xfrm>
              <a:off x="259" y="2768"/>
              <a:ext cx="8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destination</a:t>
              </a:r>
            </a:p>
          </p:txBody>
        </p:sp>
        <p:sp>
          <p:nvSpPr>
            <p:cNvPr id="129046" name="Text Box 72"/>
            <p:cNvSpPr txBox="1">
              <a:spLocks noChangeArrowheads="1"/>
            </p:cNvSpPr>
            <p:nvPr/>
          </p:nvSpPr>
          <p:spPr bwMode="auto">
            <a:xfrm>
              <a:off x="1232" y="2791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link</a:t>
              </a:r>
            </a:p>
          </p:txBody>
        </p:sp>
      </p:grpSp>
      <p:sp>
        <p:nvSpPr>
          <p:cNvPr id="129031" name="Text Box 73"/>
          <p:cNvSpPr txBox="1">
            <a:spLocks noChangeArrowheads="1"/>
          </p:cNvSpPr>
          <p:nvPr/>
        </p:nvSpPr>
        <p:spPr bwMode="auto">
          <a:xfrm>
            <a:off x="525463" y="3743325"/>
            <a:ext cx="394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Gill Sans MT" charset="0"/>
              </a:rPr>
              <a:t>resulting forwarding table in u:</a:t>
            </a:r>
          </a:p>
        </p:txBody>
      </p:sp>
      <p:pic>
        <p:nvPicPr>
          <p:cNvPr id="129032" name="Picture 7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8604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20</a:t>
            </a:fld>
            <a:endParaRPr lang="en-US" sz="1200" dirty="0">
              <a:latin typeface="Tahoma" charset="0"/>
            </a:endParaRPr>
          </a:p>
        </p:txBody>
      </p:sp>
      <p:sp>
        <p:nvSpPr>
          <p:cNvPr id="7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22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836613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2413"/>
            <a:ext cx="7772400" cy="685800"/>
          </a:xfrm>
        </p:spPr>
        <p:txBody>
          <a:bodyPr/>
          <a:lstStyle/>
          <a:p>
            <a:r>
              <a:rPr lang="en-US" sz="4000">
                <a:latin typeface="Gill Sans MT" charset="0"/>
              </a:rPr>
              <a:t>Dijkstra</a:t>
            </a:r>
            <a:r>
              <a:rPr lang="ja-JP" altLang="en-US" sz="4000">
                <a:latin typeface="Gill Sans MT" charset="0"/>
              </a:rPr>
              <a:t>’</a:t>
            </a:r>
            <a:r>
              <a:rPr lang="en-US" altLang="ja-JP" sz="4000">
                <a:latin typeface="Gill Sans MT" charset="0"/>
              </a:rPr>
              <a:t>s algorithm, discussion</a:t>
            </a:r>
            <a:endParaRPr lang="en-US">
              <a:latin typeface="Gill Sans MT" charset="0"/>
            </a:endParaRPr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68338" y="1190625"/>
            <a:ext cx="7353300" cy="2651125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algorithm complexity:</a:t>
            </a:r>
            <a:r>
              <a:rPr lang="en-US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dirty="0">
                <a:cs typeface="+mn-cs"/>
              </a:rPr>
              <a:t>n nodes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each iteration: need to check all nodes, w, not in N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n(n+1)/2 comparisons: O(n</a:t>
            </a:r>
            <a:r>
              <a:rPr lang="en-US" sz="2400" baseline="30000" dirty="0">
                <a:cs typeface="+mn-cs"/>
              </a:rPr>
              <a:t>2</a:t>
            </a:r>
            <a:r>
              <a:rPr lang="en-US" sz="2400" dirty="0">
                <a:cs typeface="+mn-cs"/>
              </a:rPr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more efficient implementations possible: O(</a:t>
            </a:r>
            <a:r>
              <a:rPr lang="en-US" sz="2400" dirty="0" err="1">
                <a:cs typeface="+mn-cs"/>
              </a:rPr>
              <a:t>nlogn</a:t>
            </a:r>
            <a:r>
              <a:rPr lang="en-US" sz="2400" dirty="0">
                <a:cs typeface="+mn-cs"/>
              </a:rPr>
              <a:t>)</a:t>
            </a:r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cs typeface="+mn-cs"/>
              </a:rPr>
              <a:t>oscillations possible: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e.g., support link cost equals amount of carried traffic:</a:t>
            </a:r>
          </a:p>
        </p:txBody>
      </p:sp>
      <p:sp>
        <p:nvSpPr>
          <p:cNvPr id="130054" name="Freeform 5"/>
          <p:cNvSpPr>
            <a:spLocks/>
          </p:cNvSpPr>
          <p:nvPr/>
        </p:nvSpPr>
        <p:spPr bwMode="auto">
          <a:xfrm>
            <a:off x="395288" y="4141788"/>
            <a:ext cx="1971675" cy="1355725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5" name="Freeform 6"/>
          <p:cNvSpPr>
            <a:spLocks/>
          </p:cNvSpPr>
          <p:nvPr/>
        </p:nvSpPr>
        <p:spPr bwMode="auto">
          <a:xfrm>
            <a:off x="796925" y="4479925"/>
            <a:ext cx="390525" cy="2095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0056" name="Group 7"/>
          <p:cNvGrpSpPr>
            <a:grpSpLocks/>
          </p:cNvGrpSpPr>
          <p:nvPr/>
        </p:nvGrpSpPr>
        <p:grpSpPr bwMode="auto">
          <a:xfrm>
            <a:off x="1103313" y="4162425"/>
            <a:ext cx="501650" cy="396875"/>
            <a:chOff x="1747" y="3190"/>
            <a:chExt cx="316" cy="250"/>
          </a:xfrm>
        </p:grpSpPr>
        <p:sp>
          <p:nvSpPr>
            <p:cNvPr id="130276" name="Oval 8"/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7" name="Line 9"/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8" name="Line 10"/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9" name="Rectangle 11"/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0280" name="Oval 12"/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81" name="Group 13"/>
            <p:cNvGrpSpPr>
              <a:grpSpLocks/>
            </p:cNvGrpSpPr>
            <p:nvPr/>
          </p:nvGrpSpPr>
          <p:grpSpPr bwMode="auto">
            <a:xfrm>
              <a:off x="1790" y="3190"/>
              <a:ext cx="223" cy="250"/>
              <a:chOff x="2945" y="2425"/>
              <a:chExt cx="226" cy="250"/>
            </a:xfrm>
          </p:grpSpPr>
          <p:sp>
            <p:nvSpPr>
              <p:cNvPr id="130282" name="Rectangle 1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83" name="Text Box 15"/>
              <p:cNvSpPr txBox="1">
                <a:spLocks noChangeArrowheads="1"/>
              </p:cNvSpPr>
              <p:nvPr/>
            </p:nvSpPr>
            <p:spPr bwMode="auto">
              <a:xfrm>
                <a:off x="2945" y="2425"/>
                <a:ext cx="22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A</a:t>
                </a:r>
                <a:endParaRPr lang="en-US"/>
              </a:p>
            </p:txBody>
          </p:sp>
        </p:grpSp>
      </p:grpSp>
      <p:grpSp>
        <p:nvGrpSpPr>
          <p:cNvPr id="130057" name="Group 16"/>
          <p:cNvGrpSpPr>
            <a:grpSpLocks/>
          </p:cNvGrpSpPr>
          <p:nvPr/>
        </p:nvGrpSpPr>
        <p:grpSpPr bwMode="auto">
          <a:xfrm>
            <a:off x="455613" y="4567238"/>
            <a:ext cx="501650" cy="396875"/>
            <a:chOff x="2221" y="3571"/>
            <a:chExt cx="316" cy="250"/>
          </a:xfrm>
        </p:grpSpPr>
        <p:sp>
          <p:nvSpPr>
            <p:cNvPr id="130268" name="Oval 17"/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69" name="Line 18"/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0" name="Line 19"/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71" name="Rectangle 20"/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0272" name="Oval 21"/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73" name="Group 22"/>
            <p:cNvGrpSpPr>
              <a:grpSpLocks/>
            </p:cNvGrpSpPr>
            <p:nvPr/>
          </p:nvGrpSpPr>
          <p:grpSpPr bwMode="auto">
            <a:xfrm>
              <a:off x="2275" y="3571"/>
              <a:ext cx="232" cy="250"/>
              <a:chOff x="2941" y="2425"/>
              <a:chExt cx="235" cy="250"/>
            </a:xfrm>
          </p:grpSpPr>
          <p:sp>
            <p:nvSpPr>
              <p:cNvPr id="130274" name="Rectangle 2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75" name="Text Box 24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D</a:t>
                </a:r>
                <a:endParaRPr lang="en-US"/>
              </a:p>
            </p:txBody>
          </p:sp>
        </p:grpSp>
      </p:grpSp>
      <p:grpSp>
        <p:nvGrpSpPr>
          <p:cNvPr id="130058" name="Group 25"/>
          <p:cNvGrpSpPr>
            <a:grpSpLocks/>
          </p:cNvGrpSpPr>
          <p:nvPr/>
        </p:nvGrpSpPr>
        <p:grpSpPr bwMode="auto">
          <a:xfrm>
            <a:off x="1090613" y="5029200"/>
            <a:ext cx="500062" cy="396875"/>
            <a:chOff x="2903" y="2884"/>
            <a:chExt cx="315" cy="250"/>
          </a:xfrm>
        </p:grpSpPr>
        <p:grpSp>
          <p:nvGrpSpPr>
            <p:cNvPr id="130259" name="Group 26"/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130263" name="Oval 27"/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4" name="Line 28"/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5" name="Line 29"/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6" name="Rectangle 30"/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67" name="Oval 31"/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0260" name="Group 32"/>
            <p:cNvGrpSpPr>
              <a:grpSpLocks/>
            </p:cNvGrpSpPr>
            <p:nvPr/>
          </p:nvGrpSpPr>
          <p:grpSpPr bwMode="auto">
            <a:xfrm>
              <a:off x="2949" y="2884"/>
              <a:ext cx="232" cy="250"/>
              <a:chOff x="2940" y="2425"/>
              <a:chExt cx="235" cy="250"/>
            </a:xfrm>
          </p:grpSpPr>
          <p:sp>
            <p:nvSpPr>
              <p:cNvPr id="130261" name="Rectangle 3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62" name="Text Box 34"/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C</a:t>
                </a:r>
                <a:endParaRPr lang="en-US"/>
              </a:p>
            </p:txBody>
          </p:sp>
        </p:grpSp>
      </p:grpSp>
      <p:grpSp>
        <p:nvGrpSpPr>
          <p:cNvPr id="130059" name="Group 35"/>
          <p:cNvGrpSpPr>
            <a:grpSpLocks/>
          </p:cNvGrpSpPr>
          <p:nvPr/>
        </p:nvGrpSpPr>
        <p:grpSpPr bwMode="auto">
          <a:xfrm>
            <a:off x="1744663" y="4581525"/>
            <a:ext cx="501650" cy="396875"/>
            <a:chOff x="2217" y="2884"/>
            <a:chExt cx="316" cy="250"/>
          </a:xfrm>
        </p:grpSpPr>
        <p:sp>
          <p:nvSpPr>
            <p:cNvPr id="130251" name="Oval 36"/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52" name="Line 37"/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53" name="Line 38"/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54" name="Rectangle 39"/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0255" name="Oval 40"/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56" name="Group 41"/>
            <p:cNvGrpSpPr>
              <a:grpSpLocks/>
            </p:cNvGrpSpPr>
            <p:nvPr/>
          </p:nvGrpSpPr>
          <p:grpSpPr bwMode="auto">
            <a:xfrm>
              <a:off x="2270" y="2884"/>
              <a:ext cx="223" cy="250"/>
              <a:chOff x="2945" y="2425"/>
              <a:chExt cx="226" cy="250"/>
            </a:xfrm>
          </p:grpSpPr>
          <p:sp>
            <p:nvSpPr>
              <p:cNvPr id="130257" name="Rectangle 4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58" name="Text Box 43"/>
              <p:cNvSpPr txBox="1">
                <a:spLocks noChangeArrowheads="1"/>
              </p:cNvSpPr>
              <p:nvPr/>
            </p:nvSpPr>
            <p:spPr bwMode="auto">
              <a:xfrm>
                <a:off x="2945" y="2425"/>
                <a:ext cx="22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B</a:t>
                </a:r>
                <a:endParaRPr lang="en-US"/>
              </a:p>
            </p:txBody>
          </p:sp>
        </p:grpSp>
      </p:grpSp>
      <p:sp>
        <p:nvSpPr>
          <p:cNvPr id="130060" name="Text Box 44"/>
          <p:cNvSpPr txBox="1">
            <a:spLocks noChangeArrowheads="1"/>
          </p:cNvSpPr>
          <p:nvPr/>
        </p:nvSpPr>
        <p:spPr bwMode="auto">
          <a:xfrm>
            <a:off x="798513" y="433387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1</a:t>
            </a:r>
          </a:p>
        </p:txBody>
      </p:sp>
      <p:sp>
        <p:nvSpPr>
          <p:cNvPr id="130061" name="Freeform 45"/>
          <p:cNvSpPr>
            <a:spLocks/>
          </p:cNvSpPr>
          <p:nvPr/>
        </p:nvSpPr>
        <p:spPr bwMode="auto">
          <a:xfrm flipH="1">
            <a:off x="1482725" y="4479925"/>
            <a:ext cx="338138" cy="20478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2" name="Freeform 46"/>
          <p:cNvSpPr>
            <a:spLocks/>
          </p:cNvSpPr>
          <p:nvPr/>
        </p:nvSpPr>
        <p:spPr bwMode="auto">
          <a:xfrm flipH="1" flipV="1">
            <a:off x="1497013" y="4894263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Freeform 47"/>
          <p:cNvSpPr>
            <a:spLocks/>
          </p:cNvSpPr>
          <p:nvPr/>
        </p:nvSpPr>
        <p:spPr bwMode="auto">
          <a:xfrm flipV="1">
            <a:off x="858838" y="4884738"/>
            <a:ext cx="323850" cy="2476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4" name="Text Box 48"/>
          <p:cNvSpPr txBox="1">
            <a:spLocks noChangeArrowheads="1"/>
          </p:cNvSpPr>
          <p:nvPr/>
        </p:nvSpPr>
        <p:spPr bwMode="auto">
          <a:xfrm>
            <a:off x="1627188" y="4343400"/>
            <a:ext cx="484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1+e</a:t>
            </a:r>
          </a:p>
        </p:txBody>
      </p:sp>
      <p:sp>
        <p:nvSpPr>
          <p:cNvPr id="130065" name="Text Box 49"/>
          <p:cNvSpPr txBox="1">
            <a:spLocks noChangeArrowheads="1"/>
          </p:cNvSpPr>
          <p:nvPr/>
        </p:nvSpPr>
        <p:spPr bwMode="auto">
          <a:xfrm>
            <a:off x="1633538" y="49339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e</a:t>
            </a:r>
          </a:p>
        </p:txBody>
      </p:sp>
      <p:sp>
        <p:nvSpPr>
          <p:cNvPr id="130066" name="Text Box 50"/>
          <p:cNvSpPr txBox="1">
            <a:spLocks noChangeArrowheads="1"/>
          </p:cNvSpPr>
          <p:nvPr/>
        </p:nvSpPr>
        <p:spPr bwMode="auto">
          <a:xfrm>
            <a:off x="762000" y="4957763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0</a:t>
            </a:r>
          </a:p>
        </p:txBody>
      </p:sp>
      <p:sp>
        <p:nvSpPr>
          <p:cNvPr id="130067" name="Line 51"/>
          <p:cNvSpPr>
            <a:spLocks noChangeShapeType="1"/>
          </p:cNvSpPr>
          <p:nvPr/>
        </p:nvSpPr>
        <p:spPr bwMode="auto">
          <a:xfrm flipV="1">
            <a:off x="1330325" y="5351463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8" name="Text Box 52"/>
          <p:cNvSpPr txBox="1">
            <a:spLocks noChangeArrowheads="1"/>
          </p:cNvSpPr>
          <p:nvPr/>
        </p:nvSpPr>
        <p:spPr bwMode="auto">
          <a:xfrm>
            <a:off x="1085850" y="55594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e</a:t>
            </a:r>
            <a:endParaRPr lang="en-US"/>
          </a:p>
        </p:txBody>
      </p:sp>
      <p:sp>
        <p:nvSpPr>
          <p:cNvPr id="130069" name="Line 53"/>
          <p:cNvSpPr>
            <a:spLocks noChangeShapeType="1"/>
          </p:cNvSpPr>
          <p:nvPr/>
        </p:nvSpPr>
        <p:spPr bwMode="auto">
          <a:xfrm flipH="1" flipV="1">
            <a:off x="511175" y="4884738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0" name="Text Box 54"/>
          <p:cNvSpPr txBox="1">
            <a:spLocks noChangeArrowheads="1"/>
          </p:cNvSpPr>
          <p:nvPr/>
        </p:nvSpPr>
        <p:spPr bwMode="auto">
          <a:xfrm>
            <a:off x="338138" y="51736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1</a:t>
            </a:r>
            <a:endParaRPr lang="en-US"/>
          </a:p>
        </p:txBody>
      </p:sp>
      <p:sp>
        <p:nvSpPr>
          <p:cNvPr id="130071" name="Line 55"/>
          <p:cNvSpPr>
            <a:spLocks noChangeShapeType="1"/>
          </p:cNvSpPr>
          <p:nvPr/>
        </p:nvSpPr>
        <p:spPr bwMode="auto">
          <a:xfrm flipV="1">
            <a:off x="2030413" y="4918075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2" name="Text Box 56"/>
          <p:cNvSpPr txBox="1">
            <a:spLocks noChangeArrowheads="1"/>
          </p:cNvSpPr>
          <p:nvPr/>
        </p:nvSpPr>
        <p:spPr bwMode="auto">
          <a:xfrm>
            <a:off x="1871663" y="52784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1</a:t>
            </a:r>
            <a:endParaRPr lang="en-US"/>
          </a:p>
        </p:txBody>
      </p:sp>
      <p:sp>
        <p:nvSpPr>
          <p:cNvPr id="130073" name="Freeform 57"/>
          <p:cNvSpPr>
            <a:spLocks/>
          </p:cNvSpPr>
          <p:nvPr/>
        </p:nvSpPr>
        <p:spPr bwMode="auto">
          <a:xfrm flipH="1" flipV="1">
            <a:off x="1401763" y="4851400"/>
            <a:ext cx="314325" cy="22860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4" name="Freeform 58"/>
          <p:cNvSpPr>
            <a:spLocks/>
          </p:cNvSpPr>
          <p:nvPr/>
        </p:nvSpPr>
        <p:spPr bwMode="auto">
          <a:xfrm flipH="1">
            <a:off x="949325" y="4860925"/>
            <a:ext cx="304800" cy="2190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Text Box 59"/>
          <p:cNvSpPr txBox="1">
            <a:spLocks noChangeArrowheads="1"/>
          </p:cNvSpPr>
          <p:nvPr/>
        </p:nvSpPr>
        <p:spPr bwMode="auto">
          <a:xfrm>
            <a:off x="1047750" y="4738688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0</a:t>
            </a:r>
          </a:p>
        </p:txBody>
      </p:sp>
      <p:sp>
        <p:nvSpPr>
          <p:cNvPr id="130076" name="Text Box 60"/>
          <p:cNvSpPr txBox="1">
            <a:spLocks noChangeArrowheads="1"/>
          </p:cNvSpPr>
          <p:nvPr/>
        </p:nvSpPr>
        <p:spPr bwMode="auto">
          <a:xfrm>
            <a:off x="1390650" y="47307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0</a:t>
            </a:r>
          </a:p>
        </p:txBody>
      </p:sp>
      <p:sp>
        <p:nvSpPr>
          <p:cNvPr id="130077" name="Text Box 211"/>
          <p:cNvSpPr txBox="1">
            <a:spLocks noChangeArrowheads="1"/>
          </p:cNvSpPr>
          <p:nvPr/>
        </p:nvSpPr>
        <p:spPr bwMode="auto">
          <a:xfrm>
            <a:off x="908050" y="5824538"/>
            <a:ext cx="94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solidFill>
                  <a:srgbClr val="000099"/>
                </a:solidFill>
              </a:rPr>
              <a:t>initially</a:t>
            </a:r>
            <a:endParaRPr lang="en-US" dirty="0">
              <a:solidFill>
                <a:srgbClr val="000099"/>
              </a:solidFill>
            </a:endParaRPr>
          </a:p>
        </p:txBody>
      </p:sp>
      <p:grpSp>
        <p:nvGrpSpPr>
          <p:cNvPr id="11" name="Group 298"/>
          <p:cNvGrpSpPr>
            <a:grpSpLocks/>
          </p:cNvGrpSpPr>
          <p:nvPr/>
        </p:nvGrpSpPr>
        <p:grpSpPr bwMode="auto">
          <a:xfrm>
            <a:off x="2544763" y="4189413"/>
            <a:ext cx="2195512" cy="2293937"/>
            <a:chOff x="1729" y="2639"/>
            <a:chExt cx="1383" cy="1445"/>
          </a:xfrm>
        </p:grpSpPr>
        <p:sp>
          <p:nvSpPr>
            <p:cNvPr id="130203" name="Freeform 61"/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04" name="Freeform 62"/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205" name="Group 63"/>
            <p:cNvGrpSpPr>
              <a:grpSpLocks/>
            </p:cNvGrpSpPr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130243" name="Oval 64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44" name="Line 65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45" name="Line 66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46" name="Rectangle 67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47" name="Oval 68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248" name="Group 69"/>
              <p:cNvGrpSpPr>
                <a:grpSpLocks/>
              </p:cNvGrpSpPr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130249" name="Rectangle 7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50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A</a:t>
                  </a:r>
                  <a:endParaRPr lang="en-US"/>
                </a:p>
              </p:txBody>
            </p:sp>
          </p:grpSp>
        </p:grpSp>
        <p:grpSp>
          <p:nvGrpSpPr>
            <p:cNvPr id="130206" name="Group 72"/>
            <p:cNvGrpSpPr>
              <a:grpSpLocks/>
            </p:cNvGrpSpPr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130235" name="Oval 73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36" name="Line 74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37" name="Line 75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38" name="Rectangle 76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39" name="Oval 77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240" name="Group 78"/>
              <p:cNvGrpSpPr>
                <a:grpSpLocks/>
              </p:cNvGrpSpPr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130241" name="Rectangle 7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42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D</a:t>
                  </a:r>
                  <a:endParaRPr lang="en-US"/>
                </a:p>
              </p:txBody>
            </p:sp>
          </p:grpSp>
        </p:grpSp>
        <p:grpSp>
          <p:nvGrpSpPr>
            <p:cNvPr id="130207" name="Group 81"/>
            <p:cNvGrpSpPr>
              <a:grpSpLocks/>
            </p:cNvGrpSpPr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130226" name="Group 82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130230" name="Oval 83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31" name="Line 84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32" name="Line 85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33" name="Rectangle 86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234" name="Oval 87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227" name="Group 88"/>
              <p:cNvGrpSpPr>
                <a:grpSpLocks/>
              </p:cNvGrpSpPr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130228" name="Rectangle 8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29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C</a:t>
                  </a:r>
                  <a:endParaRPr lang="en-US"/>
                </a:p>
              </p:txBody>
            </p:sp>
          </p:grpSp>
        </p:grpSp>
        <p:grpSp>
          <p:nvGrpSpPr>
            <p:cNvPr id="130208" name="Group 91"/>
            <p:cNvGrpSpPr>
              <a:grpSpLocks/>
            </p:cNvGrpSpPr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130218" name="Oval 92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19" name="Line 93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20" name="Line 94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21" name="Rectangle 95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222" name="Oval 96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223" name="Group 97"/>
              <p:cNvGrpSpPr>
                <a:grpSpLocks/>
              </p:cNvGrpSpPr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130224" name="Rectangle 9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225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B</a:t>
                  </a:r>
                  <a:endParaRPr lang="en-US"/>
                </a:p>
              </p:txBody>
            </p:sp>
          </p:grpSp>
        </p:grpSp>
        <p:sp>
          <p:nvSpPr>
            <p:cNvPr id="130209" name="Freeform 101"/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0" name="Freeform 102"/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1" name="Freeform 103"/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2" name="Freeform 107"/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3" name="Freeform 108"/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4" name="Text Box 212"/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given these costs,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find new routing….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resulting in new costs</a:t>
              </a:r>
            </a:p>
          </p:txBody>
        </p:sp>
        <p:sp>
          <p:nvSpPr>
            <p:cNvPr id="130215" name="Line 215"/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6" name="Line 216"/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217" name="Line 217"/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079" name="Freeform 288"/>
          <p:cNvSpPr>
            <a:spLocks/>
          </p:cNvSpPr>
          <p:nvPr/>
        </p:nvSpPr>
        <p:spPr bwMode="auto">
          <a:xfrm>
            <a:off x="1358900" y="4338638"/>
            <a:ext cx="609600" cy="828675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080" name="Line 289"/>
          <p:cNvSpPr>
            <a:spLocks noChangeShapeType="1"/>
          </p:cNvSpPr>
          <p:nvPr/>
        </p:nvSpPr>
        <p:spPr bwMode="auto">
          <a:xfrm flipV="1">
            <a:off x="720725" y="4419600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1186" name="Freeform 290"/>
          <p:cNvSpPr>
            <a:spLocks/>
          </p:cNvSpPr>
          <p:nvPr/>
        </p:nvSpPr>
        <p:spPr bwMode="auto">
          <a:xfrm>
            <a:off x="2943225" y="4391025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1" name="Group 291"/>
          <p:cNvGrpSpPr>
            <a:grpSpLocks/>
          </p:cNvGrpSpPr>
          <p:nvPr/>
        </p:nvGrpSpPr>
        <p:grpSpPr bwMode="auto">
          <a:xfrm>
            <a:off x="2768600" y="4376738"/>
            <a:ext cx="1430338" cy="966787"/>
            <a:chOff x="1870" y="2772"/>
            <a:chExt cx="901" cy="609"/>
          </a:xfrm>
        </p:grpSpPr>
        <p:sp>
          <p:nvSpPr>
            <p:cNvPr id="130197" name="Text Box 292"/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2+e</a:t>
              </a:r>
            </a:p>
          </p:txBody>
        </p:sp>
        <p:sp>
          <p:nvSpPr>
            <p:cNvPr id="130198" name="Text Box 293"/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199" name="Text Box 294"/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200" name="Text Box 295"/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201" name="Text Box 296"/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1+e</a:t>
              </a:r>
            </a:p>
          </p:txBody>
        </p:sp>
        <p:sp>
          <p:nvSpPr>
            <p:cNvPr id="130202" name="Text Box 297"/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</p:grpSp>
      <p:grpSp>
        <p:nvGrpSpPr>
          <p:cNvPr id="22" name="Group 299"/>
          <p:cNvGrpSpPr>
            <a:grpSpLocks/>
          </p:cNvGrpSpPr>
          <p:nvPr/>
        </p:nvGrpSpPr>
        <p:grpSpPr bwMode="auto">
          <a:xfrm>
            <a:off x="4814888" y="4197350"/>
            <a:ext cx="2195512" cy="2293938"/>
            <a:chOff x="1729" y="2639"/>
            <a:chExt cx="1383" cy="1445"/>
          </a:xfrm>
        </p:grpSpPr>
        <p:sp>
          <p:nvSpPr>
            <p:cNvPr id="130149" name="Freeform 300"/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0" name="Freeform 301"/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151" name="Group 302"/>
            <p:cNvGrpSpPr>
              <a:grpSpLocks/>
            </p:cNvGrpSpPr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130189" name="Oval 303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90" name="Line 304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91" name="Line 305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92" name="Rectangle 306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93" name="Oval 307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94" name="Group 308"/>
              <p:cNvGrpSpPr>
                <a:grpSpLocks/>
              </p:cNvGrpSpPr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130195" name="Rectangle 30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96" name="Text Box 310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A</a:t>
                  </a:r>
                  <a:endParaRPr lang="en-US"/>
                </a:p>
              </p:txBody>
            </p:sp>
          </p:grpSp>
        </p:grpSp>
        <p:grpSp>
          <p:nvGrpSpPr>
            <p:cNvPr id="130152" name="Group 311"/>
            <p:cNvGrpSpPr>
              <a:grpSpLocks/>
            </p:cNvGrpSpPr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130181" name="Oval 312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82" name="Line 313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83" name="Line 314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84" name="Rectangle 315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85" name="Oval 316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86" name="Group 317"/>
              <p:cNvGrpSpPr>
                <a:grpSpLocks/>
              </p:cNvGrpSpPr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130187" name="Rectangle 31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88" name="Text Box 319"/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D</a:t>
                  </a:r>
                  <a:endParaRPr lang="en-US"/>
                </a:p>
              </p:txBody>
            </p:sp>
          </p:grpSp>
        </p:grpSp>
        <p:grpSp>
          <p:nvGrpSpPr>
            <p:cNvPr id="130153" name="Group 320"/>
            <p:cNvGrpSpPr>
              <a:grpSpLocks/>
            </p:cNvGrpSpPr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130172" name="Group 321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130176" name="Oval 322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7" name="Line 323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8" name="Line 324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9" name="Rectangle 325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180" name="Oval 326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173" name="Group 327"/>
              <p:cNvGrpSpPr>
                <a:grpSpLocks/>
              </p:cNvGrpSpPr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130174" name="Rectangle 32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5" name="Text Box 329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C</a:t>
                  </a:r>
                  <a:endParaRPr lang="en-US"/>
                </a:p>
              </p:txBody>
            </p:sp>
          </p:grpSp>
        </p:grpSp>
        <p:grpSp>
          <p:nvGrpSpPr>
            <p:cNvPr id="130154" name="Group 330"/>
            <p:cNvGrpSpPr>
              <a:grpSpLocks/>
            </p:cNvGrpSpPr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130164" name="Oval 331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65" name="Line 332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66" name="Line 333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67" name="Rectangle 334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68" name="Oval 335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69" name="Group 336"/>
              <p:cNvGrpSpPr>
                <a:grpSpLocks/>
              </p:cNvGrpSpPr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130170" name="Rectangle 3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71" name="Text Box 338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B</a:t>
                  </a:r>
                  <a:endParaRPr lang="en-US"/>
                </a:p>
              </p:txBody>
            </p:sp>
          </p:grpSp>
        </p:grpSp>
        <p:sp>
          <p:nvSpPr>
            <p:cNvPr id="130155" name="Freeform 339"/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6" name="Freeform 340"/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7" name="Freeform 341"/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8" name="Freeform 342"/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59" name="Freeform 343"/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60" name="Text Box 344"/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given these costs,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find new routing….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resulting in new costs</a:t>
              </a:r>
            </a:p>
          </p:txBody>
        </p:sp>
        <p:sp>
          <p:nvSpPr>
            <p:cNvPr id="130161" name="Line 345"/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62" name="Line 346"/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63" name="Line 347"/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1124" name="Freeform 228"/>
          <p:cNvSpPr>
            <a:spLocks/>
          </p:cNvSpPr>
          <p:nvPr/>
        </p:nvSpPr>
        <p:spPr bwMode="auto">
          <a:xfrm>
            <a:off x="5219700" y="4332288"/>
            <a:ext cx="1181100" cy="952500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21280" name="Group 348"/>
          <p:cNvGrpSpPr>
            <a:grpSpLocks/>
          </p:cNvGrpSpPr>
          <p:nvPr/>
        </p:nvGrpSpPr>
        <p:grpSpPr bwMode="auto">
          <a:xfrm>
            <a:off x="5137150" y="4410075"/>
            <a:ext cx="1493838" cy="990600"/>
            <a:chOff x="-186" y="1184"/>
            <a:chExt cx="941" cy="624"/>
          </a:xfrm>
        </p:grpSpPr>
        <p:sp>
          <p:nvSpPr>
            <p:cNvPr id="130143" name="Text Box 270"/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144" name="Text Box 274"/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2+e</a:t>
              </a:r>
            </a:p>
          </p:txBody>
        </p:sp>
        <p:sp>
          <p:nvSpPr>
            <p:cNvPr id="130145" name="Text Box 275"/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1+e</a:t>
              </a:r>
            </a:p>
          </p:txBody>
        </p:sp>
        <p:sp>
          <p:nvSpPr>
            <p:cNvPr id="130146" name="Text Box 276"/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130147" name="Text Box 279"/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148" name="Text Box 280"/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</p:grpSp>
      <p:grpSp>
        <p:nvGrpSpPr>
          <p:cNvPr id="721281" name="Group 349"/>
          <p:cNvGrpSpPr>
            <a:grpSpLocks/>
          </p:cNvGrpSpPr>
          <p:nvPr/>
        </p:nvGrpSpPr>
        <p:grpSpPr bwMode="auto">
          <a:xfrm>
            <a:off x="6967538" y="4195763"/>
            <a:ext cx="2195512" cy="2293937"/>
            <a:chOff x="1729" y="2639"/>
            <a:chExt cx="1383" cy="1445"/>
          </a:xfrm>
        </p:grpSpPr>
        <p:sp>
          <p:nvSpPr>
            <p:cNvPr id="130095" name="Freeform 350"/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096" name="Freeform 351"/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0097" name="Group 352"/>
            <p:cNvGrpSpPr>
              <a:grpSpLocks/>
            </p:cNvGrpSpPr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130135" name="Oval 353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6" name="Line 354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7" name="Line 355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8" name="Rectangle 356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39" name="Oval 357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40" name="Group 358"/>
              <p:cNvGrpSpPr>
                <a:grpSpLocks/>
              </p:cNvGrpSpPr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130141" name="Rectangle 359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42" name="Text Box 360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A</a:t>
                  </a:r>
                  <a:endParaRPr lang="en-US"/>
                </a:p>
              </p:txBody>
            </p:sp>
          </p:grpSp>
        </p:grpSp>
        <p:grpSp>
          <p:nvGrpSpPr>
            <p:cNvPr id="130098" name="Group 361"/>
            <p:cNvGrpSpPr>
              <a:grpSpLocks/>
            </p:cNvGrpSpPr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130127" name="Oval 362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28" name="Line 363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29" name="Line 364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30" name="Rectangle 365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31" name="Oval 366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32" name="Group 367"/>
              <p:cNvGrpSpPr>
                <a:grpSpLocks/>
              </p:cNvGrpSpPr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130133" name="Rectangle 36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34" name="Text Box 369"/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D</a:t>
                  </a:r>
                  <a:endParaRPr lang="en-US"/>
                </a:p>
              </p:txBody>
            </p:sp>
          </p:grpSp>
        </p:grpSp>
        <p:grpSp>
          <p:nvGrpSpPr>
            <p:cNvPr id="130099" name="Group 370"/>
            <p:cNvGrpSpPr>
              <a:grpSpLocks/>
            </p:cNvGrpSpPr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130118" name="Group 371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130122" name="Oval 372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3" name="Line 373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4" name="Line 374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5" name="Rectangle 375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126" name="Oval 376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119" name="Group 377"/>
              <p:cNvGrpSpPr>
                <a:grpSpLocks/>
              </p:cNvGrpSpPr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130120" name="Rectangle 37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1" name="Text Box 379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C</a:t>
                  </a:r>
                  <a:endParaRPr lang="en-US"/>
                </a:p>
              </p:txBody>
            </p:sp>
          </p:grpSp>
        </p:grpSp>
        <p:grpSp>
          <p:nvGrpSpPr>
            <p:cNvPr id="130100" name="Group 380"/>
            <p:cNvGrpSpPr>
              <a:grpSpLocks/>
            </p:cNvGrpSpPr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130110" name="Oval 381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1" name="Line 382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2" name="Line 383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3" name="Rectangle 384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0114" name="Oval 385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0115" name="Group 386"/>
              <p:cNvGrpSpPr>
                <a:grpSpLocks/>
              </p:cNvGrpSpPr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130116" name="Rectangle 38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7" name="Text Box 388"/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B</a:t>
                  </a:r>
                  <a:endParaRPr lang="en-US"/>
                </a:p>
              </p:txBody>
            </p:sp>
          </p:grpSp>
        </p:grpSp>
        <p:sp>
          <p:nvSpPr>
            <p:cNvPr id="130101" name="Freeform 389"/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2" name="Freeform 390"/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3" name="Freeform 391"/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4" name="Freeform 392"/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5" name="Freeform 393"/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6" name="Text Box 394"/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given these costs,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find new routing….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000099"/>
                  </a:solidFill>
                  <a:latin typeface="Gill Sans MT" charset="0"/>
                </a:rPr>
                <a:t>resulting in new costs</a:t>
              </a:r>
            </a:p>
          </p:txBody>
        </p:sp>
        <p:sp>
          <p:nvSpPr>
            <p:cNvPr id="130107" name="Line 395"/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8" name="Line 396"/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109" name="Line 397"/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1294" name="Freeform 398"/>
          <p:cNvSpPr>
            <a:spLocks/>
          </p:cNvSpPr>
          <p:nvPr/>
        </p:nvSpPr>
        <p:spPr bwMode="auto">
          <a:xfrm>
            <a:off x="7366000" y="4397375"/>
            <a:ext cx="1193800" cy="866775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21291" name="Group 399"/>
          <p:cNvGrpSpPr>
            <a:grpSpLocks/>
          </p:cNvGrpSpPr>
          <p:nvPr/>
        </p:nvGrpSpPr>
        <p:grpSpPr bwMode="auto">
          <a:xfrm>
            <a:off x="7191375" y="4383088"/>
            <a:ext cx="1430338" cy="966787"/>
            <a:chOff x="1870" y="2772"/>
            <a:chExt cx="901" cy="609"/>
          </a:xfrm>
        </p:grpSpPr>
        <p:sp>
          <p:nvSpPr>
            <p:cNvPr id="130089" name="Text Box 400"/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2+e</a:t>
              </a:r>
            </a:p>
          </p:txBody>
        </p:sp>
        <p:sp>
          <p:nvSpPr>
            <p:cNvPr id="130090" name="Text Box 401"/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091" name="Text Box 402"/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092" name="Text Box 403"/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30093" name="Text Box 404"/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1+e</a:t>
              </a:r>
            </a:p>
          </p:txBody>
        </p:sp>
        <p:sp>
          <p:nvSpPr>
            <p:cNvPr id="130094" name="Text Box 405"/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1</a:t>
              </a:r>
            </a:p>
          </p:txBody>
        </p:sp>
      </p:grpSp>
      <p:sp>
        <p:nvSpPr>
          <p:cNvPr id="2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33627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21</a:t>
            </a:fld>
            <a:endParaRPr lang="en-US" sz="1200" dirty="0">
              <a:latin typeface="Tahoma" charset="0"/>
            </a:endParaRPr>
          </a:p>
        </p:txBody>
      </p:sp>
      <p:sp>
        <p:nvSpPr>
          <p:cNvPr id="2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32813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2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2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2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2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186" grpId="0" animBg="1"/>
      <p:bldP spid="721124" grpId="0" animBg="1"/>
      <p:bldP spid="72129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5.2 routing protocols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000000"/>
                </a:solidFill>
                <a:latin typeface="Gill Sans MT" charset="0"/>
              </a:rPr>
              <a:t>link state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control plane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22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04775"/>
            <a:ext cx="9060873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9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942975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296863"/>
            <a:ext cx="7772400" cy="841375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53375" cy="46482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Bellman-Ford equation (dynamic programming)</a:t>
            </a:r>
          </a:p>
          <a:p>
            <a:pPr>
              <a:buFont typeface="Wingdings" charset="0"/>
              <a:buNone/>
            </a:pPr>
            <a:endParaRPr lang="en-US">
              <a:latin typeface="Gill Sans MT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Gill Sans MT" charset="0"/>
              </a:rPr>
              <a:t>let</a:t>
            </a:r>
          </a:p>
          <a:p>
            <a:pPr>
              <a:buFont typeface="Wingdings" charset="0"/>
              <a:buNone/>
            </a:pPr>
            <a:r>
              <a:rPr lang="en-US">
                <a:latin typeface="Gill Sans MT" charset="0"/>
              </a:rPr>
              <a:t>   d</a:t>
            </a:r>
            <a:r>
              <a:rPr lang="en-US" baseline="-25000">
                <a:latin typeface="Gill Sans MT" charset="0"/>
              </a:rPr>
              <a:t>x</a:t>
            </a:r>
            <a:r>
              <a:rPr lang="en-US">
                <a:latin typeface="Gill Sans MT" charset="0"/>
              </a:rPr>
              <a:t>(y) := cost of least-cost path from x to y</a:t>
            </a:r>
          </a:p>
          <a:p>
            <a:pPr>
              <a:buFont typeface="Wingdings" charset="0"/>
              <a:buNone/>
            </a:pPr>
            <a:r>
              <a:rPr lang="en-US">
                <a:latin typeface="Gill Sans MT" charset="0"/>
              </a:rPr>
              <a:t>then</a:t>
            </a:r>
          </a:p>
          <a:p>
            <a:pPr>
              <a:buFont typeface="Wingdings" charset="0"/>
              <a:buNone/>
            </a:pPr>
            <a:r>
              <a:rPr lang="en-US">
                <a:solidFill>
                  <a:srgbClr val="CC0000"/>
                </a:solidFill>
                <a:latin typeface="Gill Sans MT" charset="0"/>
              </a:rPr>
              <a:t>   </a:t>
            </a:r>
            <a:r>
              <a:rPr lang="en-US" sz="3200">
                <a:solidFill>
                  <a:srgbClr val="CC0000"/>
                </a:solidFill>
                <a:latin typeface="Gill Sans MT" charset="0"/>
              </a:rPr>
              <a:t>d</a:t>
            </a:r>
            <a:r>
              <a:rPr lang="en-US" sz="3200" baseline="-25000">
                <a:solidFill>
                  <a:srgbClr val="CC0000"/>
                </a:solidFill>
                <a:latin typeface="Gill Sans MT" charset="0"/>
              </a:rPr>
              <a:t>x</a:t>
            </a:r>
            <a:r>
              <a:rPr lang="en-US" sz="3200">
                <a:solidFill>
                  <a:srgbClr val="CC0000"/>
                </a:solidFill>
                <a:latin typeface="Gill Sans MT" charset="0"/>
              </a:rPr>
              <a:t>(y) = </a:t>
            </a:r>
            <a:r>
              <a:rPr lang="en-US" sz="3200" i="1">
                <a:solidFill>
                  <a:srgbClr val="CC0000"/>
                </a:solidFill>
                <a:latin typeface="Gill Sans MT" charset="0"/>
              </a:rPr>
              <a:t>min</a:t>
            </a:r>
            <a:r>
              <a:rPr lang="en-US" sz="3200">
                <a:solidFill>
                  <a:srgbClr val="CC0000"/>
                </a:solidFill>
                <a:latin typeface="Gill Sans MT" charset="0"/>
              </a:rPr>
              <a:t> {c(x,v) + d</a:t>
            </a:r>
            <a:r>
              <a:rPr lang="en-US" sz="3200" baseline="-25000">
                <a:solidFill>
                  <a:srgbClr val="CC0000"/>
                </a:solidFill>
                <a:latin typeface="Gill Sans MT" charset="0"/>
              </a:rPr>
              <a:t>v</a:t>
            </a:r>
            <a:r>
              <a:rPr lang="en-US" sz="3200">
                <a:solidFill>
                  <a:srgbClr val="CC0000"/>
                </a:solidFill>
                <a:latin typeface="Gill Sans MT" charset="0"/>
              </a:rPr>
              <a:t>(y) }</a:t>
            </a:r>
          </a:p>
          <a:p>
            <a:pPr>
              <a:buFont typeface="Wingdings" charset="0"/>
              <a:buNone/>
            </a:pPr>
            <a:r>
              <a:rPr lang="en-US" sz="3200">
                <a:latin typeface="Gill Sans MT" charset="0"/>
              </a:rPr>
              <a:t>   </a:t>
            </a:r>
          </a:p>
          <a:p>
            <a:pPr>
              <a:buFont typeface="Wingdings" charset="0"/>
              <a:buNone/>
            </a:pPr>
            <a:endParaRPr lang="en-US">
              <a:latin typeface="Gill Sans MT" charset="0"/>
            </a:endParaRPr>
          </a:p>
        </p:txBody>
      </p:sp>
      <p:sp>
        <p:nvSpPr>
          <p:cNvPr id="132102" name="Text Box 5"/>
          <p:cNvSpPr txBox="1">
            <a:spLocks noChangeArrowheads="1"/>
          </p:cNvSpPr>
          <p:nvPr/>
        </p:nvSpPr>
        <p:spPr bwMode="auto">
          <a:xfrm>
            <a:off x="2220913" y="4138613"/>
            <a:ext cx="295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CC0000"/>
                </a:solidFill>
                <a:latin typeface="Comic Sans MS" charset="0"/>
              </a:rPr>
              <a:t>v</a:t>
            </a:r>
          </a:p>
        </p:txBody>
      </p:sp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3017838" y="5126038"/>
            <a:ext cx="2449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Gill Sans MT" charset="0"/>
              </a:rPr>
              <a:t>cost to neighbor v</a:t>
            </a: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2116138" y="5762625"/>
            <a:ext cx="4443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>
                <a:latin typeface="Gill Sans MT" charset="0"/>
              </a:rPr>
              <a:t>min</a:t>
            </a:r>
            <a:r>
              <a:rPr lang="en-US">
                <a:latin typeface="Gill Sans MT" charset="0"/>
              </a:rPr>
              <a:t> taken over all neighbors v of x</a:t>
            </a:r>
          </a:p>
        </p:txBody>
      </p:sp>
      <p:sp>
        <p:nvSpPr>
          <p:cNvPr id="132105" name="Text Box 9"/>
          <p:cNvSpPr txBox="1">
            <a:spLocks noChangeArrowheads="1"/>
          </p:cNvSpPr>
          <p:nvPr/>
        </p:nvSpPr>
        <p:spPr bwMode="auto">
          <a:xfrm>
            <a:off x="4130675" y="4730750"/>
            <a:ext cx="4794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Gill Sans MT" charset="0"/>
              </a:rPr>
              <a:t>cost from neighbor v to destination y</a:t>
            </a:r>
          </a:p>
        </p:txBody>
      </p:sp>
      <p:sp>
        <p:nvSpPr>
          <p:cNvPr id="132106" name="Line 10"/>
          <p:cNvSpPr>
            <a:spLocks noChangeShapeType="1"/>
          </p:cNvSpPr>
          <p:nvPr/>
        </p:nvSpPr>
        <p:spPr bwMode="auto">
          <a:xfrm>
            <a:off x="2363788" y="4549775"/>
            <a:ext cx="0" cy="12827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2107" name="Line 11"/>
          <p:cNvSpPr>
            <a:spLocks noChangeShapeType="1"/>
          </p:cNvSpPr>
          <p:nvPr/>
        </p:nvSpPr>
        <p:spPr bwMode="auto">
          <a:xfrm>
            <a:off x="3344863" y="4359275"/>
            <a:ext cx="0" cy="8921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2108" name="Line 13"/>
          <p:cNvSpPr>
            <a:spLocks noChangeShapeType="1"/>
          </p:cNvSpPr>
          <p:nvPr/>
        </p:nvSpPr>
        <p:spPr bwMode="auto">
          <a:xfrm>
            <a:off x="4649788" y="4427538"/>
            <a:ext cx="0" cy="4349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26</a:t>
            </a:fld>
            <a:endParaRPr lang="en-US" sz="1200" dirty="0">
              <a:latin typeface="Tahom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77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83978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4625"/>
            <a:ext cx="7772400" cy="874713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Bellman-Ford example </a:t>
            </a:r>
          </a:p>
        </p:txBody>
      </p:sp>
      <p:grpSp>
        <p:nvGrpSpPr>
          <p:cNvPr id="133125" name="Group 3"/>
          <p:cNvGrpSpPr>
            <a:grpSpLocks/>
          </p:cNvGrpSpPr>
          <p:nvPr/>
        </p:nvGrpSpPr>
        <p:grpSpPr bwMode="auto">
          <a:xfrm>
            <a:off x="276225" y="1470025"/>
            <a:ext cx="3571875" cy="2236788"/>
            <a:chOff x="3162" y="1071"/>
            <a:chExt cx="2250" cy="1409"/>
          </a:xfrm>
        </p:grpSpPr>
        <p:sp>
          <p:nvSpPr>
            <p:cNvPr id="133130" name="Freeform 4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1" name="Freeform 5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2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3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4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5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36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7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8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39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0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41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2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3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4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5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46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7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8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9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0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51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2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3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4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5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56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7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8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59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0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3161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2" name="Freeform 36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3" name="Freeform 37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4" name="Freeform 38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5" name="Freeform 39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6" name="Freeform 40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7" name="Freeform 41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8" name="Freeform 42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9" name="Freeform 43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70" name="Freeform 44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171" name="Group 45"/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33197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8" name="Text Box 47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33172" name="Group 48"/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33195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6" name="Text Box 50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33173" name="Group 51"/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33193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4" name="Text Box 53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</p:grpSp>
        <p:grpSp>
          <p:nvGrpSpPr>
            <p:cNvPr id="133174" name="Group 54"/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33191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2" name="Text Box 56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33175" name="Group 57"/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33189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90" name="Text Box 59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33176" name="Group 60"/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33187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188" name="Text Box 62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  <p:sp>
          <p:nvSpPr>
            <p:cNvPr id="133177" name="Text Box 63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33178" name="Text Box 64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33179" name="Text Box 65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33180" name="Text Box 66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33181" name="Text Box 67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33182" name="Text Box 68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33183" name="Text Box 69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33184" name="Text Box 70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33185" name="Text Box 71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33186" name="Text Box 72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133126" name="Text Box 73"/>
          <p:cNvSpPr txBox="1">
            <a:spLocks noChangeArrowheads="1"/>
          </p:cNvSpPr>
          <p:nvPr/>
        </p:nvSpPr>
        <p:spPr bwMode="auto">
          <a:xfrm>
            <a:off x="3765550" y="1770063"/>
            <a:ext cx="5045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clearly, d</a:t>
            </a:r>
            <a:r>
              <a:rPr lang="en-US" baseline="-25000"/>
              <a:t>v</a:t>
            </a:r>
            <a:r>
              <a:rPr lang="en-US"/>
              <a:t>(z) = 5, d</a:t>
            </a:r>
            <a:r>
              <a:rPr lang="en-US" baseline="-25000"/>
              <a:t>x</a:t>
            </a:r>
            <a:r>
              <a:rPr lang="en-US"/>
              <a:t>(z) = 3, d</a:t>
            </a:r>
            <a:r>
              <a:rPr lang="en-US" baseline="-25000"/>
              <a:t>w</a:t>
            </a:r>
            <a:r>
              <a:rPr lang="en-US"/>
              <a:t>(z) = 3</a:t>
            </a:r>
          </a:p>
        </p:txBody>
      </p:sp>
      <p:sp>
        <p:nvSpPr>
          <p:cNvPr id="133127" name="Text Box 74"/>
          <p:cNvSpPr txBox="1">
            <a:spLocks noChangeArrowheads="1"/>
          </p:cNvSpPr>
          <p:nvPr/>
        </p:nvSpPr>
        <p:spPr bwMode="auto">
          <a:xfrm>
            <a:off x="4275138" y="2928938"/>
            <a:ext cx="390048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</a:t>
            </a:r>
            <a:r>
              <a:rPr lang="en-US" baseline="-25000"/>
              <a:t>u</a:t>
            </a:r>
            <a:r>
              <a:rPr lang="en-US"/>
              <a:t>(z) = min { c(u,v) + d</a:t>
            </a:r>
            <a:r>
              <a:rPr lang="en-US" baseline="-25000"/>
              <a:t>v</a:t>
            </a:r>
            <a:r>
              <a:rPr lang="en-US"/>
              <a:t>(z),</a:t>
            </a:r>
          </a:p>
          <a:p>
            <a:r>
              <a:rPr lang="en-US"/>
              <a:t>                    c(u,x) + d</a:t>
            </a:r>
            <a:r>
              <a:rPr lang="en-US" baseline="-25000"/>
              <a:t>x</a:t>
            </a:r>
            <a:r>
              <a:rPr lang="en-US"/>
              <a:t>(z),</a:t>
            </a:r>
          </a:p>
          <a:p>
            <a:r>
              <a:rPr lang="en-US"/>
              <a:t>                    c(u,w) + d</a:t>
            </a:r>
            <a:r>
              <a:rPr lang="en-US" baseline="-25000"/>
              <a:t>w</a:t>
            </a:r>
            <a:r>
              <a:rPr lang="en-US"/>
              <a:t>(z) }</a:t>
            </a:r>
          </a:p>
          <a:p>
            <a:r>
              <a:rPr lang="en-US"/>
              <a:t>         = min {2 + 5,</a:t>
            </a:r>
          </a:p>
          <a:p>
            <a:r>
              <a:rPr lang="en-US"/>
              <a:t>                    1 + 3,</a:t>
            </a:r>
          </a:p>
          <a:p>
            <a:r>
              <a:rPr lang="en-US"/>
              <a:t>                    5 + 3}  = 4</a:t>
            </a:r>
          </a:p>
        </p:txBody>
      </p:sp>
      <p:sp>
        <p:nvSpPr>
          <p:cNvPr id="133128" name="Text Box 75"/>
          <p:cNvSpPr txBox="1">
            <a:spLocks noChangeArrowheads="1"/>
          </p:cNvSpPr>
          <p:nvPr/>
        </p:nvSpPr>
        <p:spPr bwMode="auto">
          <a:xfrm>
            <a:off x="596643" y="5061409"/>
            <a:ext cx="67659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800" dirty="0">
                <a:latin typeface="Gill Sans MT" charset="0"/>
              </a:rPr>
              <a:t>node achieving minimum is next</a:t>
            </a:r>
          </a:p>
          <a:p>
            <a:pPr>
              <a:lnSpc>
                <a:spcPct val="85000"/>
              </a:lnSpc>
            </a:pPr>
            <a:r>
              <a:rPr lang="en-US" sz="2800" dirty="0">
                <a:latin typeface="Gill Sans MT" charset="0"/>
              </a:rPr>
              <a:t>hop in shortest path, used in</a:t>
            </a:r>
            <a:r>
              <a:rPr lang="en-US" sz="2800" dirty="0">
                <a:latin typeface="Gill Sans MT" charset="0"/>
                <a:ea typeface="MS Mincho" charset="0"/>
                <a:cs typeface="MS Mincho" charset="0"/>
              </a:rPr>
              <a:t> </a:t>
            </a:r>
            <a:r>
              <a:rPr lang="en-US" sz="2800" dirty="0">
                <a:latin typeface="Gill Sans MT" charset="0"/>
              </a:rPr>
              <a:t>forwarding table</a:t>
            </a:r>
          </a:p>
        </p:txBody>
      </p:sp>
      <p:sp>
        <p:nvSpPr>
          <p:cNvPr id="133129" name="Text Box 76"/>
          <p:cNvSpPr txBox="1">
            <a:spLocks noChangeArrowheads="1"/>
          </p:cNvSpPr>
          <p:nvPr/>
        </p:nvSpPr>
        <p:spPr bwMode="auto">
          <a:xfrm>
            <a:off x="3862388" y="2466975"/>
            <a:ext cx="2725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B-F equation says:</a:t>
            </a:r>
          </a:p>
        </p:txBody>
      </p:sp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27</a:t>
            </a:fld>
            <a:endParaRPr lang="en-US" sz="1200" dirty="0">
              <a:latin typeface="Tahoma" charset="0"/>
            </a:endParaRPr>
          </a:p>
        </p:txBody>
      </p: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2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668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</a:p>
        </p:txBody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CC0000"/>
                </a:solidFill>
                <a:latin typeface="Gill Sans MT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charset="0"/>
              </a:rPr>
              <a:t>x</a:t>
            </a:r>
            <a:r>
              <a:rPr lang="en-US">
                <a:solidFill>
                  <a:srgbClr val="CC0000"/>
                </a:solidFill>
                <a:latin typeface="Gill Sans MT" charset="0"/>
              </a:rPr>
              <a:t>(y)</a:t>
            </a:r>
            <a:r>
              <a:rPr lang="en-US">
                <a:latin typeface="Gill Sans MT" charset="0"/>
              </a:rPr>
              <a:t> = estimate of least cost from x to y</a:t>
            </a:r>
          </a:p>
          <a:p>
            <a:pPr lvl="1"/>
            <a:r>
              <a:rPr lang="en-US">
                <a:latin typeface="Gill Sans MT" charset="0"/>
              </a:rPr>
              <a:t>x maintains  distance vector </a:t>
            </a:r>
            <a:r>
              <a:rPr lang="en-US" b="1">
                <a:solidFill>
                  <a:srgbClr val="CC0000"/>
                </a:solidFill>
                <a:latin typeface="Gill Sans MT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charset="0"/>
              </a:rPr>
              <a:t>x</a:t>
            </a:r>
            <a:r>
              <a:rPr lang="en-US">
                <a:solidFill>
                  <a:srgbClr val="CC0000"/>
                </a:solidFill>
                <a:latin typeface="Gill Sans MT" charset="0"/>
              </a:rPr>
              <a:t> = [D</a:t>
            </a:r>
            <a:r>
              <a:rPr lang="en-US" baseline="-25000">
                <a:solidFill>
                  <a:srgbClr val="CC0000"/>
                </a:solidFill>
                <a:latin typeface="Gill Sans MT" charset="0"/>
              </a:rPr>
              <a:t>x</a:t>
            </a:r>
            <a:r>
              <a:rPr lang="en-US">
                <a:solidFill>
                  <a:srgbClr val="CC0000"/>
                </a:solidFill>
                <a:latin typeface="Gill Sans MT" charset="0"/>
              </a:rPr>
              <a:t>(y): y </a:t>
            </a:r>
            <a:r>
              <a:rPr lang="ru-RU">
                <a:solidFill>
                  <a:srgbClr val="CC0000"/>
                </a:solidFill>
                <a:latin typeface="Gill Sans MT" charset="0"/>
              </a:rPr>
              <a:t>є</a:t>
            </a:r>
            <a:r>
              <a:rPr lang="en-US">
                <a:solidFill>
                  <a:srgbClr val="CC0000"/>
                </a:solidFill>
                <a:latin typeface="Gill Sans MT" charset="0"/>
              </a:rPr>
              <a:t> N ]</a:t>
            </a:r>
          </a:p>
          <a:p>
            <a:r>
              <a:rPr lang="en-US">
                <a:latin typeface="Gill Sans MT" charset="0"/>
              </a:rPr>
              <a:t>node x:</a:t>
            </a:r>
          </a:p>
          <a:p>
            <a:pPr lvl="1"/>
            <a:r>
              <a:rPr lang="en-US" sz="2800">
                <a:latin typeface="Gill Sans MT" charset="0"/>
              </a:rPr>
              <a:t>knows cost to each neighbor v: </a:t>
            </a:r>
            <a:r>
              <a:rPr lang="en-US" sz="2800">
                <a:solidFill>
                  <a:srgbClr val="CC0000"/>
                </a:solidFill>
                <a:latin typeface="Gill Sans MT" charset="0"/>
              </a:rPr>
              <a:t>c(x,v)</a:t>
            </a:r>
          </a:p>
          <a:p>
            <a:pPr lvl="1"/>
            <a:r>
              <a:rPr lang="en-US" sz="2800">
                <a:latin typeface="Gill Sans MT" charset="0"/>
              </a:rPr>
              <a:t>maintains its neighbors</a:t>
            </a:r>
            <a:r>
              <a:rPr lang="ja-JP" altLang="en-US" sz="2800">
                <a:latin typeface="Gill Sans MT" charset="0"/>
              </a:rPr>
              <a:t>’</a:t>
            </a:r>
            <a:r>
              <a:rPr lang="en-US" altLang="ja-JP" sz="2800">
                <a:latin typeface="Gill Sans MT" charset="0"/>
              </a:rPr>
              <a:t> distance vectors. For each neighbor v, x maintains </a:t>
            </a:r>
            <a:br>
              <a:rPr lang="en-US" altLang="ja-JP" sz="2800">
                <a:latin typeface="Gill Sans MT" charset="0"/>
              </a:rPr>
            </a:br>
            <a:r>
              <a:rPr lang="en-US" altLang="ja-JP" sz="2800" b="1">
                <a:solidFill>
                  <a:srgbClr val="CC0000"/>
                </a:solidFill>
                <a:latin typeface="Gill Sans MT" charset="0"/>
              </a:rPr>
              <a:t>D</a:t>
            </a:r>
            <a:r>
              <a:rPr lang="en-US" altLang="ja-JP" sz="2800" baseline="-25000">
                <a:solidFill>
                  <a:srgbClr val="CC0000"/>
                </a:solidFill>
                <a:latin typeface="Gill Sans MT" charset="0"/>
              </a:rPr>
              <a:t>v</a:t>
            </a:r>
            <a:r>
              <a:rPr lang="en-US" altLang="ja-JP" sz="2800">
                <a:solidFill>
                  <a:srgbClr val="CC0000"/>
                </a:solidFill>
                <a:latin typeface="Gill Sans MT" charset="0"/>
              </a:rPr>
              <a:t> = [D</a:t>
            </a:r>
            <a:r>
              <a:rPr lang="en-US" altLang="ja-JP" sz="2800" baseline="-25000">
                <a:solidFill>
                  <a:srgbClr val="CC0000"/>
                </a:solidFill>
                <a:latin typeface="Gill Sans MT" charset="0"/>
              </a:rPr>
              <a:t>v</a:t>
            </a:r>
            <a:r>
              <a:rPr lang="en-US" altLang="ja-JP" sz="2800">
                <a:solidFill>
                  <a:srgbClr val="CC0000"/>
                </a:solidFill>
                <a:latin typeface="Gill Sans MT" charset="0"/>
              </a:rPr>
              <a:t>(y): y </a:t>
            </a:r>
            <a:r>
              <a:rPr lang="ru-RU" altLang="ja-JP" sz="2800">
                <a:solidFill>
                  <a:srgbClr val="CC0000"/>
                </a:solidFill>
                <a:latin typeface="Gill Sans MT" charset="0"/>
              </a:rPr>
              <a:t>є</a:t>
            </a:r>
            <a:r>
              <a:rPr lang="en-US" altLang="ja-JP" sz="2800">
                <a:solidFill>
                  <a:srgbClr val="CC0000"/>
                </a:solidFill>
                <a:latin typeface="Gill Sans MT" charset="0"/>
              </a:rPr>
              <a:t> N ]</a:t>
            </a:r>
          </a:p>
          <a:p>
            <a:pPr>
              <a:buFont typeface="Wingdings" charset="0"/>
              <a:buNone/>
            </a:pPr>
            <a:endParaRPr lang="en-US">
              <a:solidFill>
                <a:srgbClr val="CC0000"/>
              </a:solidFill>
              <a:latin typeface="Gill Sans MT" charset="0"/>
            </a:endParaRPr>
          </a:p>
          <a:p>
            <a:endParaRPr lang="en-US">
              <a:latin typeface="Gill Sans MT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2414588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>
                <a:solidFill>
                  <a:srgbClr val="CC0000"/>
                </a:solidFill>
                <a:cs typeface="+mn-cs"/>
              </a:rPr>
              <a:t>key idea:</a:t>
            </a:r>
            <a:r>
              <a:rPr lang="en-US" sz="3200">
                <a:solidFill>
                  <a:srgbClr val="CC0000"/>
                </a:solidFill>
                <a:cs typeface="+mn-cs"/>
              </a:rPr>
              <a:t> </a:t>
            </a:r>
          </a:p>
          <a:p>
            <a:pPr>
              <a:defRPr/>
            </a:pPr>
            <a:r>
              <a:rPr lang="en-US">
                <a:cs typeface="+mn-cs"/>
              </a:rPr>
              <a:t>from time-to-time, each node sends its own distance vector estimate to neighbors</a:t>
            </a:r>
          </a:p>
          <a:p>
            <a:pPr>
              <a:defRPr/>
            </a:pPr>
            <a:r>
              <a:rPr lang="en-US">
                <a:cs typeface="+mn-cs"/>
              </a:rPr>
              <a:t>when x receives new DV estimate from neighbor, it updates its own DV using B-F equation:</a:t>
            </a: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003300" y="3821113"/>
            <a:ext cx="781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800" i="1">
                <a:solidFill>
                  <a:srgbClr val="CC0000"/>
                </a:solidFill>
                <a:cs typeface="Times New Roman" charset="0"/>
              </a:rPr>
              <a:t>D</a:t>
            </a:r>
            <a:r>
              <a:rPr lang="en-US" sz="2800" i="1" baseline="-30000">
                <a:solidFill>
                  <a:srgbClr val="CC0000"/>
                </a:solidFill>
                <a:cs typeface="Times New Roman" charset="0"/>
              </a:rPr>
              <a:t>x</a:t>
            </a:r>
            <a:r>
              <a:rPr lang="en-US" sz="2800" i="1">
                <a:solidFill>
                  <a:srgbClr val="CC0000"/>
                </a:solidFill>
                <a:cs typeface="Times New Roman" charset="0"/>
              </a:rPr>
              <a:t>(y) ← min</a:t>
            </a:r>
            <a:r>
              <a:rPr lang="en-US" sz="2800" i="1" baseline="-30000">
                <a:solidFill>
                  <a:srgbClr val="CC0000"/>
                </a:solidFill>
                <a:cs typeface="Times New Roman" charset="0"/>
              </a:rPr>
              <a:t>v</a:t>
            </a:r>
            <a:r>
              <a:rPr lang="en-US" sz="2800" i="1">
                <a:solidFill>
                  <a:srgbClr val="CC0000"/>
                </a:solidFill>
                <a:cs typeface="Times New Roman" charset="0"/>
              </a:rPr>
              <a:t>{c(x,v) + D</a:t>
            </a:r>
            <a:r>
              <a:rPr lang="en-US" sz="2800" i="1" baseline="-30000">
                <a:solidFill>
                  <a:srgbClr val="CC0000"/>
                </a:solidFill>
                <a:cs typeface="Times New Roman" charset="0"/>
              </a:rPr>
              <a:t>v</a:t>
            </a:r>
            <a:r>
              <a:rPr lang="en-US" sz="2800" i="1">
                <a:solidFill>
                  <a:srgbClr val="CC0000"/>
                </a:solidFill>
                <a:cs typeface="Times New Roman" charset="0"/>
              </a:rPr>
              <a:t>(y)}  for each node y </a:t>
            </a:r>
            <a:r>
              <a:rPr lang="en-US" sz="2800" i="1">
                <a:solidFill>
                  <a:srgbClr val="CC0000"/>
                </a:solidFill>
                <a:ea typeface="MS Mincho" charset="0"/>
                <a:cs typeface="MS Mincho" charset="0"/>
              </a:rPr>
              <a:t>∊</a:t>
            </a:r>
            <a:r>
              <a:rPr lang="en-US" sz="2800" i="1">
                <a:solidFill>
                  <a:srgbClr val="CC0000"/>
                </a:solidFill>
                <a:cs typeface="Times New Roman" charset="0"/>
              </a:rPr>
              <a:t> N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385763" y="4640263"/>
            <a:ext cx="77724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800">
                <a:latin typeface="Gill Sans MT" charset="0"/>
              </a:rPr>
              <a:t>under minor, natural conditions, the estimate </a:t>
            </a:r>
            <a:r>
              <a:rPr lang="en-US" sz="2800" i="1">
                <a:latin typeface="Gill Sans MT" charset="0"/>
                <a:cs typeface="Times New Roman" charset="0"/>
              </a:rPr>
              <a:t>D</a:t>
            </a:r>
            <a:r>
              <a:rPr lang="en-US" sz="2800" i="1" baseline="-30000">
                <a:latin typeface="Gill Sans MT" charset="0"/>
                <a:cs typeface="Times New Roman" charset="0"/>
              </a:rPr>
              <a:t>x</a:t>
            </a:r>
            <a:r>
              <a:rPr lang="en-US" sz="2800" i="1">
                <a:latin typeface="Gill Sans MT" charset="0"/>
                <a:cs typeface="Times New Roman" charset="0"/>
              </a:rPr>
              <a:t>(y) converge to the actual least cost </a:t>
            </a:r>
            <a:r>
              <a:rPr lang="en-US" sz="2800">
                <a:latin typeface="Gill Sans MT" charset="0"/>
              </a:rPr>
              <a:t>d</a:t>
            </a:r>
            <a:r>
              <a:rPr lang="en-US" sz="2800" baseline="-25000">
                <a:latin typeface="Gill Sans MT" charset="0"/>
              </a:rPr>
              <a:t>x</a:t>
            </a:r>
            <a:r>
              <a:rPr lang="en-US" sz="2800">
                <a:latin typeface="Gill Sans MT" charset="0"/>
              </a:rPr>
              <a:t>(y)</a:t>
            </a:r>
            <a:r>
              <a:rPr lang="en-US" sz="2400">
                <a:latin typeface="Gill Sans MT" charset="0"/>
              </a:rPr>
              <a:t> </a:t>
            </a:r>
          </a:p>
        </p:txBody>
      </p:sp>
      <p:pic>
        <p:nvPicPr>
          <p:cNvPr id="135174" name="Picture 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668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29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5.1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5.2 routing protocols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link state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control plane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417638"/>
            <a:ext cx="3781425" cy="46482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iterative, asynchronous:</a:t>
            </a:r>
            <a:r>
              <a:rPr lang="en-US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sz="2400">
                <a:latin typeface="Gill Sans MT" charset="0"/>
              </a:rPr>
              <a:t>each local iteration caused by: </a:t>
            </a:r>
          </a:p>
          <a:p>
            <a:r>
              <a:rPr lang="en-US" sz="2400">
                <a:latin typeface="Gill Sans MT" charset="0"/>
              </a:rPr>
              <a:t>local link cost change </a:t>
            </a:r>
          </a:p>
          <a:p>
            <a:r>
              <a:rPr lang="en-US" sz="2400">
                <a:latin typeface="Gill Sans MT" charset="0"/>
              </a:rPr>
              <a:t>DV update message from neighbor</a:t>
            </a:r>
          </a:p>
          <a:p>
            <a:pPr>
              <a:buFont typeface="Wingdings" charset="0"/>
              <a:buNone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distributed:</a:t>
            </a:r>
          </a:p>
          <a:p>
            <a:r>
              <a:rPr lang="en-US" sz="2400">
                <a:latin typeface="Gill Sans MT" charset="0"/>
              </a:rPr>
              <a:t>each node notifies neighbors </a:t>
            </a:r>
            <a:r>
              <a:rPr lang="en-US" sz="2400" i="1">
                <a:latin typeface="Gill Sans MT" charset="0"/>
              </a:rPr>
              <a:t>only</a:t>
            </a:r>
            <a:r>
              <a:rPr lang="en-US" sz="2400">
                <a:latin typeface="Gill Sans MT" charset="0"/>
              </a:rPr>
              <a:t> when its DV changes</a:t>
            </a:r>
          </a:p>
          <a:p>
            <a:pPr lvl="1"/>
            <a:r>
              <a:rPr lang="en-US" sz="2000">
                <a:latin typeface="Gill Sans MT" charset="0"/>
              </a:rPr>
              <a:t>neighbors then notify their neighbors if necessary</a:t>
            </a:r>
            <a:endParaRPr lang="en-US">
              <a:latin typeface="Gill Sans MT" charset="0"/>
            </a:endParaRP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5257800" y="1751013"/>
            <a:ext cx="3524250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>
              <a:latin typeface="Times New Roman" charset="0"/>
            </a:endParaRPr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000099"/>
                </a:solidFill>
              </a:rPr>
              <a:t>wait</a:t>
            </a:r>
            <a:r>
              <a:rPr lang="en-US" sz="2000">
                <a:solidFill>
                  <a:srgbClr val="000099"/>
                </a:solidFill>
              </a:rPr>
              <a:t> </a:t>
            </a:r>
            <a:r>
              <a:rPr lang="en-US" sz="2000"/>
              <a:t>for (change in local link cost or msg from neighbor)</a:t>
            </a:r>
          </a:p>
          <a:p>
            <a:pPr>
              <a:spcBef>
                <a:spcPct val="50000"/>
              </a:spcBef>
            </a:pPr>
            <a:endParaRPr lang="en-US" sz="2000"/>
          </a:p>
          <a:p>
            <a:pPr>
              <a:spcBef>
                <a:spcPct val="50000"/>
              </a:spcBef>
            </a:pPr>
            <a:r>
              <a:rPr lang="en-US" i="1">
                <a:solidFill>
                  <a:srgbClr val="000099"/>
                </a:solidFill>
              </a:rPr>
              <a:t>recompute</a:t>
            </a:r>
            <a:r>
              <a:rPr lang="en-US" sz="2000"/>
              <a:t> estimates</a:t>
            </a:r>
          </a:p>
          <a:p>
            <a:pPr>
              <a:spcBef>
                <a:spcPct val="50000"/>
              </a:spcBef>
            </a:pPr>
            <a:endParaRPr lang="en-US" sz="2000"/>
          </a:p>
          <a:p>
            <a:pPr>
              <a:spcBef>
                <a:spcPct val="50000"/>
              </a:spcBef>
            </a:pPr>
            <a:r>
              <a:rPr lang="en-US" sz="2000"/>
              <a:t>if DV to any dest has changed, </a:t>
            </a:r>
            <a:r>
              <a:rPr lang="en-US" i="1">
                <a:solidFill>
                  <a:srgbClr val="000099"/>
                </a:solidFill>
              </a:rPr>
              <a:t>notify</a:t>
            </a:r>
            <a:r>
              <a:rPr lang="en-US" sz="2000"/>
              <a:t> neighbors </a:t>
            </a:r>
            <a:endParaRPr lang="en-US"/>
          </a:p>
          <a:p>
            <a:pPr algn="ctr">
              <a:spcBef>
                <a:spcPct val="50000"/>
              </a:spcBef>
            </a:pPr>
            <a:endParaRPr lang="en-US">
              <a:latin typeface="Times New Roman" charset="0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6811963" y="3055938"/>
            <a:ext cx="0" cy="5905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6791325" y="4075113"/>
            <a:ext cx="0" cy="5905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Freeform 7"/>
          <p:cNvSpPr>
            <a:spLocks/>
          </p:cNvSpPr>
          <p:nvPr/>
        </p:nvSpPr>
        <p:spPr bwMode="auto">
          <a:xfrm>
            <a:off x="5229225" y="2160588"/>
            <a:ext cx="1552575" cy="3581400"/>
          </a:xfrm>
          <a:custGeom>
            <a:avLst/>
            <a:gdLst>
              <a:gd name="T0" fmla="*/ 2147483647 w 978"/>
              <a:gd name="T1" fmla="*/ 2147483647 h 2256"/>
              <a:gd name="T2" fmla="*/ 2147483647 w 978"/>
              <a:gd name="T3" fmla="*/ 2147483647 h 2256"/>
              <a:gd name="T4" fmla="*/ 0 w 978"/>
              <a:gd name="T5" fmla="*/ 2147483647 h 2256"/>
              <a:gd name="T6" fmla="*/ 0 w 978"/>
              <a:gd name="T7" fmla="*/ 0 h 2256"/>
              <a:gd name="T8" fmla="*/ 2147483647 w 978"/>
              <a:gd name="T9" fmla="*/ 0 h 2256"/>
              <a:gd name="T10" fmla="*/ 2147483647 w 978"/>
              <a:gd name="T11" fmla="*/ 2147483647 h 2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8"/>
              <a:gd name="T19" fmla="*/ 0 h 2256"/>
              <a:gd name="T20" fmla="*/ 978 w 978"/>
              <a:gd name="T21" fmla="*/ 2256 h 225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8" h="2256">
                <a:moveTo>
                  <a:pt x="960" y="2010"/>
                </a:moveTo>
                <a:lnTo>
                  <a:pt x="961" y="2256"/>
                </a:lnTo>
                <a:lnTo>
                  <a:pt x="0" y="2256"/>
                </a:lnTo>
                <a:lnTo>
                  <a:pt x="0" y="0"/>
                </a:lnTo>
                <a:lnTo>
                  <a:pt x="978" y="0"/>
                </a:lnTo>
                <a:lnTo>
                  <a:pt x="978" y="155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4916488" y="1327150"/>
            <a:ext cx="162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each node:</a:t>
            </a:r>
          </a:p>
        </p:txBody>
      </p:sp>
      <p:pic>
        <p:nvPicPr>
          <p:cNvPr id="136201" name="Picture 1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668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7" name="Rectangle 11"/>
          <p:cNvSpPr>
            <a:spLocks noGrp="1" noChangeArrowheads="1"/>
          </p:cNvSpPr>
          <p:nvPr>
            <p:ph type="title"/>
          </p:nvPr>
        </p:nvSpPr>
        <p:spPr>
          <a:xfrm>
            <a:off x="533400" y="2397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Distance vector algorithm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30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Line 3"/>
          <p:cNvSpPr>
            <a:spLocks noChangeShapeType="1"/>
          </p:cNvSpPr>
          <p:nvPr/>
        </p:nvSpPr>
        <p:spPr bwMode="auto">
          <a:xfrm>
            <a:off x="12192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20" name="Line 4"/>
          <p:cNvSpPr>
            <a:spLocks noChangeShapeType="1"/>
          </p:cNvSpPr>
          <p:nvPr/>
        </p:nvSpPr>
        <p:spPr bwMode="auto">
          <a:xfrm>
            <a:off x="9144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21" name="Text Box 5"/>
          <p:cNvSpPr txBox="1">
            <a:spLocks noChangeArrowheads="1"/>
          </p:cNvSpPr>
          <p:nvPr/>
        </p:nvSpPr>
        <p:spPr bwMode="auto">
          <a:xfrm>
            <a:off x="12192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9144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9144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9144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7225" name="Text Box 9"/>
          <p:cNvSpPr txBox="1">
            <a:spLocks noChangeArrowheads="1"/>
          </p:cNvSpPr>
          <p:nvPr/>
        </p:nvSpPr>
        <p:spPr bwMode="auto">
          <a:xfrm>
            <a:off x="1219200" y="1671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0  2   7</a:t>
            </a:r>
          </a:p>
        </p:txBody>
      </p:sp>
      <p:sp>
        <p:nvSpPr>
          <p:cNvPr id="137226" name="Text Box 10"/>
          <p:cNvSpPr txBox="1">
            <a:spLocks noChangeArrowheads="1"/>
          </p:cNvSpPr>
          <p:nvPr/>
        </p:nvSpPr>
        <p:spPr bwMode="auto">
          <a:xfrm>
            <a:off x="12192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27" name="Text Box 11"/>
          <p:cNvSpPr txBox="1">
            <a:spLocks noChangeArrowheads="1"/>
          </p:cNvSpPr>
          <p:nvPr/>
        </p:nvSpPr>
        <p:spPr bwMode="auto">
          <a:xfrm>
            <a:off x="1447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28" name="Text Box 12"/>
          <p:cNvSpPr txBox="1">
            <a:spLocks noChangeArrowheads="1"/>
          </p:cNvSpPr>
          <p:nvPr/>
        </p:nvSpPr>
        <p:spPr bwMode="auto">
          <a:xfrm>
            <a:off x="1828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29" name="Text Box 13"/>
          <p:cNvSpPr txBox="1">
            <a:spLocks noChangeArrowheads="1"/>
          </p:cNvSpPr>
          <p:nvPr/>
        </p:nvSpPr>
        <p:spPr bwMode="auto">
          <a:xfrm>
            <a:off x="12192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30" name="Text Box 14"/>
          <p:cNvSpPr txBox="1">
            <a:spLocks noChangeArrowheads="1"/>
          </p:cNvSpPr>
          <p:nvPr/>
        </p:nvSpPr>
        <p:spPr bwMode="auto">
          <a:xfrm>
            <a:off x="1447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31" name="Text Box 15"/>
          <p:cNvSpPr txBox="1">
            <a:spLocks noChangeArrowheads="1"/>
          </p:cNvSpPr>
          <p:nvPr/>
        </p:nvSpPr>
        <p:spPr bwMode="auto">
          <a:xfrm>
            <a:off x="1828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32" name="Text Box 16"/>
          <p:cNvSpPr txBox="1">
            <a:spLocks noChangeArrowheads="1"/>
          </p:cNvSpPr>
          <p:nvPr/>
        </p:nvSpPr>
        <p:spPr bwMode="auto">
          <a:xfrm rot="-5400000">
            <a:off x="2650332" y="202644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7233" name="Text Box 17"/>
          <p:cNvSpPr txBox="1">
            <a:spLocks noChangeArrowheads="1"/>
          </p:cNvSpPr>
          <p:nvPr/>
        </p:nvSpPr>
        <p:spPr bwMode="auto">
          <a:xfrm>
            <a:off x="1352550" y="11588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7234" name="Text Box 18"/>
          <p:cNvSpPr txBox="1">
            <a:spLocks noChangeArrowheads="1"/>
          </p:cNvSpPr>
          <p:nvPr/>
        </p:nvSpPr>
        <p:spPr bwMode="auto">
          <a:xfrm rot="-5400000">
            <a:off x="518319" y="381079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from</a:t>
            </a:r>
          </a:p>
        </p:txBody>
      </p:sp>
      <p:sp>
        <p:nvSpPr>
          <p:cNvPr id="137235" name="Text Box 19"/>
          <p:cNvSpPr txBox="1">
            <a:spLocks noChangeArrowheads="1"/>
          </p:cNvSpPr>
          <p:nvPr/>
        </p:nvSpPr>
        <p:spPr bwMode="auto">
          <a:xfrm rot="-5400000">
            <a:off x="518318" y="561895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7236" name="Line 20"/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37" name="Line 21"/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38" name="Text Box 22"/>
          <p:cNvSpPr txBox="1">
            <a:spLocks noChangeArrowheads="1"/>
          </p:cNvSpPr>
          <p:nvPr/>
        </p:nvSpPr>
        <p:spPr bwMode="auto">
          <a:xfrm>
            <a:off x="32766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7239" name="Text Box 23"/>
          <p:cNvSpPr txBox="1">
            <a:spLocks noChangeArrowheads="1"/>
          </p:cNvSpPr>
          <p:nvPr/>
        </p:nvSpPr>
        <p:spPr bwMode="auto">
          <a:xfrm>
            <a:off x="29718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7240" name="Text Box 24"/>
          <p:cNvSpPr txBox="1">
            <a:spLocks noChangeArrowheads="1"/>
          </p:cNvSpPr>
          <p:nvPr/>
        </p:nvSpPr>
        <p:spPr bwMode="auto">
          <a:xfrm>
            <a:off x="29718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7241" name="Text Box 25"/>
          <p:cNvSpPr txBox="1">
            <a:spLocks noChangeArrowheads="1"/>
          </p:cNvSpPr>
          <p:nvPr/>
        </p:nvSpPr>
        <p:spPr bwMode="auto">
          <a:xfrm>
            <a:off x="29718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7242" name="Text Box 26"/>
          <p:cNvSpPr txBox="1">
            <a:spLocks noChangeArrowheads="1"/>
          </p:cNvSpPr>
          <p:nvPr/>
        </p:nvSpPr>
        <p:spPr bwMode="auto">
          <a:xfrm>
            <a:off x="3297238" y="16716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137243" name="Line 29"/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44" name="Line 30"/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45" name="Text Box 31"/>
          <p:cNvSpPr txBox="1">
            <a:spLocks noChangeArrowheads="1"/>
          </p:cNvSpPr>
          <p:nvPr/>
        </p:nvSpPr>
        <p:spPr bwMode="auto">
          <a:xfrm>
            <a:off x="1219200" y="30432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7246" name="Text Box 32"/>
          <p:cNvSpPr txBox="1">
            <a:spLocks noChangeArrowheads="1"/>
          </p:cNvSpPr>
          <p:nvPr/>
        </p:nvSpPr>
        <p:spPr bwMode="auto">
          <a:xfrm>
            <a:off x="914400" y="3424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7247" name="Text Box 33"/>
          <p:cNvSpPr txBox="1">
            <a:spLocks noChangeArrowheads="1"/>
          </p:cNvSpPr>
          <p:nvPr/>
        </p:nvSpPr>
        <p:spPr bwMode="auto">
          <a:xfrm>
            <a:off x="914400" y="3729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7248" name="Text Box 34"/>
          <p:cNvSpPr txBox="1">
            <a:spLocks noChangeArrowheads="1"/>
          </p:cNvSpPr>
          <p:nvPr/>
        </p:nvSpPr>
        <p:spPr bwMode="auto">
          <a:xfrm>
            <a:off x="914400" y="4033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7249" name="Text Box 35"/>
          <p:cNvSpPr txBox="1">
            <a:spLocks noChangeArrowheads="1"/>
          </p:cNvSpPr>
          <p:nvPr/>
        </p:nvSpPr>
        <p:spPr bwMode="auto">
          <a:xfrm>
            <a:off x="15240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50" name="Text Box 36"/>
          <p:cNvSpPr txBox="1">
            <a:spLocks noChangeArrowheads="1"/>
          </p:cNvSpPr>
          <p:nvPr/>
        </p:nvSpPr>
        <p:spPr bwMode="auto">
          <a:xfrm>
            <a:off x="18288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51" name="Text Box 37"/>
          <p:cNvSpPr txBox="1">
            <a:spLocks noChangeArrowheads="1"/>
          </p:cNvSpPr>
          <p:nvPr/>
        </p:nvSpPr>
        <p:spPr bwMode="auto">
          <a:xfrm>
            <a:off x="12192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52" name="Text Box 38"/>
          <p:cNvSpPr txBox="1">
            <a:spLocks noChangeArrowheads="1"/>
          </p:cNvSpPr>
          <p:nvPr/>
        </p:nvSpPr>
        <p:spPr bwMode="auto">
          <a:xfrm>
            <a:off x="1447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53" name="Text Box 39"/>
          <p:cNvSpPr txBox="1">
            <a:spLocks noChangeArrowheads="1"/>
          </p:cNvSpPr>
          <p:nvPr/>
        </p:nvSpPr>
        <p:spPr bwMode="auto">
          <a:xfrm>
            <a:off x="1828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54" name="Text Box 40"/>
          <p:cNvSpPr txBox="1">
            <a:spLocks noChangeArrowheads="1"/>
          </p:cNvSpPr>
          <p:nvPr/>
        </p:nvSpPr>
        <p:spPr bwMode="auto">
          <a:xfrm>
            <a:off x="1341438" y="2933700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7255" name="Line 41"/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56" name="Line 42"/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57" name="Text Box 43"/>
          <p:cNvSpPr txBox="1">
            <a:spLocks noChangeArrowheads="1"/>
          </p:cNvSpPr>
          <p:nvPr/>
        </p:nvSpPr>
        <p:spPr bwMode="auto">
          <a:xfrm>
            <a:off x="1219200" y="48720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7258" name="Text Box 44"/>
          <p:cNvSpPr txBox="1">
            <a:spLocks noChangeArrowheads="1"/>
          </p:cNvSpPr>
          <p:nvPr/>
        </p:nvSpPr>
        <p:spPr bwMode="auto">
          <a:xfrm>
            <a:off x="914400" y="5253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7259" name="Text Box 45"/>
          <p:cNvSpPr txBox="1">
            <a:spLocks noChangeArrowheads="1"/>
          </p:cNvSpPr>
          <p:nvPr/>
        </p:nvSpPr>
        <p:spPr bwMode="auto">
          <a:xfrm>
            <a:off x="914400" y="5557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7260" name="Text Box 46"/>
          <p:cNvSpPr txBox="1">
            <a:spLocks noChangeArrowheads="1"/>
          </p:cNvSpPr>
          <p:nvPr/>
        </p:nvSpPr>
        <p:spPr bwMode="auto">
          <a:xfrm>
            <a:off x="914400" y="5862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7261" name="Text Box 47"/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62" name="Text Box 48"/>
          <p:cNvSpPr txBox="1">
            <a:spLocks noChangeArrowheads="1"/>
          </p:cNvSpPr>
          <p:nvPr/>
        </p:nvSpPr>
        <p:spPr bwMode="auto">
          <a:xfrm>
            <a:off x="1447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63" name="Text Box 49"/>
          <p:cNvSpPr txBox="1">
            <a:spLocks noChangeArrowheads="1"/>
          </p:cNvSpPr>
          <p:nvPr/>
        </p:nvSpPr>
        <p:spPr bwMode="auto">
          <a:xfrm>
            <a:off x="1828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7264" name="Text Box 50"/>
          <p:cNvSpPr txBox="1">
            <a:spLocks noChangeArrowheads="1"/>
          </p:cNvSpPr>
          <p:nvPr/>
        </p:nvSpPr>
        <p:spPr bwMode="auto">
          <a:xfrm>
            <a:off x="12192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7</a:t>
            </a:r>
          </a:p>
        </p:txBody>
      </p:sp>
      <p:sp>
        <p:nvSpPr>
          <p:cNvPr id="137265" name="Text Box 51"/>
          <p:cNvSpPr txBox="1">
            <a:spLocks noChangeArrowheads="1"/>
          </p:cNvSpPr>
          <p:nvPr/>
        </p:nvSpPr>
        <p:spPr bwMode="auto">
          <a:xfrm>
            <a:off x="1447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</a:t>
            </a:r>
          </a:p>
        </p:txBody>
      </p:sp>
      <p:sp>
        <p:nvSpPr>
          <p:cNvPr id="137266" name="Text Box 52"/>
          <p:cNvSpPr txBox="1">
            <a:spLocks noChangeArrowheads="1"/>
          </p:cNvSpPr>
          <p:nvPr/>
        </p:nvSpPr>
        <p:spPr bwMode="auto">
          <a:xfrm>
            <a:off x="1828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137267" name="Text Box 53"/>
          <p:cNvSpPr txBox="1">
            <a:spLocks noChangeArrowheads="1"/>
          </p:cNvSpPr>
          <p:nvPr/>
        </p:nvSpPr>
        <p:spPr bwMode="auto">
          <a:xfrm>
            <a:off x="1363663" y="4740275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7268" name="Text Box 54"/>
          <p:cNvSpPr txBox="1">
            <a:spLocks noChangeArrowheads="1"/>
          </p:cNvSpPr>
          <p:nvPr/>
        </p:nvSpPr>
        <p:spPr bwMode="auto">
          <a:xfrm>
            <a:off x="1219200" y="3500438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  <a:p>
            <a:r>
              <a:rPr lang="en-US" sz="1800"/>
              <a:t>2   0   1</a:t>
            </a:r>
          </a:p>
        </p:txBody>
      </p:sp>
      <p:sp>
        <p:nvSpPr>
          <p:cNvPr id="137269" name="Text Box 55"/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 ∞  ∞</a:t>
            </a:r>
          </a:p>
        </p:txBody>
      </p:sp>
      <p:sp>
        <p:nvSpPr>
          <p:cNvPr id="137270" name="Text Box 56"/>
          <p:cNvSpPr txBox="1">
            <a:spLocks noChangeArrowheads="1"/>
          </p:cNvSpPr>
          <p:nvPr/>
        </p:nvSpPr>
        <p:spPr bwMode="auto">
          <a:xfrm>
            <a:off x="3260725" y="20066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2   0   1</a:t>
            </a:r>
          </a:p>
        </p:txBody>
      </p:sp>
      <p:sp>
        <p:nvSpPr>
          <p:cNvPr id="137271" name="Text Box 57"/>
          <p:cNvSpPr txBox="1">
            <a:spLocks noChangeArrowheads="1"/>
          </p:cNvSpPr>
          <p:nvPr/>
        </p:nvSpPr>
        <p:spPr bwMode="auto">
          <a:xfrm>
            <a:off x="3260725" y="23225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7   1   0</a:t>
            </a:r>
          </a:p>
        </p:txBody>
      </p:sp>
      <p:sp>
        <p:nvSpPr>
          <p:cNvPr id="137272" name="Line 58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3" name="Line 59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4" name="Line 60"/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5" name="Line 61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6" name="Line 62"/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7" name="Line 63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8" name="Line 64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279" name="Text Box 65"/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grpSp>
        <p:nvGrpSpPr>
          <p:cNvPr id="137280" name="Group 66"/>
          <p:cNvGrpSpPr>
            <a:grpSpLocks/>
          </p:cNvGrpSpPr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137296" name="Freeform 67"/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297" name="Group 68"/>
            <p:cNvGrpSpPr>
              <a:grpSpLocks/>
            </p:cNvGrpSpPr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137298" name="Freeform 69"/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299" name="Oval 70"/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0" name="Line 71"/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1" name="Line 72"/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2" name="Rectangle 73"/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7303" name="Oval 74"/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4" name="Freeform 75"/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305" name="Freeform 76"/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7306" name="Group 77"/>
              <p:cNvGrpSpPr>
                <a:grpSpLocks/>
              </p:cNvGrpSpPr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137328" name="Rectangle 7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x</a:t>
                  </a:r>
                  <a:endParaRPr lang="en-US"/>
                </a:p>
              </p:txBody>
            </p:sp>
          </p:grpSp>
          <p:grpSp>
            <p:nvGrpSpPr>
              <p:cNvPr id="137307" name="Group 80"/>
              <p:cNvGrpSpPr>
                <a:grpSpLocks/>
              </p:cNvGrpSpPr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137320" name="Oval 81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1" name="Line 82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2" name="Line 83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23" name="Rectangle 84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7324" name="Oval 85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7325" name="Group 86"/>
                <p:cNvGrpSpPr>
                  <a:grpSpLocks/>
                </p:cNvGrpSpPr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13732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327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/>
                      <a:t>z</a:t>
                    </a:r>
                  </a:p>
                </p:txBody>
              </p:sp>
            </p:grpSp>
          </p:grpSp>
          <p:sp>
            <p:nvSpPr>
              <p:cNvPr id="137308" name="Text Box 89"/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1</a:t>
                </a:r>
                <a:endParaRPr lang="en-US"/>
              </a:p>
            </p:txBody>
          </p:sp>
          <p:sp>
            <p:nvSpPr>
              <p:cNvPr id="137309" name="Text Box 90"/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2</a:t>
                </a:r>
                <a:endParaRPr lang="en-US"/>
              </a:p>
            </p:txBody>
          </p:sp>
          <p:sp>
            <p:nvSpPr>
              <p:cNvPr id="137310" name="Text Box 91"/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7</a:t>
                </a:r>
                <a:endParaRPr lang="en-US"/>
              </a:p>
            </p:txBody>
          </p:sp>
          <p:grpSp>
            <p:nvGrpSpPr>
              <p:cNvPr id="137311" name="Group 92"/>
              <p:cNvGrpSpPr>
                <a:grpSpLocks/>
              </p:cNvGrpSpPr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137312" name="Oval 93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13" name="Line 94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14" name="Line 95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315" name="Rectangle 96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7316" name="Oval 97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7317" name="Group 98"/>
                <p:cNvGrpSpPr>
                  <a:grpSpLocks/>
                </p:cNvGrpSpPr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13731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7319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000"/>
                      <a:t>y</a:t>
                    </a:r>
                    <a:endParaRPr lang="en-US"/>
                  </a:p>
                </p:txBody>
              </p:sp>
            </p:grpSp>
          </p:grpSp>
        </p:grpSp>
      </p:grpSp>
      <p:sp>
        <p:nvSpPr>
          <p:cNvPr id="137281" name="Text Box 101"/>
          <p:cNvSpPr txBox="1">
            <a:spLocks noChangeArrowheads="1"/>
          </p:cNvSpPr>
          <p:nvPr/>
        </p:nvSpPr>
        <p:spPr bwMode="auto">
          <a:xfrm>
            <a:off x="263525" y="110490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x</a:t>
            </a: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</a:p>
        </p:txBody>
      </p:sp>
      <p:sp>
        <p:nvSpPr>
          <p:cNvPr id="137282" name="Oval 104"/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283" name="Oval 105"/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284" name="Oval 106"/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285" name="Oval 107"/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8172" name="Rectangle 108"/>
          <p:cNvSpPr>
            <a:spLocks noChangeArrowheads="1"/>
          </p:cNvSpPr>
          <p:nvPr/>
        </p:nvSpPr>
        <p:spPr bwMode="auto">
          <a:xfrm>
            <a:off x="1590675" y="187325"/>
            <a:ext cx="431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>
                <a:solidFill>
                  <a:srgbClr val="000000"/>
                </a:solidFill>
                <a:cs typeface="Times New Roman" charset="0"/>
              </a:rPr>
              <a:t>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 = min{c(x,y)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y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(y), c(x,z)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z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(y)} </a:t>
            </a:r>
            <a:br>
              <a:rPr lang="fr-FR">
                <a:solidFill>
                  <a:srgbClr val="000000"/>
                </a:solidFill>
                <a:cs typeface="Times New Roman" charset="0"/>
              </a:rPr>
            </a:br>
            <a:r>
              <a:rPr lang="fr-FR">
                <a:solidFill>
                  <a:srgbClr val="000000"/>
                </a:solidFill>
                <a:cs typeface="Times New Roman" charset="0"/>
              </a:rPr>
              <a:t>             = min{2+0 , 7+1} = 2</a:t>
            </a:r>
          </a:p>
        </p:txBody>
      </p:sp>
      <p:sp>
        <p:nvSpPr>
          <p:cNvPr id="728173" name="Line 109"/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8174" name="Rectangle 110"/>
          <p:cNvSpPr>
            <a:spLocks noChangeArrowheads="1"/>
          </p:cNvSpPr>
          <p:nvPr/>
        </p:nvSpPr>
        <p:spPr bwMode="auto">
          <a:xfrm>
            <a:off x="6384925" y="28575"/>
            <a:ext cx="2667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i="1"/>
              <a:t>D</a:t>
            </a:r>
            <a:r>
              <a:rPr lang="fr-FR" i="1" baseline="-25000"/>
              <a:t>x</a:t>
            </a:r>
            <a:r>
              <a:rPr lang="fr-FR" i="1"/>
              <a:t>(z) = </a:t>
            </a:r>
            <a:r>
              <a:rPr lang="fr-FR"/>
              <a:t>min{</a:t>
            </a:r>
            <a:r>
              <a:rPr lang="fr-FR" i="1"/>
              <a:t>c(x,y) + </a:t>
            </a:r>
            <a:br>
              <a:rPr lang="fr-FR" i="1"/>
            </a:br>
            <a:r>
              <a:rPr lang="fr-FR" i="1"/>
              <a:t>      D</a:t>
            </a:r>
            <a:r>
              <a:rPr lang="fr-FR" i="1" baseline="-25000"/>
              <a:t>y</a:t>
            </a:r>
            <a:r>
              <a:rPr lang="fr-FR" i="1"/>
              <a:t>(z), c(x,z) + D</a:t>
            </a:r>
            <a:r>
              <a:rPr lang="fr-FR" i="1" baseline="-25000"/>
              <a:t>z</a:t>
            </a:r>
            <a:r>
              <a:rPr lang="fr-FR" i="1"/>
              <a:t>(z)</a:t>
            </a:r>
            <a:r>
              <a:rPr lang="fr-FR"/>
              <a:t>} </a:t>
            </a:r>
          </a:p>
          <a:p>
            <a:pPr algn="just">
              <a:lnSpc>
                <a:spcPct val="120000"/>
              </a:lnSpc>
            </a:pPr>
            <a:r>
              <a:rPr lang="fr-FR"/>
              <a:t>= min{2+1 , 7+0} = 3</a:t>
            </a:r>
          </a:p>
        </p:txBody>
      </p:sp>
      <p:sp>
        <p:nvSpPr>
          <p:cNvPr id="728175" name="Line 111"/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8176" name="Text Box 112"/>
          <p:cNvSpPr txBox="1">
            <a:spLocks noChangeArrowheads="1"/>
          </p:cNvSpPr>
          <p:nvPr/>
        </p:nvSpPr>
        <p:spPr bwMode="auto">
          <a:xfrm>
            <a:off x="3922713" y="16748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</a:t>
            </a:r>
          </a:p>
        </p:txBody>
      </p:sp>
      <p:sp>
        <p:nvSpPr>
          <p:cNvPr id="728177" name="Text Box 113"/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</a:t>
            </a:r>
          </a:p>
        </p:txBody>
      </p:sp>
      <p:sp>
        <p:nvSpPr>
          <p:cNvPr id="137292" name="Text Box 114"/>
          <p:cNvSpPr txBox="1">
            <a:spLocks noChangeArrowheads="1"/>
          </p:cNvSpPr>
          <p:nvPr/>
        </p:nvSpPr>
        <p:spPr bwMode="auto">
          <a:xfrm>
            <a:off x="292100" y="285115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y</a:t>
            </a: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</a:p>
        </p:txBody>
      </p:sp>
      <p:sp>
        <p:nvSpPr>
          <p:cNvPr id="137293" name="Text Box 115"/>
          <p:cNvSpPr txBox="1">
            <a:spLocks noChangeArrowheads="1"/>
          </p:cNvSpPr>
          <p:nvPr/>
        </p:nvSpPr>
        <p:spPr bwMode="auto">
          <a:xfrm>
            <a:off x="311150" y="4699000"/>
            <a:ext cx="908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z</a:t>
            </a: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</a:p>
        </p:txBody>
      </p:sp>
      <p:sp>
        <p:nvSpPr>
          <p:cNvPr id="137294" name="Text Box 117"/>
          <p:cNvSpPr txBox="1">
            <a:spLocks noChangeArrowheads="1"/>
          </p:cNvSpPr>
          <p:nvPr/>
        </p:nvSpPr>
        <p:spPr bwMode="auto">
          <a:xfrm>
            <a:off x="3413125" y="11430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7295" name="Text Box 118"/>
          <p:cNvSpPr txBox="1">
            <a:spLocks noChangeArrowheads="1"/>
          </p:cNvSpPr>
          <p:nvPr/>
        </p:nvSpPr>
        <p:spPr bwMode="auto">
          <a:xfrm rot="-5400000">
            <a:off x="561182" y="2067719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31</a:t>
            </a:fld>
            <a:endParaRPr lang="en-US" sz="1200" dirty="0">
              <a:latin typeface="Tahoma" charset="0"/>
            </a:endParaRPr>
          </a:p>
        </p:txBody>
      </p:sp>
      <p:sp>
        <p:nvSpPr>
          <p:cNvPr id="1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7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172" grpId="0"/>
      <p:bldP spid="728173" grpId="0" animBg="1"/>
      <p:bldP spid="728174" grpId="0"/>
      <p:bldP spid="728175" grpId="0" animBg="1"/>
      <p:bldP spid="728176" grpId="0"/>
      <p:bldP spid="72817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Line 20"/>
          <p:cNvSpPr>
            <a:spLocks noChangeShapeType="1"/>
          </p:cNvSpPr>
          <p:nvPr/>
        </p:nvSpPr>
        <p:spPr bwMode="auto">
          <a:xfrm>
            <a:off x="5486400" y="1524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4" name="Line 21"/>
          <p:cNvSpPr>
            <a:spLocks noChangeShapeType="1"/>
          </p:cNvSpPr>
          <p:nvPr/>
        </p:nvSpPr>
        <p:spPr bwMode="auto">
          <a:xfrm>
            <a:off x="5181600" y="1752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45" name="Text Box 22"/>
          <p:cNvSpPr txBox="1">
            <a:spLocks noChangeArrowheads="1"/>
          </p:cNvSpPr>
          <p:nvPr/>
        </p:nvSpPr>
        <p:spPr bwMode="auto">
          <a:xfrm>
            <a:off x="5486400" y="13668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246" name="Text Box 23"/>
          <p:cNvSpPr txBox="1">
            <a:spLocks noChangeArrowheads="1"/>
          </p:cNvSpPr>
          <p:nvPr/>
        </p:nvSpPr>
        <p:spPr bwMode="auto">
          <a:xfrm>
            <a:off x="5181600" y="1747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247" name="Text Box 24"/>
          <p:cNvSpPr txBox="1">
            <a:spLocks noChangeArrowheads="1"/>
          </p:cNvSpPr>
          <p:nvPr/>
        </p:nvSpPr>
        <p:spPr bwMode="auto">
          <a:xfrm>
            <a:off x="5181600" y="2052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248" name="Text Box 25"/>
          <p:cNvSpPr txBox="1">
            <a:spLocks noChangeArrowheads="1"/>
          </p:cNvSpPr>
          <p:nvPr/>
        </p:nvSpPr>
        <p:spPr bwMode="auto">
          <a:xfrm>
            <a:off x="5181600" y="2357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249" name="Text Box 26"/>
          <p:cNvSpPr txBox="1">
            <a:spLocks noChangeArrowheads="1"/>
          </p:cNvSpPr>
          <p:nvPr/>
        </p:nvSpPr>
        <p:spPr bwMode="auto">
          <a:xfrm>
            <a:off x="5486400" y="1747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138250" name="Text Box 27"/>
          <p:cNvSpPr txBox="1">
            <a:spLocks noChangeArrowheads="1"/>
          </p:cNvSpPr>
          <p:nvPr/>
        </p:nvSpPr>
        <p:spPr bwMode="auto">
          <a:xfrm rot="-5400000">
            <a:off x="4820443" y="2167732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251" name="Text Box 28"/>
          <p:cNvSpPr txBox="1">
            <a:spLocks noChangeArrowheads="1"/>
          </p:cNvSpPr>
          <p:nvPr/>
        </p:nvSpPr>
        <p:spPr bwMode="auto">
          <a:xfrm>
            <a:off x="5608638" y="1223963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252" name="Line 50"/>
          <p:cNvSpPr>
            <a:spLocks noChangeShapeType="1"/>
          </p:cNvSpPr>
          <p:nvPr/>
        </p:nvSpPr>
        <p:spPr bwMode="auto">
          <a:xfrm>
            <a:off x="32766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3" name="Line 51"/>
          <p:cNvSpPr>
            <a:spLocks noChangeShapeType="1"/>
          </p:cNvSpPr>
          <p:nvPr/>
        </p:nvSpPr>
        <p:spPr bwMode="auto">
          <a:xfrm>
            <a:off x="29718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54" name="Text Box 52"/>
          <p:cNvSpPr txBox="1">
            <a:spLocks noChangeArrowheads="1"/>
          </p:cNvSpPr>
          <p:nvPr/>
        </p:nvSpPr>
        <p:spPr bwMode="auto">
          <a:xfrm>
            <a:off x="3276600" y="30432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255" name="Text Box 53"/>
          <p:cNvSpPr txBox="1">
            <a:spLocks noChangeArrowheads="1"/>
          </p:cNvSpPr>
          <p:nvPr/>
        </p:nvSpPr>
        <p:spPr bwMode="auto">
          <a:xfrm>
            <a:off x="2971800" y="3424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256" name="Text Box 54"/>
          <p:cNvSpPr txBox="1">
            <a:spLocks noChangeArrowheads="1"/>
          </p:cNvSpPr>
          <p:nvPr/>
        </p:nvSpPr>
        <p:spPr bwMode="auto">
          <a:xfrm>
            <a:off x="2971800" y="3729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257" name="Text Box 55"/>
          <p:cNvSpPr txBox="1">
            <a:spLocks noChangeArrowheads="1"/>
          </p:cNvSpPr>
          <p:nvPr/>
        </p:nvSpPr>
        <p:spPr bwMode="auto">
          <a:xfrm>
            <a:off x="2971800" y="4033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258" name="Text Box 56"/>
          <p:cNvSpPr txBox="1">
            <a:spLocks noChangeArrowheads="1"/>
          </p:cNvSpPr>
          <p:nvPr/>
        </p:nvSpPr>
        <p:spPr bwMode="auto">
          <a:xfrm>
            <a:off x="3276600" y="34242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0  2   7</a:t>
            </a:r>
          </a:p>
        </p:txBody>
      </p:sp>
      <p:sp>
        <p:nvSpPr>
          <p:cNvPr id="138259" name="Text Box 57"/>
          <p:cNvSpPr txBox="1">
            <a:spLocks noChangeArrowheads="1"/>
          </p:cNvSpPr>
          <p:nvPr/>
        </p:nvSpPr>
        <p:spPr bwMode="auto">
          <a:xfrm rot="-5400000">
            <a:off x="2643981" y="382190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260" name="Text Box 58"/>
          <p:cNvSpPr txBox="1">
            <a:spLocks noChangeArrowheads="1"/>
          </p:cNvSpPr>
          <p:nvPr/>
        </p:nvSpPr>
        <p:spPr bwMode="auto">
          <a:xfrm>
            <a:off x="3421063" y="2900363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261" name="Line 59"/>
          <p:cNvSpPr>
            <a:spLocks noChangeShapeType="1"/>
          </p:cNvSpPr>
          <p:nvPr/>
        </p:nvSpPr>
        <p:spPr bwMode="auto">
          <a:xfrm>
            <a:off x="5486400" y="3276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62" name="Line 60"/>
          <p:cNvSpPr>
            <a:spLocks noChangeShapeType="1"/>
          </p:cNvSpPr>
          <p:nvPr/>
        </p:nvSpPr>
        <p:spPr bwMode="auto">
          <a:xfrm>
            <a:off x="5181600" y="3505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63" name="Text Box 61"/>
          <p:cNvSpPr txBox="1">
            <a:spLocks noChangeArrowheads="1"/>
          </p:cNvSpPr>
          <p:nvPr/>
        </p:nvSpPr>
        <p:spPr bwMode="auto">
          <a:xfrm>
            <a:off x="5486400" y="31194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264" name="Text Box 62"/>
          <p:cNvSpPr txBox="1">
            <a:spLocks noChangeArrowheads="1"/>
          </p:cNvSpPr>
          <p:nvPr/>
        </p:nvSpPr>
        <p:spPr bwMode="auto">
          <a:xfrm>
            <a:off x="5181600" y="3500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265" name="Text Box 63"/>
          <p:cNvSpPr txBox="1">
            <a:spLocks noChangeArrowheads="1"/>
          </p:cNvSpPr>
          <p:nvPr/>
        </p:nvSpPr>
        <p:spPr bwMode="auto">
          <a:xfrm>
            <a:off x="5181600" y="3805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266" name="Text Box 64"/>
          <p:cNvSpPr txBox="1">
            <a:spLocks noChangeArrowheads="1"/>
          </p:cNvSpPr>
          <p:nvPr/>
        </p:nvSpPr>
        <p:spPr bwMode="auto">
          <a:xfrm>
            <a:off x="5181600" y="4110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267" name="Text Box 65"/>
          <p:cNvSpPr txBox="1">
            <a:spLocks noChangeArrowheads="1"/>
          </p:cNvSpPr>
          <p:nvPr/>
        </p:nvSpPr>
        <p:spPr bwMode="auto">
          <a:xfrm>
            <a:off x="5486400" y="35004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138268" name="Text Box 66"/>
          <p:cNvSpPr txBox="1">
            <a:spLocks noChangeArrowheads="1"/>
          </p:cNvSpPr>
          <p:nvPr/>
        </p:nvSpPr>
        <p:spPr bwMode="auto">
          <a:xfrm rot="-5400000">
            <a:off x="4820443" y="389810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269" name="Text Box 67"/>
          <p:cNvSpPr txBox="1">
            <a:spLocks noChangeArrowheads="1"/>
          </p:cNvSpPr>
          <p:nvPr/>
        </p:nvSpPr>
        <p:spPr bwMode="auto">
          <a:xfrm>
            <a:off x="5597525" y="296545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270" name="Line 68"/>
          <p:cNvSpPr>
            <a:spLocks noChangeShapeType="1"/>
          </p:cNvSpPr>
          <p:nvPr/>
        </p:nvSpPr>
        <p:spPr bwMode="auto">
          <a:xfrm>
            <a:off x="54102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71" name="Line 69"/>
          <p:cNvSpPr>
            <a:spLocks noChangeShapeType="1"/>
          </p:cNvSpPr>
          <p:nvPr/>
        </p:nvSpPr>
        <p:spPr bwMode="auto">
          <a:xfrm>
            <a:off x="51054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72" name="Text Box 70"/>
          <p:cNvSpPr txBox="1">
            <a:spLocks noChangeArrowheads="1"/>
          </p:cNvSpPr>
          <p:nvPr/>
        </p:nvSpPr>
        <p:spPr bwMode="auto">
          <a:xfrm>
            <a:off x="5410200" y="47958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273" name="Text Box 71"/>
          <p:cNvSpPr txBox="1">
            <a:spLocks noChangeArrowheads="1"/>
          </p:cNvSpPr>
          <p:nvPr/>
        </p:nvSpPr>
        <p:spPr bwMode="auto">
          <a:xfrm>
            <a:off x="5105400" y="5176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274" name="Text Box 72"/>
          <p:cNvSpPr txBox="1">
            <a:spLocks noChangeArrowheads="1"/>
          </p:cNvSpPr>
          <p:nvPr/>
        </p:nvSpPr>
        <p:spPr bwMode="auto">
          <a:xfrm>
            <a:off x="5105400" y="548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275" name="Text Box 73"/>
          <p:cNvSpPr txBox="1">
            <a:spLocks noChangeArrowheads="1"/>
          </p:cNvSpPr>
          <p:nvPr/>
        </p:nvSpPr>
        <p:spPr bwMode="auto">
          <a:xfrm>
            <a:off x="5105400" y="578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276" name="Text Box 74"/>
          <p:cNvSpPr txBox="1">
            <a:spLocks noChangeArrowheads="1"/>
          </p:cNvSpPr>
          <p:nvPr/>
        </p:nvSpPr>
        <p:spPr bwMode="auto">
          <a:xfrm>
            <a:off x="5410200" y="5176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138277" name="Text Box 75"/>
          <p:cNvSpPr txBox="1">
            <a:spLocks noChangeArrowheads="1"/>
          </p:cNvSpPr>
          <p:nvPr/>
        </p:nvSpPr>
        <p:spPr bwMode="auto">
          <a:xfrm rot="-5400000">
            <a:off x="4755357" y="556339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278" name="Text Box 76"/>
          <p:cNvSpPr txBox="1">
            <a:spLocks noChangeArrowheads="1"/>
          </p:cNvSpPr>
          <p:nvPr/>
        </p:nvSpPr>
        <p:spPr bwMode="auto">
          <a:xfrm>
            <a:off x="5521325" y="46640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279" name="Line 77"/>
          <p:cNvSpPr>
            <a:spLocks noChangeShapeType="1"/>
          </p:cNvSpPr>
          <p:nvPr/>
        </p:nvSpPr>
        <p:spPr bwMode="auto">
          <a:xfrm>
            <a:off x="32766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80" name="Line 78"/>
          <p:cNvSpPr>
            <a:spLocks noChangeShapeType="1"/>
          </p:cNvSpPr>
          <p:nvPr/>
        </p:nvSpPr>
        <p:spPr bwMode="auto">
          <a:xfrm>
            <a:off x="29718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81" name="Text Box 79"/>
          <p:cNvSpPr txBox="1">
            <a:spLocks noChangeArrowheads="1"/>
          </p:cNvSpPr>
          <p:nvPr/>
        </p:nvSpPr>
        <p:spPr bwMode="auto">
          <a:xfrm>
            <a:off x="3276600" y="47958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282" name="Text Box 80"/>
          <p:cNvSpPr txBox="1">
            <a:spLocks noChangeArrowheads="1"/>
          </p:cNvSpPr>
          <p:nvPr/>
        </p:nvSpPr>
        <p:spPr bwMode="auto">
          <a:xfrm>
            <a:off x="2971800" y="5176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283" name="Text Box 81"/>
          <p:cNvSpPr txBox="1">
            <a:spLocks noChangeArrowheads="1"/>
          </p:cNvSpPr>
          <p:nvPr/>
        </p:nvSpPr>
        <p:spPr bwMode="auto">
          <a:xfrm>
            <a:off x="2971800" y="548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284" name="Text Box 82"/>
          <p:cNvSpPr txBox="1">
            <a:spLocks noChangeArrowheads="1"/>
          </p:cNvSpPr>
          <p:nvPr/>
        </p:nvSpPr>
        <p:spPr bwMode="auto">
          <a:xfrm>
            <a:off x="2971800" y="578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285" name="Text Box 83"/>
          <p:cNvSpPr txBox="1">
            <a:spLocks noChangeArrowheads="1"/>
          </p:cNvSpPr>
          <p:nvPr/>
        </p:nvSpPr>
        <p:spPr bwMode="auto">
          <a:xfrm>
            <a:off x="3276600" y="5176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0  2   7</a:t>
            </a:r>
          </a:p>
        </p:txBody>
      </p:sp>
      <p:sp>
        <p:nvSpPr>
          <p:cNvPr id="138286" name="Text Box 84"/>
          <p:cNvSpPr txBox="1">
            <a:spLocks noChangeArrowheads="1"/>
          </p:cNvSpPr>
          <p:nvPr/>
        </p:nvSpPr>
        <p:spPr bwMode="auto">
          <a:xfrm rot="-5400000">
            <a:off x="2643982" y="553164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287" name="Text Box 85"/>
          <p:cNvSpPr txBox="1">
            <a:spLocks noChangeArrowheads="1"/>
          </p:cNvSpPr>
          <p:nvPr/>
        </p:nvSpPr>
        <p:spPr bwMode="auto">
          <a:xfrm>
            <a:off x="3409950" y="46640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288" name="Text Box 103"/>
          <p:cNvSpPr txBox="1">
            <a:spLocks noChangeArrowheads="1"/>
          </p:cNvSpPr>
          <p:nvPr/>
        </p:nvSpPr>
        <p:spPr bwMode="auto">
          <a:xfrm>
            <a:off x="3276600" y="37719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138289" name="Text Box 104"/>
          <p:cNvSpPr txBox="1">
            <a:spLocks noChangeArrowheads="1"/>
          </p:cNvSpPr>
          <p:nvPr/>
        </p:nvSpPr>
        <p:spPr bwMode="auto">
          <a:xfrm>
            <a:off x="3276600" y="41100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7   1   0</a:t>
            </a:r>
          </a:p>
        </p:txBody>
      </p:sp>
      <p:sp>
        <p:nvSpPr>
          <p:cNvPr id="138290" name="Text Box 105"/>
          <p:cNvSpPr txBox="1">
            <a:spLocks noChangeArrowheads="1"/>
          </p:cNvSpPr>
          <p:nvPr/>
        </p:nvSpPr>
        <p:spPr bwMode="auto">
          <a:xfrm>
            <a:off x="3276600" y="5557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138291" name="Text Box 106"/>
          <p:cNvSpPr txBox="1">
            <a:spLocks noChangeArrowheads="1"/>
          </p:cNvSpPr>
          <p:nvPr/>
        </p:nvSpPr>
        <p:spPr bwMode="auto">
          <a:xfrm>
            <a:off x="3276600" y="5862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138292" name="Text Box 107"/>
          <p:cNvSpPr txBox="1">
            <a:spLocks noChangeArrowheads="1"/>
          </p:cNvSpPr>
          <p:nvPr/>
        </p:nvSpPr>
        <p:spPr bwMode="auto">
          <a:xfrm>
            <a:off x="5486400" y="20955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2   0   1</a:t>
            </a:r>
          </a:p>
        </p:txBody>
      </p:sp>
      <p:sp>
        <p:nvSpPr>
          <p:cNvPr id="138293" name="Text Box 108"/>
          <p:cNvSpPr txBox="1">
            <a:spLocks noChangeArrowheads="1"/>
          </p:cNvSpPr>
          <p:nvPr/>
        </p:nvSpPr>
        <p:spPr bwMode="auto">
          <a:xfrm>
            <a:off x="5486400" y="2433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138294" name="Text Box 109"/>
          <p:cNvSpPr txBox="1">
            <a:spLocks noChangeArrowheads="1"/>
          </p:cNvSpPr>
          <p:nvPr/>
        </p:nvSpPr>
        <p:spPr bwMode="auto">
          <a:xfrm>
            <a:off x="5486400" y="3825875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138295" name="Text Box 110"/>
          <p:cNvSpPr txBox="1">
            <a:spLocks noChangeArrowheads="1"/>
          </p:cNvSpPr>
          <p:nvPr/>
        </p:nvSpPr>
        <p:spPr bwMode="auto">
          <a:xfrm>
            <a:off x="5410200" y="5862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138296" name="Text Box 111"/>
          <p:cNvSpPr txBox="1">
            <a:spLocks noChangeArrowheads="1"/>
          </p:cNvSpPr>
          <p:nvPr/>
        </p:nvSpPr>
        <p:spPr bwMode="auto">
          <a:xfrm>
            <a:off x="5410200" y="5481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138297" name="Text Box 112"/>
          <p:cNvSpPr txBox="1">
            <a:spLocks noChangeArrowheads="1"/>
          </p:cNvSpPr>
          <p:nvPr/>
        </p:nvSpPr>
        <p:spPr bwMode="auto">
          <a:xfrm>
            <a:off x="5486400" y="41100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138298" name="Line 113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299" name="Line 114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0" name="Line 116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1" name="Line 118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2" name="Line 119"/>
          <p:cNvSpPr>
            <a:spLocks noChangeShapeType="1"/>
          </p:cNvSpPr>
          <p:nvPr/>
        </p:nvSpPr>
        <p:spPr bwMode="auto">
          <a:xfrm>
            <a:off x="4267200" y="1981200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3" name="Line 120"/>
          <p:cNvSpPr>
            <a:spLocks noChangeShapeType="1"/>
          </p:cNvSpPr>
          <p:nvPr/>
        </p:nvSpPr>
        <p:spPr bwMode="auto">
          <a:xfrm>
            <a:off x="4191000" y="2057400"/>
            <a:ext cx="8382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4" name="Line 121"/>
          <p:cNvSpPr>
            <a:spLocks noChangeShapeType="1"/>
          </p:cNvSpPr>
          <p:nvPr/>
        </p:nvSpPr>
        <p:spPr bwMode="auto">
          <a:xfrm flipV="1">
            <a:off x="4114800" y="2743200"/>
            <a:ext cx="11430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5" name="Line 122"/>
          <p:cNvSpPr>
            <a:spLocks noChangeShapeType="1"/>
          </p:cNvSpPr>
          <p:nvPr/>
        </p:nvSpPr>
        <p:spPr bwMode="auto">
          <a:xfrm flipV="1">
            <a:off x="4114800" y="4419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6" name="Line 123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07" name="Text Box 124"/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sp>
        <p:nvSpPr>
          <p:cNvPr id="138308" name="Oval 167"/>
          <p:cNvSpPr>
            <a:spLocks noChangeArrowheads="1"/>
          </p:cNvSpPr>
          <p:nvPr/>
        </p:nvSpPr>
        <p:spPr bwMode="auto">
          <a:xfrm>
            <a:off x="3200400" y="5867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09" name="Line 174"/>
          <p:cNvSpPr>
            <a:spLocks noChangeShapeType="1"/>
          </p:cNvSpPr>
          <p:nvPr/>
        </p:nvSpPr>
        <p:spPr bwMode="auto">
          <a:xfrm>
            <a:off x="12192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10" name="Line 175"/>
          <p:cNvSpPr>
            <a:spLocks noChangeShapeType="1"/>
          </p:cNvSpPr>
          <p:nvPr/>
        </p:nvSpPr>
        <p:spPr bwMode="auto">
          <a:xfrm>
            <a:off x="9144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11" name="Text Box 176"/>
          <p:cNvSpPr txBox="1">
            <a:spLocks noChangeArrowheads="1"/>
          </p:cNvSpPr>
          <p:nvPr/>
        </p:nvSpPr>
        <p:spPr bwMode="auto">
          <a:xfrm>
            <a:off x="12192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312" name="Text Box 177"/>
          <p:cNvSpPr txBox="1">
            <a:spLocks noChangeArrowheads="1"/>
          </p:cNvSpPr>
          <p:nvPr/>
        </p:nvSpPr>
        <p:spPr bwMode="auto">
          <a:xfrm>
            <a:off x="9144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313" name="Text Box 178"/>
          <p:cNvSpPr txBox="1">
            <a:spLocks noChangeArrowheads="1"/>
          </p:cNvSpPr>
          <p:nvPr/>
        </p:nvSpPr>
        <p:spPr bwMode="auto">
          <a:xfrm>
            <a:off x="9144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314" name="Text Box 179"/>
          <p:cNvSpPr txBox="1">
            <a:spLocks noChangeArrowheads="1"/>
          </p:cNvSpPr>
          <p:nvPr/>
        </p:nvSpPr>
        <p:spPr bwMode="auto">
          <a:xfrm>
            <a:off x="9144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315" name="Text Box 180"/>
          <p:cNvSpPr txBox="1">
            <a:spLocks noChangeArrowheads="1"/>
          </p:cNvSpPr>
          <p:nvPr/>
        </p:nvSpPr>
        <p:spPr bwMode="auto">
          <a:xfrm>
            <a:off x="1219200" y="1671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0  2   7</a:t>
            </a:r>
          </a:p>
        </p:txBody>
      </p:sp>
      <p:sp>
        <p:nvSpPr>
          <p:cNvPr id="138316" name="Text Box 181"/>
          <p:cNvSpPr txBox="1">
            <a:spLocks noChangeArrowheads="1"/>
          </p:cNvSpPr>
          <p:nvPr/>
        </p:nvSpPr>
        <p:spPr bwMode="auto">
          <a:xfrm>
            <a:off x="12192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17" name="Text Box 182"/>
          <p:cNvSpPr txBox="1">
            <a:spLocks noChangeArrowheads="1"/>
          </p:cNvSpPr>
          <p:nvPr/>
        </p:nvSpPr>
        <p:spPr bwMode="auto">
          <a:xfrm>
            <a:off x="1447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18" name="Text Box 183"/>
          <p:cNvSpPr txBox="1">
            <a:spLocks noChangeArrowheads="1"/>
          </p:cNvSpPr>
          <p:nvPr/>
        </p:nvSpPr>
        <p:spPr bwMode="auto">
          <a:xfrm>
            <a:off x="1828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19" name="Text Box 184"/>
          <p:cNvSpPr txBox="1">
            <a:spLocks noChangeArrowheads="1"/>
          </p:cNvSpPr>
          <p:nvPr/>
        </p:nvSpPr>
        <p:spPr bwMode="auto">
          <a:xfrm>
            <a:off x="12192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20" name="Text Box 185"/>
          <p:cNvSpPr txBox="1">
            <a:spLocks noChangeArrowheads="1"/>
          </p:cNvSpPr>
          <p:nvPr/>
        </p:nvSpPr>
        <p:spPr bwMode="auto">
          <a:xfrm>
            <a:off x="1447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21" name="Text Box 186"/>
          <p:cNvSpPr txBox="1">
            <a:spLocks noChangeArrowheads="1"/>
          </p:cNvSpPr>
          <p:nvPr/>
        </p:nvSpPr>
        <p:spPr bwMode="auto">
          <a:xfrm>
            <a:off x="1828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22" name="Text Box 187"/>
          <p:cNvSpPr txBox="1">
            <a:spLocks noChangeArrowheads="1"/>
          </p:cNvSpPr>
          <p:nvPr/>
        </p:nvSpPr>
        <p:spPr bwMode="auto">
          <a:xfrm rot="-5400000">
            <a:off x="2650332" y="202644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323" name="Text Box 188"/>
          <p:cNvSpPr txBox="1">
            <a:spLocks noChangeArrowheads="1"/>
          </p:cNvSpPr>
          <p:nvPr/>
        </p:nvSpPr>
        <p:spPr bwMode="auto">
          <a:xfrm>
            <a:off x="1352550" y="11588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324" name="Text Box 189"/>
          <p:cNvSpPr txBox="1">
            <a:spLocks noChangeArrowheads="1"/>
          </p:cNvSpPr>
          <p:nvPr/>
        </p:nvSpPr>
        <p:spPr bwMode="auto">
          <a:xfrm rot="-5400000">
            <a:off x="518319" y="381079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from</a:t>
            </a:r>
          </a:p>
        </p:txBody>
      </p:sp>
      <p:sp>
        <p:nvSpPr>
          <p:cNvPr id="138325" name="Text Box 190"/>
          <p:cNvSpPr txBox="1">
            <a:spLocks noChangeArrowheads="1"/>
          </p:cNvSpPr>
          <p:nvPr/>
        </p:nvSpPr>
        <p:spPr bwMode="auto">
          <a:xfrm rot="-5400000">
            <a:off x="518318" y="561895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38326" name="Line 191"/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27" name="Line 192"/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28" name="Text Box 193"/>
          <p:cNvSpPr txBox="1">
            <a:spLocks noChangeArrowheads="1"/>
          </p:cNvSpPr>
          <p:nvPr/>
        </p:nvSpPr>
        <p:spPr bwMode="auto">
          <a:xfrm>
            <a:off x="32766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329" name="Text Box 194"/>
          <p:cNvSpPr txBox="1">
            <a:spLocks noChangeArrowheads="1"/>
          </p:cNvSpPr>
          <p:nvPr/>
        </p:nvSpPr>
        <p:spPr bwMode="auto">
          <a:xfrm>
            <a:off x="29718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330" name="Text Box 195"/>
          <p:cNvSpPr txBox="1">
            <a:spLocks noChangeArrowheads="1"/>
          </p:cNvSpPr>
          <p:nvPr/>
        </p:nvSpPr>
        <p:spPr bwMode="auto">
          <a:xfrm>
            <a:off x="29718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331" name="Text Box 196"/>
          <p:cNvSpPr txBox="1">
            <a:spLocks noChangeArrowheads="1"/>
          </p:cNvSpPr>
          <p:nvPr/>
        </p:nvSpPr>
        <p:spPr bwMode="auto">
          <a:xfrm>
            <a:off x="29718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332" name="Text Box 197"/>
          <p:cNvSpPr txBox="1">
            <a:spLocks noChangeArrowheads="1"/>
          </p:cNvSpPr>
          <p:nvPr/>
        </p:nvSpPr>
        <p:spPr bwMode="auto">
          <a:xfrm>
            <a:off x="3297238" y="16716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138333" name="Line 198"/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34" name="Line 199"/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35" name="Text Box 200"/>
          <p:cNvSpPr txBox="1">
            <a:spLocks noChangeArrowheads="1"/>
          </p:cNvSpPr>
          <p:nvPr/>
        </p:nvSpPr>
        <p:spPr bwMode="auto">
          <a:xfrm>
            <a:off x="1219200" y="30432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336" name="Text Box 201"/>
          <p:cNvSpPr txBox="1">
            <a:spLocks noChangeArrowheads="1"/>
          </p:cNvSpPr>
          <p:nvPr/>
        </p:nvSpPr>
        <p:spPr bwMode="auto">
          <a:xfrm>
            <a:off x="914400" y="3424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337" name="Text Box 202"/>
          <p:cNvSpPr txBox="1">
            <a:spLocks noChangeArrowheads="1"/>
          </p:cNvSpPr>
          <p:nvPr/>
        </p:nvSpPr>
        <p:spPr bwMode="auto">
          <a:xfrm>
            <a:off x="914400" y="3729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338" name="Text Box 203"/>
          <p:cNvSpPr txBox="1">
            <a:spLocks noChangeArrowheads="1"/>
          </p:cNvSpPr>
          <p:nvPr/>
        </p:nvSpPr>
        <p:spPr bwMode="auto">
          <a:xfrm>
            <a:off x="914400" y="4033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339" name="Text Box 204"/>
          <p:cNvSpPr txBox="1">
            <a:spLocks noChangeArrowheads="1"/>
          </p:cNvSpPr>
          <p:nvPr/>
        </p:nvSpPr>
        <p:spPr bwMode="auto">
          <a:xfrm>
            <a:off x="15240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40" name="Text Box 205"/>
          <p:cNvSpPr txBox="1">
            <a:spLocks noChangeArrowheads="1"/>
          </p:cNvSpPr>
          <p:nvPr/>
        </p:nvSpPr>
        <p:spPr bwMode="auto">
          <a:xfrm>
            <a:off x="18288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41" name="Text Box 206"/>
          <p:cNvSpPr txBox="1">
            <a:spLocks noChangeArrowheads="1"/>
          </p:cNvSpPr>
          <p:nvPr/>
        </p:nvSpPr>
        <p:spPr bwMode="auto">
          <a:xfrm>
            <a:off x="12192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42" name="Text Box 207"/>
          <p:cNvSpPr txBox="1">
            <a:spLocks noChangeArrowheads="1"/>
          </p:cNvSpPr>
          <p:nvPr/>
        </p:nvSpPr>
        <p:spPr bwMode="auto">
          <a:xfrm>
            <a:off x="1447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43" name="Text Box 208"/>
          <p:cNvSpPr txBox="1">
            <a:spLocks noChangeArrowheads="1"/>
          </p:cNvSpPr>
          <p:nvPr/>
        </p:nvSpPr>
        <p:spPr bwMode="auto">
          <a:xfrm>
            <a:off x="1828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44" name="Text Box 209"/>
          <p:cNvSpPr txBox="1">
            <a:spLocks noChangeArrowheads="1"/>
          </p:cNvSpPr>
          <p:nvPr/>
        </p:nvSpPr>
        <p:spPr bwMode="auto">
          <a:xfrm>
            <a:off x="1341438" y="2933700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345" name="Line 210"/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46" name="Line 211"/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47" name="Text Box 212"/>
          <p:cNvSpPr txBox="1">
            <a:spLocks noChangeArrowheads="1"/>
          </p:cNvSpPr>
          <p:nvPr/>
        </p:nvSpPr>
        <p:spPr bwMode="auto">
          <a:xfrm>
            <a:off x="1219200" y="48720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138348" name="Text Box 213"/>
          <p:cNvSpPr txBox="1">
            <a:spLocks noChangeArrowheads="1"/>
          </p:cNvSpPr>
          <p:nvPr/>
        </p:nvSpPr>
        <p:spPr bwMode="auto">
          <a:xfrm>
            <a:off x="914400" y="5253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138349" name="Text Box 214"/>
          <p:cNvSpPr txBox="1">
            <a:spLocks noChangeArrowheads="1"/>
          </p:cNvSpPr>
          <p:nvPr/>
        </p:nvSpPr>
        <p:spPr bwMode="auto">
          <a:xfrm>
            <a:off x="914400" y="5557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138350" name="Text Box 215"/>
          <p:cNvSpPr txBox="1">
            <a:spLocks noChangeArrowheads="1"/>
          </p:cNvSpPr>
          <p:nvPr/>
        </p:nvSpPr>
        <p:spPr bwMode="auto">
          <a:xfrm>
            <a:off x="914400" y="5862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138351" name="Text Box 216"/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52" name="Text Box 217"/>
          <p:cNvSpPr txBox="1">
            <a:spLocks noChangeArrowheads="1"/>
          </p:cNvSpPr>
          <p:nvPr/>
        </p:nvSpPr>
        <p:spPr bwMode="auto">
          <a:xfrm>
            <a:off x="1447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53" name="Text Box 218"/>
          <p:cNvSpPr txBox="1">
            <a:spLocks noChangeArrowheads="1"/>
          </p:cNvSpPr>
          <p:nvPr/>
        </p:nvSpPr>
        <p:spPr bwMode="auto">
          <a:xfrm>
            <a:off x="1828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138354" name="Text Box 219"/>
          <p:cNvSpPr txBox="1">
            <a:spLocks noChangeArrowheads="1"/>
          </p:cNvSpPr>
          <p:nvPr/>
        </p:nvSpPr>
        <p:spPr bwMode="auto">
          <a:xfrm>
            <a:off x="12192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7</a:t>
            </a:r>
          </a:p>
        </p:txBody>
      </p:sp>
      <p:sp>
        <p:nvSpPr>
          <p:cNvPr id="138355" name="Text Box 220"/>
          <p:cNvSpPr txBox="1">
            <a:spLocks noChangeArrowheads="1"/>
          </p:cNvSpPr>
          <p:nvPr/>
        </p:nvSpPr>
        <p:spPr bwMode="auto">
          <a:xfrm>
            <a:off x="1447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</a:t>
            </a:r>
          </a:p>
        </p:txBody>
      </p:sp>
      <p:sp>
        <p:nvSpPr>
          <p:cNvPr id="138356" name="Text Box 221"/>
          <p:cNvSpPr txBox="1">
            <a:spLocks noChangeArrowheads="1"/>
          </p:cNvSpPr>
          <p:nvPr/>
        </p:nvSpPr>
        <p:spPr bwMode="auto">
          <a:xfrm>
            <a:off x="1828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138357" name="Text Box 222"/>
          <p:cNvSpPr txBox="1">
            <a:spLocks noChangeArrowheads="1"/>
          </p:cNvSpPr>
          <p:nvPr/>
        </p:nvSpPr>
        <p:spPr bwMode="auto">
          <a:xfrm>
            <a:off x="1363663" y="4740275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358" name="Text Box 223"/>
          <p:cNvSpPr txBox="1">
            <a:spLocks noChangeArrowheads="1"/>
          </p:cNvSpPr>
          <p:nvPr/>
        </p:nvSpPr>
        <p:spPr bwMode="auto">
          <a:xfrm>
            <a:off x="1219200" y="3467100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  <a:p>
            <a:r>
              <a:rPr lang="en-US" sz="1800"/>
              <a:t>2   0   1</a:t>
            </a:r>
          </a:p>
        </p:txBody>
      </p:sp>
      <p:sp>
        <p:nvSpPr>
          <p:cNvPr id="138359" name="Text Box 224"/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∞ ∞  ∞</a:t>
            </a:r>
          </a:p>
        </p:txBody>
      </p:sp>
      <p:sp>
        <p:nvSpPr>
          <p:cNvPr id="138360" name="Text Box 225"/>
          <p:cNvSpPr txBox="1">
            <a:spLocks noChangeArrowheads="1"/>
          </p:cNvSpPr>
          <p:nvPr/>
        </p:nvSpPr>
        <p:spPr bwMode="auto">
          <a:xfrm>
            <a:off x="3260725" y="20066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2   0   1</a:t>
            </a:r>
          </a:p>
        </p:txBody>
      </p:sp>
      <p:sp>
        <p:nvSpPr>
          <p:cNvPr id="138361" name="Text Box 226"/>
          <p:cNvSpPr txBox="1">
            <a:spLocks noChangeArrowheads="1"/>
          </p:cNvSpPr>
          <p:nvPr/>
        </p:nvSpPr>
        <p:spPr bwMode="auto">
          <a:xfrm>
            <a:off x="3260725" y="23225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7   1   0</a:t>
            </a:r>
          </a:p>
        </p:txBody>
      </p:sp>
      <p:sp>
        <p:nvSpPr>
          <p:cNvPr id="138362" name="Line 227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3" name="Line 228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4" name="Line 229"/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5" name="Line 230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6" name="Line 231"/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7" name="Line 232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8" name="Line 233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69" name="Text Box 234"/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grpSp>
        <p:nvGrpSpPr>
          <p:cNvPr id="138370" name="Group 235"/>
          <p:cNvGrpSpPr>
            <a:grpSpLocks/>
          </p:cNvGrpSpPr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138386" name="Freeform 236"/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8387" name="Group 237"/>
            <p:cNvGrpSpPr>
              <a:grpSpLocks/>
            </p:cNvGrpSpPr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138388" name="Freeform 238"/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89" name="Oval 239"/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0" name="Line 240"/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1" name="Line 241"/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2" name="Rectangle 242"/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8393" name="Oval 243"/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4" name="Freeform 244"/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395" name="Freeform 245"/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8396" name="Group 246"/>
              <p:cNvGrpSpPr>
                <a:grpSpLocks/>
              </p:cNvGrpSpPr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138418" name="Rectangle 24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9" name="Text Box 248"/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x</a:t>
                  </a:r>
                  <a:endParaRPr lang="en-US"/>
                </a:p>
              </p:txBody>
            </p:sp>
          </p:grpSp>
          <p:grpSp>
            <p:nvGrpSpPr>
              <p:cNvPr id="138397" name="Group 249"/>
              <p:cNvGrpSpPr>
                <a:grpSpLocks/>
              </p:cNvGrpSpPr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138410" name="Oval 250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1" name="Line 251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2" name="Line 252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13" name="Rectangle 253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8414" name="Oval 254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8415" name="Group 255"/>
                <p:cNvGrpSpPr>
                  <a:grpSpLocks/>
                </p:cNvGrpSpPr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138416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417" name="Text Box 2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/>
                      <a:t>z</a:t>
                    </a:r>
                  </a:p>
                </p:txBody>
              </p:sp>
            </p:grpSp>
          </p:grpSp>
          <p:sp>
            <p:nvSpPr>
              <p:cNvPr id="138398" name="Text Box 258"/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1</a:t>
                </a:r>
                <a:endParaRPr lang="en-US"/>
              </a:p>
            </p:txBody>
          </p:sp>
          <p:sp>
            <p:nvSpPr>
              <p:cNvPr id="138399" name="Text Box 259"/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2</a:t>
                </a:r>
                <a:endParaRPr lang="en-US"/>
              </a:p>
            </p:txBody>
          </p:sp>
          <p:sp>
            <p:nvSpPr>
              <p:cNvPr id="138400" name="Text Box 260"/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7</a:t>
                </a:r>
                <a:endParaRPr lang="en-US"/>
              </a:p>
            </p:txBody>
          </p:sp>
          <p:grpSp>
            <p:nvGrpSpPr>
              <p:cNvPr id="138401" name="Group 261"/>
              <p:cNvGrpSpPr>
                <a:grpSpLocks/>
              </p:cNvGrpSpPr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138402" name="Oval 262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03" name="Line 263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04" name="Line 264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405" name="Rectangle 265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8406" name="Oval 266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8407" name="Group 267"/>
                <p:cNvGrpSpPr>
                  <a:grpSpLocks/>
                </p:cNvGrpSpPr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138408" name="Rectangle 26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8409" name="Text Box 2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000"/>
                      <a:t>y</a:t>
                    </a:r>
                    <a:endParaRPr lang="en-US"/>
                  </a:p>
                </p:txBody>
              </p:sp>
            </p:grpSp>
          </p:grpSp>
        </p:grpSp>
      </p:grpSp>
      <p:sp>
        <p:nvSpPr>
          <p:cNvPr id="138371" name="Text Box 270"/>
          <p:cNvSpPr txBox="1">
            <a:spLocks noChangeArrowheads="1"/>
          </p:cNvSpPr>
          <p:nvPr/>
        </p:nvSpPr>
        <p:spPr bwMode="auto">
          <a:xfrm>
            <a:off x="263525" y="110490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x</a:t>
            </a: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</a:p>
        </p:txBody>
      </p:sp>
      <p:sp>
        <p:nvSpPr>
          <p:cNvPr id="138372" name="Oval 271"/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3" name="Oval 272"/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4" name="Oval 273"/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5" name="Oval 274"/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76" name="Rectangle 275"/>
          <p:cNvSpPr>
            <a:spLocks noChangeArrowheads="1"/>
          </p:cNvSpPr>
          <p:nvPr/>
        </p:nvSpPr>
        <p:spPr bwMode="auto">
          <a:xfrm>
            <a:off x="1590675" y="187325"/>
            <a:ext cx="431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>
                <a:solidFill>
                  <a:srgbClr val="000000"/>
                </a:solidFill>
                <a:cs typeface="Times New Roman" charset="0"/>
              </a:rPr>
              <a:t>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 = min{c(x,y)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y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(y), c(x,z)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z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(y)} </a:t>
            </a:r>
            <a:br>
              <a:rPr lang="fr-FR">
                <a:solidFill>
                  <a:srgbClr val="000000"/>
                </a:solidFill>
                <a:cs typeface="Times New Roman" charset="0"/>
              </a:rPr>
            </a:br>
            <a:r>
              <a:rPr lang="fr-FR">
                <a:solidFill>
                  <a:srgbClr val="000000"/>
                </a:solidFill>
                <a:cs typeface="Times New Roman" charset="0"/>
              </a:rPr>
              <a:t>             = min{2+0 , 7+1} = 2</a:t>
            </a:r>
          </a:p>
        </p:txBody>
      </p:sp>
      <p:sp>
        <p:nvSpPr>
          <p:cNvPr id="138377" name="Line 276"/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78" name="Rectangle 277"/>
          <p:cNvSpPr>
            <a:spLocks noChangeArrowheads="1"/>
          </p:cNvSpPr>
          <p:nvPr/>
        </p:nvSpPr>
        <p:spPr bwMode="auto">
          <a:xfrm>
            <a:off x="6384925" y="28575"/>
            <a:ext cx="2667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i="1"/>
              <a:t>D</a:t>
            </a:r>
            <a:r>
              <a:rPr lang="fr-FR" i="1" baseline="-25000"/>
              <a:t>x</a:t>
            </a:r>
            <a:r>
              <a:rPr lang="fr-FR" i="1"/>
              <a:t>(z) = </a:t>
            </a:r>
            <a:r>
              <a:rPr lang="fr-FR"/>
              <a:t>min{</a:t>
            </a:r>
            <a:r>
              <a:rPr lang="fr-FR" i="1"/>
              <a:t>c(x,y) + </a:t>
            </a:r>
            <a:br>
              <a:rPr lang="fr-FR" i="1"/>
            </a:br>
            <a:r>
              <a:rPr lang="fr-FR" i="1"/>
              <a:t>      D</a:t>
            </a:r>
            <a:r>
              <a:rPr lang="fr-FR" i="1" baseline="-25000"/>
              <a:t>y</a:t>
            </a:r>
            <a:r>
              <a:rPr lang="fr-FR" i="1"/>
              <a:t>(z), c(x,z) + D</a:t>
            </a:r>
            <a:r>
              <a:rPr lang="fr-FR" i="1" baseline="-25000"/>
              <a:t>z</a:t>
            </a:r>
            <a:r>
              <a:rPr lang="fr-FR" i="1"/>
              <a:t>(z)</a:t>
            </a:r>
            <a:r>
              <a:rPr lang="fr-FR"/>
              <a:t>} </a:t>
            </a:r>
          </a:p>
          <a:p>
            <a:pPr algn="just">
              <a:lnSpc>
                <a:spcPct val="120000"/>
              </a:lnSpc>
            </a:pPr>
            <a:r>
              <a:rPr lang="fr-FR"/>
              <a:t>= min{2+1 , 7+0} = 3</a:t>
            </a:r>
          </a:p>
        </p:txBody>
      </p:sp>
      <p:sp>
        <p:nvSpPr>
          <p:cNvPr id="138379" name="Line 278"/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380" name="Text Box 279"/>
          <p:cNvSpPr txBox="1">
            <a:spLocks noChangeArrowheads="1"/>
          </p:cNvSpPr>
          <p:nvPr/>
        </p:nvSpPr>
        <p:spPr bwMode="auto">
          <a:xfrm>
            <a:off x="3922713" y="16748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</a:t>
            </a:r>
          </a:p>
        </p:txBody>
      </p:sp>
      <p:sp>
        <p:nvSpPr>
          <p:cNvPr id="138381" name="Text Box 280"/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2 </a:t>
            </a:r>
          </a:p>
        </p:txBody>
      </p:sp>
      <p:sp>
        <p:nvSpPr>
          <p:cNvPr id="138382" name="Text Box 281"/>
          <p:cNvSpPr txBox="1">
            <a:spLocks noChangeArrowheads="1"/>
          </p:cNvSpPr>
          <p:nvPr/>
        </p:nvSpPr>
        <p:spPr bwMode="auto">
          <a:xfrm>
            <a:off x="292100" y="285115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y</a:t>
            </a: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</a:p>
        </p:txBody>
      </p:sp>
      <p:sp>
        <p:nvSpPr>
          <p:cNvPr id="138383" name="Text Box 282"/>
          <p:cNvSpPr txBox="1">
            <a:spLocks noChangeArrowheads="1"/>
          </p:cNvSpPr>
          <p:nvPr/>
        </p:nvSpPr>
        <p:spPr bwMode="auto">
          <a:xfrm>
            <a:off x="311150" y="4699000"/>
            <a:ext cx="908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node z</a:t>
            </a:r>
          </a:p>
          <a:p>
            <a:pPr algn="r" eaLnBrk="1" hangingPunct="1">
              <a:lnSpc>
                <a:spcPct val="85000"/>
              </a:lnSpc>
            </a:pPr>
            <a:r>
              <a:rPr lang="en-US" sz="1800" b="1">
                <a:solidFill>
                  <a:srgbClr val="CC0000"/>
                </a:solidFill>
              </a:rPr>
              <a:t>table</a:t>
            </a:r>
          </a:p>
        </p:txBody>
      </p:sp>
      <p:sp>
        <p:nvSpPr>
          <p:cNvPr id="138384" name="Text Box 283"/>
          <p:cNvSpPr txBox="1">
            <a:spLocks noChangeArrowheads="1"/>
          </p:cNvSpPr>
          <p:nvPr/>
        </p:nvSpPr>
        <p:spPr bwMode="auto">
          <a:xfrm>
            <a:off x="3413125" y="11430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cost to</a:t>
            </a:r>
          </a:p>
        </p:txBody>
      </p:sp>
      <p:sp>
        <p:nvSpPr>
          <p:cNvPr id="138385" name="Text Box 284"/>
          <p:cNvSpPr txBox="1">
            <a:spLocks noChangeArrowheads="1"/>
          </p:cNvSpPr>
          <p:nvPr/>
        </p:nvSpPr>
        <p:spPr bwMode="auto">
          <a:xfrm rot="-5400000">
            <a:off x="561182" y="2067719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/>
              <a:t>from</a:t>
            </a:r>
          </a:p>
        </p:txBody>
      </p:sp>
      <p:sp>
        <p:nvSpPr>
          <p:cNvPr id="18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32</a:t>
            </a:fld>
            <a:endParaRPr lang="en-US" sz="1200" dirty="0">
              <a:latin typeface="Tahoma" charset="0"/>
            </a:endParaRPr>
          </a:p>
        </p:txBody>
      </p:sp>
      <p:sp>
        <p:nvSpPr>
          <p:cNvPr id="1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Picture 15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4772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008063"/>
          </a:xfrm>
        </p:spPr>
        <p:txBody>
          <a:bodyPr/>
          <a:lstStyle/>
          <a:p>
            <a:r>
              <a:rPr lang="en-US" sz="3600" dirty="0">
                <a:latin typeface="Gill Sans MT" charset="0"/>
              </a:rPr>
              <a:t>Distance vector: link cost changes</a:t>
            </a:r>
            <a:endParaRPr lang="en-US" dirty="0">
              <a:latin typeface="Gill Sans MT" charset="0"/>
            </a:endParaRPr>
          </a:p>
        </p:txBody>
      </p:sp>
      <p:sp>
        <p:nvSpPr>
          <p:cNvPr id="139269" name="Rectangle 3"/>
          <p:cNvSpPr>
            <a:spLocks noChangeArrowheads="1"/>
          </p:cNvSpPr>
          <p:nvPr/>
        </p:nvSpPr>
        <p:spPr bwMode="auto">
          <a:xfrm>
            <a:off x="552450" y="1400175"/>
            <a:ext cx="48672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link cost changes: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node detects local link cost change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updates routing info, recalculates </a:t>
            </a:r>
            <a:br>
              <a:rPr lang="en-US" sz="2400">
                <a:latin typeface="Gill Sans MT" charset="0"/>
              </a:rPr>
            </a:br>
            <a:r>
              <a:rPr lang="en-US" sz="2400">
                <a:latin typeface="Gill Sans MT" charset="0"/>
              </a:rPr>
              <a:t>distance vector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if DV changes, notify neighbors</a:t>
            </a:r>
            <a:r>
              <a:rPr lang="en-US" sz="2200">
                <a:latin typeface="Gill Sans MT" charset="0"/>
              </a:rPr>
              <a:t> </a:t>
            </a:r>
          </a:p>
        </p:txBody>
      </p:sp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314325" y="3694113"/>
            <a:ext cx="10001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ja-JP" altLang="en-US">
                <a:solidFill>
                  <a:srgbClr val="CC0000"/>
                </a:solidFill>
                <a:latin typeface="Gill Sans MT" charset="0"/>
              </a:rPr>
              <a:t>“</a:t>
            </a:r>
            <a:r>
              <a:rPr lang="en-US" altLang="ja-JP">
                <a:solidFill>
                  <a:srgbClr val="CC0000"/>
                </a:solidFill>
                <a:latin typeface="Gill Sans MT" charset="0"/>
              </a:rPr>
              <a:t>good</a:t>
            </a:r>
          </a:p>
          <a:p>
            <a:pPr>
              <a:lnSpc>
                <a:spcPct val="80000"/>
              </a:lnSpc>
            </a:pPr>
            <a:r>
              <a:rPr lang="en-US">
                <a:solidFill>
                  <a:srgbClr val="CC0000"/>
                </a:solidFill>
                <a:latin typeface="Gill Sans MT" charset="0"/>
              </a:rPr>
              <a:t>news </a:t>
            </a:r>
          </a:p>
          <a:p>
            <a:pPr>
              <a:lnSpc>
                <a:spcPct val="80000"/>
              </a:lnSpc>
            </a:pPr>
            <a:r>
              <a:rPr lang="en-US">
                <a:solidFill>
                  <a:srgbClr val="CC0000"/>
                </a:solidFill>
                <a:latin typeface="Gill Sans MT" charset="0"/>
              </a:rPr>
              <a:t>travels</a:t>
            </a:r>
          </a:p>
          <a:p>
            <a:pPr>
              <a:lnSpc>
                <a:spcPct val="80000"/>
              </a:lnSpc>
            </a:pPr>
            <a:r>
              <a:rPr lang="en-US">
                <a:solidFill>
                  <a:srgbClr val="CC0000"/>
                </a:solidFill>
                <a:latin typeface="Gill Sans MT" charset="0"/>
              </a:rPr>
              <a:t>fast</a:t>
            </a:r>
            <a:r>
              <a:rPr lang="ja-JP" altLang="en-US">
                <a:solidFill>
                  <a:srgbClr val="CC0000"/>
                </a:solidFill>
                <a:latin typeface="Gill Sans MT" charset="0"/>
              </a:rPr>
              <a:t>”</a:t>
            </a:r>
            <a:endParaRPr lang="en-US" sz="1600">
              <a:solidFill>
                <a:srgbClr val="CC0000"/>
              </a:solidFill>
              <a:latin typeface="Gill Sans MT" charset="0"/>
            </a:endParaRPr>
          </a:p>
        </p:txBody>
      </p:sp>
      <p:grpSp>
        <p:nvGrpSpPr>
          <p:cNvPr id="139271" name="Group 5"/>
          <p:cNvGrpSpPr>
            <a:grpSpLocks/>
          </p:cNvGrpSpPr>
          <p:nvPr/>
        </p:nvGrpSpPr>
        <p:grpSpPr bwMode="auto">
          <a:xfrm>
            <a:off x="5838825" y="1609725"/>
            <a:ext cx="2184400" cy="1314450"/>
            <a:chOff x="3625" y="1076"/>
            <a:chExt cx="1376" cy="828"/>
          </a:xfrm>
        </p:grpSpPr>
        <p:sp>
          <p:nvSpPr>
            <p:cNvPr id="139275" name="Freeform 6"/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6" name="Freeform 7"/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7" name="Oval 8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8" name="Line 9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79" name="Line 10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0" name="Rectangle 11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</a:endParaRPr>
            </a:p>
          </p:txBody>
        </p:sp>
        <p:sp>
          <p:nvSpPr>
            <p:cNvPr id="139281" name="Oval 12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2" name="Freeform 13"/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283" name="Freeform 14"/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284" name="Group 15"/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39308" name="Rectangle 1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9" name="Text Box 17"/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>
                    <a:latin typeface="Comic Sans MS" charset="0"/>
                  </a:rPr>
                  <a:t>x</a:t>
                </a:r>
                <a:endParaRPr lang="en-US">
                  <a:latin typeface="Times New Roman" charset="0"/>
                </a:endParaRPr>
              </a:p>
            </p:txBody>
          </p:sp>
        </p:grpSp>
        <p:grpSp>
          <p:nvGrpSpPr>
            <p:cNvPr id="139285" name="Group 18"/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39300" name="Oval 19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1" name="Line 20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2" name="Line 21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303" name="Rectangle 22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39304" name="Oval 23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9305" name="Group 24"/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39306" name="Rectangle 2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30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charset="0"/>
                    </a:rPr>
                    <a:t>z</a:t>
                  </a:r>
                  <a:endParaRPr lang="en-US">
                    <a:latin typeface="Times New Roman" charset="0"/>
                  </a:endParaRPr>
                </a:p>
              </p:txBody>
            </p:sp>
          </p:grpSp>
        </p:grpSp>
        <p:sp>
          <p:nvSpPr>
            <p:cNvPr id="139286" name="Text Box 27"/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Comic Sans MS" charset="0"/>
                </a:rPr>
                <a:t>1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139287" name="Text Box 28"/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Comic Sans MS" charset="0"/>
                </a:rPr>
                <a:t>4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139288" name="Text Box 29"/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Comic Sans MS" charset="0"/>
                </a:rPr>
                <a:t>50</a:t>
              </a:r>
              <a:endParaRPr lang="en-US">
                <a:latin typeface="Times New Roman" charset="0"/>
              </a:endParaRPr>
            </a:p>
          </p:txBody>
        </p:sp>
        <p:grpSp>
          <p:nvGrpSpPr>
            <p:cNvPr id="139289" name="Group 30"/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39292" name="Oval 31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293" name="Line 32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294" name="Line 33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295" name="Rectangle 34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39296" name="Oval 35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9297" name="Group 36"/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39298" name="Rectangle 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29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charset="0"/>
                    </a:rPr>
                    <a:t>y</a:t>
                  </a:r>
                  <a:endParaRPr lang="en-US">
                    <a:latin typeface="Times New Roman" charset="0"/>
                  </a:endParaRPr>
                </a:p>
              </p:txBody>
            </p:sp>
          </p:grpSp>
        </p:grpSp>
        <p:sp>
          <p:nvSpPr>
            <p:cNvPr id="139290" name="Text Box 39"/>
            <p:cNvSpPr txBox="1">
              <a:spLocks noChangeArrowheads="1"/>
            </p:cNvSpPr>
            <p:nvPr/>
          </p:nvSpPr>
          <p:spPr bwMode="auto">
            <a:xfrm>
              <a:off x="3839" y="1076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solidFill>
                    <a:srgbClr val="FF0000"/>
                  </a:solidFill>
                  <a:latin typeface="Comic Sans MS" charset="0"/>
                </a:rPr>
                <a:t>1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139291" name="Line 40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0153" name="Rectangle 41"/>
          <p:cNvSpPr>
            <a:spLocks noChangeArrowheads="1"/>
          </p:cNvSpPr>
          <p:nvPr/>
        </p:nvSpPr>
        <p:spPr bwMode="auto">
          <a:xfrm>
            <a:off x="1698625" y="3633788"/>
            <a:ext cx="66913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i="1"/>
              <a:t>t</a:t>
            </a:r>
            <a:r>
              <a:rPr lang="en-US" i="1" baseline="-25000"/>
              <a:t>0 </a:t>
            </a:r>
            <a:r>
              <a:rPr lang="en-US"/>
              <a:t>: </a:t>
            </a:r>
            <a:r>
              <a:rPr lang="en-US" i="1"/>
              <a:t>y</a:t>
            </a:r>
            <a:r>
              <a:rPr lang="en-US"/>
              <a:t> detects link-cost change, updates its DV, informs its neighbors.</a:t>
            </a:r>
          </a:p>
          <a:p>
            <a:pPr>
              <a:tabLst>
                <a:tab pos="228600" algn="l"/>
                <a:tab pos="457200" algn="l"/>
              </a:tabLst>
            </a:pPr>
            <a:endParaRPr lang="en-US"/>
          </a:p>
        </p:txBody>
      </p:sp>
      <p:sp>
        <p:nvSpPr>
          <p:cNvPr id="730154" name="Rectangle 42"/>
          <p:cNvSpPr>
            <a:spLocks noChangeArrowheads="1"/>
          </p:cNvSpPr>
          <p:nvPr/>
        </p:nvSpPr>
        <p:spPr bwMode="auto">
          <a:xfrm>
            <a:off x="1711325" y="4327525"/>
            <a:ext cx="65039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i="1"/>
              <a:t>t</a:t>
            </a:r>
            <a:r>
              <a:rPr lang="en-US" i="1" baseline="-25000"/>
              <a:t>1 </a:t>
            </a:r>
            <a:r>
              <a:rPr lang="en-US"/>
              <a:t>: </a:t>
            </a:r>
            <a:r>
              <a:rPr lang="en-US" i="1"/>
              <a:t>z</a:t>
            </a:r>
            <a:r>
              <a:rPr lang="en-US"/>
              <a:t> receives update from </a:t>
            </a:r>
            <a:r>
              <a:rPr lang="en-US" i="1"/>
              <a:t>y</a:t>
            </a:r>
            <a:r>
              <a:rPr lang="en-US"/>
              <a:t>, updates its table, computes new least cost to </a:t>
            </a:r>
            <a:r>
              <a:rPr lang="en-US" i="1"/>
              <a:t>x</a:t>
            </a:r>
            <a:r>
              <a:rPr lang="en-US"/>
              <a:t> , sends its neighbors its DV.</a:t>
            </a:r>
          </a:p>
          <a:p>
            <a:pPr>
              <a:tabLst>
                <a:tab pos="228600" algn="l"/>
                <a:tab pos="457200" algn="l"/>
              </a:tabLst>
            </a:pPr>
            <a:endParaRPr lang="en-US"/>
          </a:p>
        </p:txBody>
      </p:sp>
      <p:sp>
        <p:nvSpPr>
          <p:cNvPr id="730155" name="Rectangle 43"/>
          <p:cNvSpPr>
            <a:spLocks noChangeArrowheads="1"/>
          </p:cNvSpPr>
          <p:nvPr/>
        </p:nvSpPr>
        <p:spPr bwMode="auto">
          <a:xfrm>
            <a:off x="1733550" y="5151438"/>
            <a:ext cx="71580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tabLst>
                <a:tab pos="228600" algn="l"/>
                <a:tab pos="457200" algn="l"/>
              </a:tabLst>
            </a:pPr>
            <a:r>
              <a:rPr lang="en-US" i="1"/>
              <a:t>t</a:t>
            </a:r>
            <a:r>
              <a:rPr lang="en-US" i="1" baseline="-25000"/>
              <a:t>2 </a:t>
            </a:r>
            <a:r>
              <a:rPr lang="en-US"/>
              <a:t>: </a:t>
            </a:r>
            <a:r>
              <a:rPr lang="en-US" i="1"/>
              <a:t>y</a:t>
            </a:r>
            <a:r>
              <a:rPr lang="en-US"/>
              <a:t> receives </a:t>
            </a:r>
            <a:r>
              <a:rPr lang="en-US" i="1"/>
              <a:t>z</a:t>
            </a:r>
            <a:r>
              <a:rPr lang="ja-JP" altLang="en-US"/>
              <a:t>’</a:t>
            </a:r>
            <a:r>
              <a:rPr lang="en-US" altLang="ja-JP"/>
              <a:t>s update, updates its distance table.  </a:t>
            </a:r>
            <a:r>
              <a:rPr lang="en-US" altLang="ja-JP" i="1"/>
              <a:t>y</a:t>
            </a:r>
            <a:r>
              <a:rPr lang="ja-JP" altLang="en-US"/>
              <a:t>’</a:t>
            </a:r>
            <a:r>
              <a:rPr lang="en-US" altLang="ja-JP"/>
              <a:t>s least costs do </a:t>
            </a:r>
            <a:r>
              <a:rPr lang="en-US" altLang="ja-JP" i="1"/>
              <a:t>not</a:t>
            </a:r>
            <a:r>
              <a:rPr lang="en-US" altLang="ja-JP"/>
              <a:t> change, so </a:t>
            </a:r>
            <a:r>
              <a:rPr lang="en-US" altLang="ja-JP" i="1"/>
              <a:t>y</a:t>
            </a:r>
            <a:r>
              <a:rPr lang="en-US" altLang="ja-JP"/>
              <a:t>  does </a:t>
            </a:r>
            <a:r>
              <a:rPr lang="en-US" altLang="ja-JP" i="1"/>
              <a:t>not</a:t>
            </a:r>
            <a:r>
              <a:rPr lang="en-US" altLang="ja-JP"/>
              <a:t> send a message to </a:t>
            </a:r>
            <a:r>
              <a:rPr lang="en-US" altLang="ja-JP" i="1"/>
              <a:t>z</a:t>
            </a:r>
            <a:r>
              <a:rPr lang="en-US" altLang="ja-JP"/>
              <a:t>. </a:t>
            </a:r>
          </a:p>
          <a:p>
            <a:pPr>
              <a:tabLst>
                <a:tab pos="228600" algn="l"/>
                <a:tab pos="457200" algn="l"/>
              </a:tabLst>
            </a:pPr>
            <a:endParaRPr lang="en-US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33</a:t>
            </a:fld>
            <a:endParaRPr lang="en-US" sz="1200" dirty="0">
              <a:latin typeface="Tahoma" charset="0"/>
            </a:endParaRP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49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 smtClean="0"/>
              <a:t>* Check </a:t>
            </a:r>
            <a:r>
              <a:rPr lang="en-US" sz="1400" dirty="0"/>
              <a:t>out the online interactive exercises for more </a:t>
            </a:r>
            <a:r>
              <a:rPr lang="en-US" sz="1400" dirty="0" smtClean="0"/>
              <a:t>examples: h</a:t>
            </a:r>
            <a:r>
              <a:rPr lang="en-US" sz="1200" dirty="0" smtClean="0"/>
              <a:t>ttp</a:t>
            </a:r>
            <a:r>
              <a:rPr lang="en-US" sz="1200" dirty="0"/>
              <a:t>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35235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53" grpId="0"/>
      <p:bldP spid="730154" grpId="0"/>
      <p:bldP spid="7301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1" name="Picture 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4772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008063"/>
          </a:xfrm>
        </p:spPr>
        <p:txBody>
          <a:bodyPr/>
          <a:lstStyle/>
          <a:p>
            <a:r>
              <a:rPr lang="en-US" sz="3600">
                <a:latin typeface="Gill Sans MT" charset="0"/>
              </a:rPr>
              <a:t>Distance vector: link cost changes</a:t>
            </a:r>
            <a:endParaRPr lang="en-US">
              <a:latin typeface="Gill Sans MT" charset="0"/>
            </a:endParaRPr>
          </a:p>
        </p:txBody>
      </p:sp>
      <p:sp>
        <p:nvSpPr>
          <p:cNvPr id="140293" name="Rectangle 4"/>
          <p:cNvSpPr>
            <a:spLocks noChangeArrowheads="1"/>
          </p:cNvSpPr>
          <p:nvPr/>
        </p:nvSpPr>
        <p:spPr bwMode="auto">
          <a:xfrm>
            <a:off x="552450" y="1400175"/>
            <a:ext cx="48672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link cost changes: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node detects local link cost change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bad news travels slow</a:t>
            </a:r>
            <a:r>
              <a:rPr lang="en-US" sz="2400">
                <a:latin typeface="Gill Sans MT" charset="0"/>
              </a:rPr>
              <a:t> - </a:t>
            </a:r>
            <a:r>
              <a:rPr lang="ja-JP" altLang="en-US" sz="2400">
                <a:latin typeface="Gill Sans MT" charset="0"/>
              </a:rPr>
              <a:t>“</a:t>
            </a:r>
            <a:r>
              <a:rPr lang="en-US" altLang="ja-JP" sz="2400">
                <a:latin typeface="Gill Sans MT" charset="0"/>
              </a:rPr>
              <a:t>count to infinity</a:t>
            </a:r>
            <a:r>
              <a:rPr lang="ja-JP" altLang="en-US" sz="2400">
                <a:latin typeface="Gill Sans MT" charset="0"/>
              </a:rPr>
              <a:t>”</a:t>
            </a:r>
            <a:r>
              <a:rPr lang="en-US" altLang="ja-JP" sz="2400">
                <a:latin typeface="Gill Sans MT" charset="0"/>
              </a:rPr>
              <a:t> problem!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44 iterations before algorithm stabilizes: see text</a:t>
            </a:r>
          </a:p>
        </p:txBody>
      </p:sp>
      <p:grpSp>
        <p:nvGrpSpPr>
          <p:cNvPr id="140294" name="Group 6"/>
          <p:cNvGrpSpPr>
            <a:grpSpLocks/>
          </p:cNvGrpSpPr>
          <p:nvPr/>
        </p:nvGrpSpPr>
        <p:grpSpPr bwMode="auto">
          <a:xfrm>
            <a:off x="5838825" y="1609725"/>
            <a:ext cx="2184400" cy="1314450"/>
            <a:chOff x="3625" y="1076"/>
            <a:chExt cx="1376" cy="828"/>
          </a:xfrm>
        </p:grpSpPr>
        <p:sp>
          <p:nvSpPr>
            <p:cNvPr id="140296" name="Freeform 7"/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7" name="Freeform 8"/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8" name="Oval 9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9" name="Line 10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0" name="Line 11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1" name="Rectangle 12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</a:endParaRPr>
            </a:p>
          </p:txBody>
        </p:sp>
        <p:sp>
          <p:nvSpPr>
            <p:cNvPr id="140302" name="Oval 13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3" name="Freeform 14"/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4" name="Freeform 15"/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305" name="Group 16"/>
            <p:cNvGrpSpPr>
              <a:grpSpLocks/>
            </p:cNvGrpSpPr>
            <p:nvPr/>
          </p:nvGrpSpPr>
          <p:grpSpPr bwMode="auto">
            <a:xfrm>
              <a:off x="3770" y="1526"/>
              <a:ext cx="210" cy="250"/>
              <a:chOff x="2951" y="2429"/>
              <a:chExt cx="213" cy="250"/>
            </a:xfrm>
          </p:grpSpPr>
          <p:sp>
            <p:nvSpPr>
              <p:cNvPr id="140329" name="Rectangle 1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30" name="Text Box 18"/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>
                    <a:latin typeface="Comic Sans MS" charset="0"/>
                  </a:rPr>
                  <a:t>x</a:t>
                </a:r>
                <a:endParaRPr lang="en-US">
                  <a:latin typeface="Times New Roman" charset="0"/>
                </a:endParaRPr>
              </a:p>
            </p:txBody>
          </p:sp>
        </p:grpSp>
        <p:grpSp>
          <p:nvGrpSpPr>
            <p:cNvPr id="140306" name="Group 19"/>
            <p:cNvGrpSpPr>
              <a:grpSpLocks/>
            </p:cNvGrpSpPr>
            <p:nvPr/>
          </p:nvGrpSpPr>
          <p:grpSpPr bwMode="auto">
            <a:xfrm>
              <a:off x="4566" y="1538"/>
              <a:ext cx="316" cy="250"/>
              <a:chOff x="1740" y="2306"/>
              <a:chExt cx="316" cy="250"/>
            </a:xfrm>
          </p:grpSpPr>
          <p:sp>
            <p:nvSpPr>
              <p:cNvPr id="140321" name="Oval 2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22" name="Line 2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23" name="Line 2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24" name="Rectangle 2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40325" name="Oval 2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0326" name="Group 25"/>
              <p:cNvGrpSpPr>
                <a:grpSpLocks/>
              </p:cNvGrpSpPr>
              <p:nvPr/>
            </p:nvGrpSpPr>
            <p:grpSpPr bwMode="auto">
              <a:xfrm>
                <a:off x="1800" y="2306"/>
                <a:ext cx="202" cy="250"/>
                <a:chOff x="2955" y="2429"/>
                <a:chExt cx="205" cy="250"/>
              </a:xfrm>
            </p:grpSpPr>
            <p:sp>
              <p:nvSpPr>
                <p:cNvPr id="140327" name="Rectangle 2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32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955" y="2429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charset="0"/>
                    </a:rPr>
                    <a:t>z</a:t>
                  </a:r>
                  <a:endParaRPr lang="en-US">
                    <a:latin typeface="Times New Roman" charset="0"/>
                  </a:endParaRPr>
                </a:p>
              </p:txBody>
            </p:sp>
          </p:grpSp>
        </p:grpSp>
        <p:sp>
          <p:nvSpPr>
            <p:cNvPr id="140307" name="Text Box 28"/>
            <p:cNvSpPr txBox="1">
              <a:spLocks noChangeArrowheads="1"/>
            </p:cNvSpPr>
            <p:nvPr/>
          </p:nvSpPr>
          <p:spPr bwMode="auto">
            <a:xfrm>
              <a:off x="4469" y="1328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Comic Sans MS" charset="0"/>
                </a:rPr>
                <a:t>1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140308" name="Text Box 29"/>
            <p:cNvSpPr txBox="1">
              <a:spLocks noChangeArrowheads="1"/>
            </p:cNvSpPr>
            <p:nvPr/>
          </p:nvSpPr>
          <p:spPr bwMode="auto">
            <a:xfrm>
              <a:off x="3930" y="1325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Comic Sans MS" charset="0"/>
                </a:rPr>
                <a:t>4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140309" name="Text Box 30"/>
            <p:cNvSpPr txBox="1">
              <a:spLocks noChangeArrowheads="1"/>
            </p:cNvSpPr>
            <p:nvPr/>
          </p:nvSpPr>
          <p:spPr bwMode="auto">
            <a:xfrm>
              <a:off x="4171" y="1658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Comic Sans MS" charset="0"/>
                </a:rPr>
                <a:t>50</a:t>
              </a:r>
              <a:endParaRPr lang="en-US">
                <a:latin typeface="Times New Roman" charset="0"/>
              </a:endParaRPr>
            </a:p>
          </p:txBody>
        </p:sp>
        <p:grpSp>
          <p:nvGrpSpPr>
            <p:cNvPr id="140310" name="Group 31"/>
            <p:cNvGrpSpPr>
              <a:grpSpLocks/>
            </p:cNvGrpSpPr>
            <p:nvPr/>
          </p:nvGrpSpPr>
          <p:grpSpPr bwMode="auto">
            <a:xfrm>
              <a:off x="4146" y="1214"/>
              <a:ext cx="316" cy="250"/>
              <a:chOff x="1740" y="2306"/>
              <a:chExt cx="316" cy="250"/>
            </a:xfrm>
          </p:grpSpPr>
          <p:sp>
            <p:nvSpPr>
              <p:cNvPr id="140313" name="Oval 32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14" name="Line 33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15" name="Line 34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16" name="Rectangle 35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40317" name="Oval 36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0318" name="Group 37"/>
              <p:cNvGrpSpPr>
                <a:grpSpLocks/>
              </p:cNvGrpSpPr>
              <p:nvPr/>
            </p:nvGrpSpPr>
            <p:grpSpPr bwMode="auto">
              <a:xfrm>
                <a:off x="1802" y="2306"/>
                <a:ext cx="199" cy="250"/>
                <a:chOff x="2957" y="2429"/>
                <a:chExt cx="202" cy="250"/>
              </a:xfrm>
            </p:grpSpPr>
            <p:sp>
              <p:nvSpPr>
                <p:cNvPr id="140319" name="Rectangle 3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32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957" y="2429"/>
                  <a:ext cx="2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>
                      <a:latin typeface="Comic Sans MS" charset="0"/>
                    </a:rPr>
                    <a:t>y</a:t>
                  </a:r>
                  <a:endParaRPr lang="en-US">
                    <a:latin typeface="Times New Roman" charset="0"/>
                  </a:endParaRPr>
                </a:p>
              </p:txBody>
            </p:sp>
          </p:grpSp>
        </p:grpSp>
        <p:sp>
          <p:nvSpPr>
            <p:cNvPr id="140311" name="Text Box 40"/>
            <p:cNvSpPr txBox="1">
              <a:spLocks noChangeArrowheads="1"/>
            </p:cNvSpPr>
            <p:nvPr/>
          </p:nvSpPr>
          <p:spPr bwMode="auto">
            <a:xfrm>
              <a:off x="3784" y="1076"/>
              <a:ext cx="2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solidFill>
                    <a:srgbClr val="FF0000"/>
                  </a:solidFill>
                  <a:latin typeface="Comic Sans MS" charset="0"/>
                </a:rPr>
                <a:t>60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140312" name="Line 41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295" name="Rectangle 45"/>
          <p:cNvSpPr>
            <a:spLocks noChangeArrowheads="1"/>
          </p:cNvSpPr>
          <p:nvPr/>
        </p:nvSpPr>
        <p:spPr bwMode="auto">
          <a:xfrm>
            <a:off x="604838" y="3787775"/>
            <a:ext cx="72104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i="1">
                <a:solidFill>
                  <a:srgbClr val="CC0000"/>
                </a:solidFill>
                <a:latin typeface="Gill Sans MT" charset="0"/>
              </a:rPr>
              <a:t>poisoned reverse:</a:t>
            </a:r>
            <a:r>
              <a:rPr lang="en-US" sz="2000">
                <a:latin typeface="Gill Sans MT" charset="0"/>
              </a:rPr>
              <a:t>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If Z routes through Y to get to X 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</a:pPr>
            <a:r>
              <a:rPr lang="en-US" sz="2000">
                <a:latin typeface="Gill Sans MT" charset="0"/>
              </a:rPr>
              <a:t>Z tells Y its (Z</a:t>
            </a:r>
            <a:r>
              <a:rPr lang="ja-JP" altLang="en-US" sz="2000">
                <a:latin typeface="Gill Sans MT" charset="0"/>
              </a:rPr>
              <a:t>’</a:t>
            </a:r>
            <a:r>
              <a:rPr lang="en-US" altLang="ja-JP" sz="2000">
                <a:latin typeface="Gill Sans MT" charset="0"/>
              </a:rPr>
              <a:t>s) distance to X is infinite (so Y won</a:t>
            </a:r>
            <a:r>
              <a:rPr lang="ja-JP" altLang="en-US" sz="2000">
                <a:latin typeface="Gill Sans MT" charset="0"/>
              </a:rPr>
              <a:t>’</a:t>
            </a:r>
            <a:r>
              <a:rPr lang="en-US" altLang="ja-JP" sz="2000">
                <a:latin typeface="Gill Sans MT" charset="0"/>
              </a:rPr>
              <a:t>t route to X via Z)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400">
                <a:latin typeface="Gill Sans MT" charset="0"/>
              </a:rPr>
              <a:t>will this completely solve count to infinity problem?</a:t>
            </a: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34</a:t>
            </a:fld>
            <a:endParaRPr lang="en-US" sz="1200" dirty="0">
              <a:latin typeface="Tahoma" charset="0"/>
            </a:endParaRPr>
          </a:p>
        </p:txBody>
      </p:sp>
      <p:sp>
        <p:nvSpPr>
          <p:cNvPr id="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5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86321"/>
            <a:ext cx="907934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Poisoning and Count to infinity problem in </a:t>
            </a:r>
            <a:r>
              <a:rPr lang="en-GB" sz="24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Routing</a:t>
            </a:r>
          </a:p>
          <a:p>
            <a:endParaRPr lang="en-GB" sz="2400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latin typeface="Roboto"/>
              </a:rPr>
              <a:t>The </a:t>
            </a:r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main issue with 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D</a:t>
            </a:r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istance Vector 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R</a:t>
            </a:r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outing (DVR) protocols is Routing Loops</a:t>
            </a:r>
            <a:r>
              <a:rPr lang="en-GB" dirty="0">
                <a:latin typeface="Roboto"/>
              </a:rPr>
              <a:t>, since </a:t>
            </a:r>
            <a:r>
              <a:rPr lang="en-GB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hlinkClick r:id="rId2"/>
              </a:rPr>
              <a:t>Bellman-Ford Algorithm</a:t>
            </a:r>
            <a:r>
              <a:rPr lang="en-GB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 cannot prevent loops</a:t>
            </a:r>
            <a:r>
              <a:rPr lang="en-GB" dirty="0">
                <a:latin typeface="Roboto"/>
              </a:rPr>
              <a:t>. </a:t>
            </a:r>
            <a:endParaRPr lang="en-GB" dirty="0" smtClean="0">
              <a:latin typeface="Roboto"/>
            </a:endParaRPr>
          </a:p>
          <a:p>
            <a:endParaRPr lang="en-GB" dirty="0">
              <a:latin typeface="Roboto"/>
            </a:endParaRPr>
          </a:p>
          <a:p>
            <a:r>
              <a:rPr lang="en-GB" dirty="0" smtClean="0">
                <a:latin typeface="Roboto"/>
              </a:rPr>
              <a:t>This </a:t>
            </a:r>
            <a:r>
              <a:rPr lang="en-GB" dirty="0">
                <a:latin typeface="Roboto"/>
              </a:rPr>
              <a:t>routing loop in DVR network causes Count to Infinity Problem. Routing loops usually occur </a:t>
            </a:r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when any interface goes </a:t>
            </a:r>
            <a:r>
              <a:rPr lang="en-GB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down or cost get increases </a:t>
            </a:r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or two-routers send updates at the same time</a:t>
            </a:r>
            <a:r>
              <a:rPr lang="en-GB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</a:p>
          <a:p>
            <a:endParaRPr lang="en-GB" b="0" i="0" dirty="0">
              <a:effectLst/>
              <a:latin typeface="Roboto"/>
            </a:endParaRPr>
          </a:p>
          <a:p>
            <a:endParaRPr lang="en-GB" dirty="0" smtClean="0">
              <a:latin typeface="Roboto"/>
            </a:endParaRPr>
          </a:p>
          <a:p>
            <a:r>
              <a:rPr lang="en-GB" b="1" u="sng" dirty="0">
                <a:solidFill>
                  <a:srgbClr val="C00000"/>
                </a:solidFill>
              </a:rPr>
              <a:t>Poisoned Reverse: </a:t>
            </a:r>
            <a:r>
              <a:rPr lang="en-GB" b="1" u="sng" dirty="0" smtClean="0">
                <a:solidFill>
                  <a:srgbClr val="C00000"/>
                </a:solidFill>
              </a:rPr>
              <a:t>FOR == </a:t>
            </a:r>
            <a:r>
              <a:rPr lang="en-GB" dirty="0" err="1" smtClean="0"/>
              <a:t>avoidING</a:t>
            </a:r>
            <a:r>
              <a:rPr lang="en-GB" dirty="0" smtClean="0"/>
              <a:t> </a:t>
            </a:r>
            <a:r>
              <a:rPr lang="en-GB" dirty="0"/>
              <a:t>routing loops. Poisoned Reverse: if z routes through y to get to destination x, then z will advertise to y that its di stance to x is </a:t>
            </a:r>
            <a:r>
              <a:rPr lang="en-GB" dirty="0" smtClean="0"/>
              <a:t>infinity</a:t>
            </a:r>
          </a:p>
          <a:p>
            <a:endParaRPr lang="en-GB" b="0" i="0" dirty="0">
              <a:effectLst/>
              <a:latin typeface="Roboto"/>
            </a:endParaRPr>
          </a:p>
          <a:p>
            <a:endParaRPr lang="en-GB" dirty="0" smtClean="0">
              <a:latin typeface="Roboto"/>
            </a:endParaRPr>
          </a:p>
          <a:p>
            <a:r>
              <a:rPr lang="en-GB" dirty="0"/>
              <a:t>In </a:t>
            </a:r>
            <a:r>
              <a:rPr lang="en-GB" dirty="0">
                <a:hlinkClick r:id="rId3" tooltip="Computer networking"/>
              </a:rPr>
              <a:t>computer networking</a:t>
            </a:r>
            <a:r>
              <a:rPr lang="en-GB" dirty="0"/>
              <a:t>, </a:t>
            </a:r>
            <a:r>
              <a:rPr lang="en-GB" b="1" dirty="0">
                <a:solidFill>
                  <a:srgbClr val="C00000"/>
                </a:solidFill>
              </a:rPr>
              <a:t>split-horizon route advertisement</a:t>
            </a:r>
            <a:r>
              <a:rPr lang="en-GB" dirty="0"/>
              <a:t> is a method </a:t>
            </a:r>
            <a:r>
              <a:rPr lang="en-GB" dirty="0" smtClean="0"/>
              <a:t>of preventing</a:t>
            </a:r>
            <a:r>
              <a:rPr lang="en-GB" dirty="0"/>
              <a:t> </a:t>
            </a:r>
            <a:r>
              <a:rPr lang="en-GB" dirty="0">
                <a:hlinkClick r:id="rId4" tooltip="Routing loop problem"/>
              </a:rPr>
              <a:t>routing loops</a:t>
            </a:r>
            <a:r>
              <a:rPr lang="en-GB" dirty="0"/>
              <a:t> in </a:t>
            </a:r>
            <a:r>
              <a:rPr lang="en-GB" dirty="0">
                <a:hlinkClick r:id="rId5" tooltip="Distance-vector routing protocol"/>
              </a:rPr>
              <a:t>distance-vector routing protocols</a:t>
            </a:r>
            <a:r>
              <a:rPr lang="en-GB" dirty="0"/>
              <a:t> by prohibiting a router from advertising a route back onto the interface from which it was learned.</a:t>
            </a:r>
            <a:endParaRPr lang="en-GB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71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48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452438"/>
            <a:ext cx="7772400" cy="528637"/>
          </a:xfrm>
        </p:spPr>
        <p:txBody>
          <a:bodyPr/>
          <a:lstStyle/>
          <a:p>
            <a:pPr>
              <a:defRPr/>
            </a:pPr>
            <a:r>
              <a:rPr lang="en-US" sz="3600">
                <a:cs typeface="+mj-cs"/>
              </a:rPr>
              <a:t>Comparison of LS and DV algorithms</a:t>
            </a:r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295400"/>
            <a:ext cx="4029075" cy="46482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message complexity</a:t>
            </a:r>
          </a:p>
          <a:p>
            <a:r>
              <a:rPr lang="en-US" sz="2000" b="1" i="1" dirty="0">
                <a:solidFill>
                  <a:srgbClr val="CC0000"/>
                </a:solidFill>
                <a:latin typeface="Gill Sans MT" charset="0"/>
              </a:rPr>
              <a:t>LS:</a:t>
            </a:r>
            <a:r>
              <a:rPr lang="en-US" sz="2000" dirty="0">
                <a:latin typeface="Gill Sans MT" charset="0"/>
              </a:rPr>
              <a:t> with n nodes, E links, O(</a:t>
            </a:r>
            <a:r>
              <a:rPr lang="en-US" sz="2000" dirty="0" err="1">
                <a:latin typeface="Gill Sans MT" charset="0"/>
              </a:rPr>
              <a:t>nE</a:t>
            </a:r>
            <a:r>
              <a:rPr lang="en-US" sz="2000" dirty="0">
                <a:latin typeface="Gill Sans MT" charset="0"/>
              </a:rPr>
              <a:t>) </a:t>
            </a:r>
            <a:r>
              <a:rPr lang="en-US" sz="2000" dirty="0" err="1">
                <a:latin typeface="Gill Sans MT" charset="0"/>
              </a:rPr>
              <a:t>msgs</a:t>
            </a:r>
            <a:r>
              <a:rPr lang="en-US" sz="2000" dirty="0">
                <a:latin typeface="Gill Sans MT" charset="0"/>
              </a:rPr>
              <a:t> sent  </a:t>
            </a:r>
          </a:p>
          <a:p>
            <a:r>
              <a:rPr lang="en-US" sz="2000" b="1" i="1" dirty="0">
                <a:solidFill>
                  <a:srgbClr val="CC0000"/>
                </a:solidFill>
                <a:latin typeface="Gill Sans MT" charset="0"/>
              </a:rPr>
              <a:t>DV:</a:t>
            </a:r>
            <a:r>
              <a:rPr lang="en-US" sz="2000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sz="2000" dirty="0">
                <a:latin typeface="Gill Sans MT" charset="0"/>
              </a:rPr>
              <a:t>exchange between neighbors only</a:t>
            </a:r>
          </a:p>
          <a:p>
            <a:pPr lvl="1"/>
            <a:r>
              <a:rPr lang="en-US" sz="2000" dirty="0">
                <a:latin typeface="Gill Sans MT" charset="0"/>
              </a:rPr>
              <a:t>convergence time varies</a:t>
            </a:r>
          </a:p>
          <a:p>
            <a:pPr>
              <a:spcBef>
                <a:spcPct val="50000"/>
              </a:spcBef>
              <a:buFont typeface="Wingdings" charset="0"/>
              <a:buNone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speed of convergence</a:t>
            </a:r>
          </a:p>
          <a:p>
            <a:r>
              <a:rPr lang="en-US" sz="2000" b="1" i="1" dirty="0">
                <a:solidFill>
                  <a:srgbClr val="CC0000"/>
                </a:solidFill>
                <a:latin typeface="Gill Sans MT" charset="0"/>
              </a:rPr>
              <a:t>LS:</a:t>
            </a:r>
            <a:r>
              <a:rPr lang="en-US" sz="2000" dirty="0">
                <a:latin typeface="Gill Sans MT" charset="0"/>
              </a:rPr>
              <a:t> O(n</a:t>
            </a:r>
            <a:r>
              <a:rPr lang="en-US" sz="2000" b="1" baseline="30000" dirty="0">
                <a:latin typeface="Gill Sans MT" charset="0"/>
              </a:rPr>
              <a:t>2</a:t>
            </a:r>
            <a:r>
              <a:rPr lang="en-US" sz="2000" dirty="0">
                <a:latin typeface="Gill Sans MT" charset="0"/>
              </a:rPr>
              <a:t>) algorithm requires O(</a:t>
            </a:r>
            <a:r>
              <a:rPr lang="en-US" sz="2000" dirty="0" err="1">
                <a:latin typeface="Gill Sans MT" charset="0"/>
              </a:rPr>
              <a:t>nE</a:t>
            </a:r>
            <a:r>
              <a:rPr lang="en-US" sz="2000" dirty="0">
                <a:latin typeface="Gill Sans MT" charset="0"/>
              </a:rPr>
              <a:t>) </a:t>
            </a:r>
            <a:r>
              <a:rPr lang="en-US" sz="2000" dirty="0" err="1">
                <a:latin typeface="Gill Sans MT" charset="0"/>
              </a:rPr>
              <a:t>msgs</a:t>
            </a:r>
            <a:endParaRPr lang="en-US" sz="2000" dirty="0">
              <a:latin typeface="Gill Sans MT" charset="0"/>
            </a:endParaRPr>
          </a:p>
          <a:p>
            <a:pPr lvl="1"/>
            <a:r>
              <a:rPr lang="en-US" sz="2000" dirty="0">
                <a:latin typeface="Gill Sans MT" charset="0"/>
              </a:rPr>
              <a:t>may have oscillations</a:t>
            </a:r>
            <a:endParaRPr lang="en-US" sz="1800" dirty="0">
              <a:latin typeface="Gill Sans MT" charset="0"/>
            </a:endParaRPr>
          </a:p>
          <a:p>
            <a:r>
              <a:rPr lang="en-US" sz="2000" b="1" i="1" dirty="0">
                <a:solidFill>
                  <a:srgbClr val="CC0000"/>
                </a:solidFill>
                <a:latin typeface="Gill Sans MT" charset="0"/>
              </a:rPr>
              <a:t>DV:</a:t>
            </a:r>
            <a:r>
              <a:rPr lang="en-US" sz="2000" dirty="0">
                <a:latin typeface="Gill Sans MT" charset="0"/>
              </a:rPr>
              <a:t> convergence time varies</a:t>
            </a:r>
          </a:p>
          <a:p>
            <a:pPr lvl="1"/>
            <a:r>
              <a:rPr lang="en-US" sz="2000" dirty="0">
                <a:latin typeface="Gill Sans MT" charset="0"/>
              </a:rPr>
              <a:t>may be routing loops</a:t>
            </a:r>
          </a:p>
          <a:p>
            <a:pPr lvl="1"/>
            <a:r>
              <a:rPr lang="en-US" sz="2000" dirty="0">
                <a:latin typeface="Gill Sans MT" charset="0"/>
              </a:rPr>
              <a:t>count-to-infinity problem</a:t>
            </a:r>
            <a:endParaRPr lang="en-US" sz="1800" dirty="0">
              <a:latin typeface="Gill Sans MT" charset="0"/>
            </a:endParaRPr>
          </a:p>
        </p:txBody>
      </p:sp>
      <p:sp>
        <p:nvSpPr>
          <p:cNvPr id="1413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43450" y="1328738"/>
            <a:ext cx="4010025" cy="46482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robustness:</a:t>
            </a:r>
            <a:r>
              <a:rPr lang="en-US" sz="2400">
                <a:latin typeface="Gill Sans MT" charset="0"/>
              </a:rPr>
              <a:t> what happens if router malfunctions?</a:t>
            </a:r>
          </a:p>
          <a:p>
            <a:pPr>
              <a:buFont typeface="Wingdings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LS:</a:t>
            </a:r>
            <a:r>
              <a:rPr lang="en-US" sz="2400">
                <a:latin typeface="Gill Sans MT" charset="0"/>
              </a:rPr>
              <a:t> </a:t>
            </a:r>
          </a:p>
          <a:p>
            <a:pPr lvl="1"/>
            <a:r>
              <a:rPr lang="en-US" sz="2000">
                <a:latin typeface="Gill Sans MT" charset="0"/>
              </a:rPr>
              <a:t>node can advertise incorrect </a:t>
            </a:r>
            <a:r>
              <a:rPr lang="en-US" sz="2000" i="1">
                <a:solidFill>
                  <a:srgbClr val="000099"/>
                </a:solidFill>
                <a:latin typeface="Gill Sans MT" charset="0"/>
              </a:rPr>
              <a:t>link</a:t>
            </a:r>
            <a:r>
              <a:rPr lang="en-US" sz="2000">
                <a:latin typeface="Gill Sans MT" charset="0"/>
              </a:rPr>
              <a:t> cost</a:t>
            </a:r>
          </a:p>
          <a:p>
            <a:pPr lvl="1"/>
            <a:r>
              <a:rPr lang="en-US" sz="2000">
                <a:latin typeface="Gill Sans MT" charset="0"/>
              </a:rPr>
              <a:t>each node computes only its </a:t>
            </a:r>
            <a:r>
              <a:rPr lang="en-US" sz="2000" i="1">
                <a:latin typeface="Gill Sans MT" charset="0"/>
              </a:rPr>
              <a:t>own</a:t>
            </a:r>
            <a:r>
              <a:rPr lang="en-US" sz="2000">
                <a:latin typeface="Gill Sans MT" charset="0"/>
              </a:rPr>
              <a:t> table</a:t>
            </a:r>
          </a:p>
          <a:p>
            <a:pPr>
              <a:buFont typeface="Wingdings" charset="0"/>
              <a:buNone/>
            </a:pPr>
            <a:r>
              <a:rPr lang="en-US" sz="2400" i="1">
                <a:solidFill>
                  <a:srgbClr val="CC0000"/>
                </a:solidFill>
                <a:latin typeface="Gill Sans MT" charset="0"/>
              </a:rPr>
              <a:t>DV:</a:t>
            </a:r>
          </a:p>
          <a:p>
            <a:pPr lvl="1"/>
            <a:r>
              <a:rPr lang="en-US" sz="2000">
                <a:latin typeface="Gill Sans MT" charset="0"/>
              </a:rPr>
              <a:t>DV node can advertise incorrect </a:t>
            </a:r>
            <a:r>
              <a:rPr lang="en-US" sz="2000" i="1">
                <a:solidFill>
                  <a:srgbClr val="000099"/>
                </a:solidFill>
                <a:latin typeface="Gill Sans MT" charset="0"/>
              </a:rPr>
              <a:t>path</a:t>
            </a:r>
            <a:r>
              <a:rPr lang="en-US" sz="2000">
                <a:latin typeface="Gill Sans MT" charset="0"/>
              </a:rPr>
              <a:t> cost</a:t>
            </a:r>
          </a:p>
          <a:p>
            <a:pPr lvl="1"/>
            <a:r>
              <a:rPr lang="en-US" sz="2000">
                <a:latin typeface="Gill Sans MT" charset="0"/>
              </a:rPr>
              <a:t>each node</a:t>
            </a:r>
            <a:r>
              <a:rPr lang="ja-JP" altLang="en-US" sz="2000">
                <a:latin typeface="Gill Sans MT" charset="0"/>
              </a:rPr>
              <a:t>’</a:t>
            </a:r>
            <a:r>
              <a:rPr lang="en-US" altLang="ja-JP" sz="2000">
                <a:latin typeface="Gill Sans MT" charset="0"/>
              </a:rPr>
              <a:t>s table used by others </a:t>
            </a:r>
          </a:p>
          <a:p>
            <a:pPr lvl="2"/>
            <a:r>
              <a:rPr lang="en-US" sz="1800">
                <a:latin typeface="Comic Sans MS" charset="0"/>
              </a:rPr>
              <a:t>error propagate thru network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36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2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0066" y="174961"/>
            <a:ext cx="895810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AEEF"/>
                </a:solidFill>
                <a:latin typeface="BerkeleyPro-Bold"/>
              </a:rPr>
              <a:t>A Comparison of LS and DV Routing </a:t>
            </a:r>
            <a:r>
              <a:rPr lang="en-GB" sz="2400" dirty="0" smtClean="0">
                <a:solidFill>
                  <a:srgbClr val="00AEEF"/>
                </a:solidFill>
                <a:latin typeface="BerkeleyPro-Bold"/>
              </a:rPr>
              <a:t>Algorithms</a:t>
            </a:r>
          </a:p>
          <a:p>
            <a:r>
              <a:rPr lang="en-GB" sz="2400" dirty="0">
                <a:solidFill>
                  <a:srgbClr val="00AEEF"/>
                </a:solidFill>
                <a:latin typeface="BerkeleyPro-Bold"/>
              </a:rPr>
              <a:t/>
            </a:r>
            <a:br>
              <a:rPr lang="en-GB" sz="2400" dirty="0">
                <a:solidFill>
                  <a:srgbClr val="00AEEF"/>
                </a:solidFill>
                <a:latin typeface="BerkeleyPro-Bold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The DV and LS algorithms </a:t>
            </a:r>
            <a:r>
              <a:rPr lang="en-GB" i="1" dirty="0">
                <a:solidFill>
                  <a:srgbClr val="C00000"/>
                </a:solidFill>
                <a:latin typeface="TimesLTPro-Roman"/>
              </a:rPr>
              <a:t>take complementary approaches toward computing routing. </a:t>
            </a:r>
            <a:endParaRPr lang="en-GB" i="1" dirty="0" smtClean="0">
              <a:solidFill>
                <a:srgbClr val="C00000"/>
              </a:solidFill>
              <a:latin typeface="TimesLTPro-Roman"/>
            </a:endParaRPr>
          </a:p>
          <a:p>
            <a:endParaRPr lang="en-GB" i="1" dirty="0">
              <a:solidFill>
                <a:srgbClr val="C0000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DV algorithm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each node talks to 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only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its directly connected </a:t>
            </a:r>
            <a:r>
              <a:rPr lang="en-GB" i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neighbors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but it provides its </a:t>
            </a:r>
            <a:r>
              <a:rPr lang="en-GB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neighbors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 with least-cost estimates from itself</a:t>
            </a:r>
            <a:r>
              <a:rPr lang="en-GB" b="1" i="1" dirty="0">
                <a:solidFill>
                  <a:srgbClr val="231F20"/>
                </a:solidFill>
                <a:latin typeface="TimesLTPro-Roman"/>
              </a:rPr>
              <a:t>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all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nodes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(that it knows about) in the network.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LS algorithm requires global </a:t>
            </a:r>
            <a:r>
              <a:rPr lang="en-GB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information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= Consequently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when implemented in each and every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router each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node would need to communicate with 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all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other nodes (via broadcast), </a:t>
            </a:r>
            <a:r>
              <a:rPr lang="en-GB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but it 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tells them 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only 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the costs of its directly connected links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Let’s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conclude our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study of </a:t>
            </a:r>
            <a:r>
              <a:rPr lang="en-GB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LS and DV algorithms with a quick comparison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of some of their attributes.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Recall that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N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is the set of </a:t>
            </a:r>
            <a:r>
              <a:rPr lang="en-GB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nodes (routers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) and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E </a:t>
            </a:r>
            <a:r>
              <a:rPr lang="en-GB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is the set of </a:t>
            </a:r>
            <a:r>
              <a:rPr lang="en-GB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edges (links</a:t>
            </a:r>
            <a:r>
              <a:rPr lang="en-GB" b="1" dirty="0">
                <a:solidFill>
                  <a:srgbClr val="231F20"/>
                </a:solidFill>
                <a:latin typeface="TimesLTPro-Roman"/>
              </a:rPr>
              <a:t>).</a:t>
            </a:r>
            <a:br>
              <a:rPr lang="en-GB" b="1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9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387" y="97341"/>
            <a:ext cx="892073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Message complexity. </a:t>
            </a:r>
            <a:endParaRPr lang="en-GB" sz="2000" b="1" i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endParaRPr lang="en-GB" sz="2000" b="1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We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have seen that LS requires each node to know the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cost of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each link in the network.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This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requires O(|N| |E|) messages to be sent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Also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, </a:t>
            </a:r>
            <a:r>
              <a:rPr lang="en-GB" dirty="0"/>
              <a:t>whenever a link cost changes, the new link cost must be sent to all nodes.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 </a:t>
            </a:r>
            <a:r>
              <a:rPr lang="en-GB" dirty="0" smtClean="0">
                <a:solidFill>
                  <a:srgbClr val="00B050"/>
                </a:solidFill>
              </a:rPr>
              <a:t>DV algorithm </a:t>
            </a:r>
            <a:r>
              <a:rPr lang="en-GB" dirty="0">
                <a:solidFill>
                  <a:srgbClr val="00B050"/>
                </a:solidFill>
              </a:rPr>
              <a:t>requires message exchanges between directly connected </a:t>
            </a:r>
            <a:r>
              <a:rPr lang="en-GB" dirty="0" err="1">
                <a:solidFill>
                  <a:srgbClr val="00B050"/>
                </a:solidFill>
              </a:rPr>
              <a:t>neighbors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smtClean="0">
                <a:solidFill>
                  <a:srgbClr val="00B050"/>
                </a:solidFill>
              </a:rPr>
              <a:t>at each </a:t>
            </a:r>
            <a:r>
              <a:rPr lang="en-GB" dirty="0">
                <a:solidFill>
                  <a:srgbClr val="00B050"/>
                </a:solidFill>
              </a:rPr>
              <a:t>iteration. </a:t>
            </a:r>
            <a:endParaRPr lang="en-GB" dirty="0" smtClean="0">
              <a:solidFill>
                <a:srgbClr val="00B050"/>
              </a:solidFill>
            </a:endParaRPr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have seen that the </a:t>
            </a:r>
            <a:r>
              <a:rPr lang="en-GB" dirty="0">
                <a:solidFill>
                  <a:srgbClr val="00B050"/>
                </a:solidFill>
              </a:rPr>
              <a:t>time needed for the algorithm to </a:t>
            </a:r>
            <a:r>
              <a:rPr lang="en-GB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converge</a:t>
            </a:r>
            <a:r>
              <a:rPr lang="en-GB" dirty="0" smtClean="0">
                <a:solidFill>
                  <a:srgbClr val="00B050"/>
                </a:solidFill>
              </a:rPr>
              <a:t> can </a:t>
            </a:r>
            <a:r>
              <a:rPr lang="en-GB" dirty="0">
                <a:solidFill>
                  <a:srgbClr val="00B050"/>
                </a:solidFill>
              </a:rPr>
              <a:t>depend on many factors. </a:t>
            </a:r>
            <a:endParaRPr lang="en-GB" dirty="0" smtClean="0">
              <a:solidFill>
                <a:srgbClr val="00B050"/>
              </a:solidFill>
            </a:endParaRPr>
          </a:p>
          <a:p>
            <a:endParaRPr lang="en-GB" dirty="0"/>
          </a:p>
          <a:p>
            <a:r>
              <a:rPr lang="en-GB" dirty="0" smtClean="0"/>
              <a:t>When </a:t>
            </a:r>
            <a:r>
              <a:rPr lang="en-GB" dirty="0"/>
              <a:t>link costs change, the DV algorithm </a:t>
            </a:r>
            <a:r>
              <a:rPr lang="en-GB" dirty="0" smtClean="0"/>
              <a:t>will </a:t>
            </a:r>
            <a:r>
              <a:rPr lang="en-GB" i="1" dirty="0" smtClean="0">
                <a:solidFill>
                  <a:srgbClr val="C00000"/>
                </a:solidFill>
              </a:rPr>
              <a:t>propagate </a:t>
            </a:r>
            <a:r>
              <a:rPr lang="en-GB" i="1" dirty="0">
                <a:solidFill>
                  <a:srgbClr val="C00000"/>
                </a:solidFill>
              </a:rPr>
              <a:t>the results of the changed link cost only if the new link cost results in </a:t>
            </a:r>
            <a:r>
              <a:rPr lang="en-GB" i="1" dirty="0" smtClean="0">
                <a:solidFill>
                  <a:srgbClr val="C00000"/>
                </a:solidFill>
              </a:rPr>
              <a:t>a changed </a:t>
            </a:r>
            <a:r>
              <a:rPr lang="en-GB" i="1" dirty="0">
                <a:solidFill>
                  <a:srgbClr val="C00000"/>
                </a:solidFill>
              </a:rPr>
              <a:t>least-cost path</a:t>
            </a:r>
            <a:r>
              <a:rPr lang="en-GB" dirty="0"/>
              <a:t> for one of the nodes attached to that link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2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125" y="76200"/>
            <a:ext cx="8890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of convergence</a:t>
            </a:r>
            <a:r>
              <a:rPr lang="en-GB" dirty="0"/>
              <a:t>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have seen that our implementation of </a:t>
            </a:r>
            <a:r>
              <a:rPr lang="en-US" b="1" i="1" dirty="0">
                <a:solidFill>
                  <a:srgbClr val="CC0000"/>
                </a:solidFill>
                <a:latin typeface="Gill Sans MT" charset="0"/>
              </a:rPr>
              <a:t>LS:</a:t>
            </a:r>
            <a:r>
              <a:rPr lang="en-US" dirty="0">
                <a:latin typeface="Gill Sans MT" charset="0"/>
              </a:rPr>
              <a:t> O(n</a:t>
            </a:r>
            <a:r>
              <a:rPr lang="en-US" b="1" baseline="30000" dirty="0">
                <a:latin typeface="Gill Sans MT" charset="0"/>
              </a:rPr>
              <a:t>2</a:t>
            </a:r>
            <a:r>
              <a:rPr lang="en-US" dirty="0">
                <a:latin typeface="Gill Sans MT" charset="0"/>
              </a:rPr>
              <a:t>) algorithm requires O(</a:t>
            </a:r>
            <a:r>
              <a:rPr lang="en-US" dirty="0" err="1">
                <a:latin typeface="Gill Sans MT" charset="0"/>
              </a:rPr>
              <a:t>nE</a:t>
            </a:r>
            <a:r>
              <a:rPr lang="en-US" dirty="0">
                <a:latin typeface="Gill Sans MT" charset="0"/>
              </a:rPr>
              <a:t>) </a:t>
            </a:r>
            <a:r>
              <a:rPr lang="en-US" dirty="0" err="1">
                <a:latin typeface="Gill Sans MT" charset="0"/>
              </a:rPr>
              <a:t>msgs</a:t>
            </a:r>
            <a:endParaRPr lang="en-US" dirty="0">
              <a:latin typeface="Gill Sans MT" charset="0"/>
            </a:endParaRPr>
          </a:p>
          <a:p>
            <a:endParaRPr lang="en-GB" dirty="0"/>
          </a:p>
          <a:p>
            <a:r>
              <a:rPr lang="en-GB" i="1" dirty="0" smtClean="0">
                <a:solidFill>
                  <a:srgbClr val="C00000"/>
                </a:solidFill>
              </a:rPr>
              <a:t>The </a:t>
            </a:r>
            <a:r>
              <a:rPr lang="en-GB" i="1" dirty="0">
                <a:solidFill>
                  <a:srgbClr val="C00000"/>
                </a:solidFill>
              </a:rPr>
              <a:t>DV algorithm can converge </a:t>
            </a:r>
            <a:r>
              <a:rPr lang="en-GB" i="1" dirty="0" smtClean="0">
                <a:solidFill>
                  <a:srgbClr val="C00000"/>
                </a:solidFill>
              </a:rPr>
              <a:t>slowly </a:t>
            </a:r>
            <a:r>
              <a:rPr lang="en-GB" dirty="0" smtClean="0"/>
              <a:t>and </a:t>
            </a:r>
            <a:r>
              <a:rPr lang="en-GB" dirty="0"/>
              <a:t>can have routing loops while the algorithm is converging. </a:t>
            </a:r>
            <a:r>
              <a:rPr lang="en-GB" dirty="0">
                <a:solidFill>
                  <a:srgbClr val="00B050"/>
                </a:solidFill>
              </a:rPr>
              <a:t>DV also </a:t>
            </a:r>
            <a:r>
              <a:rPr lang="en-GB" dirty="0" smtClean="0">
                <a:solidFill>
                  <a:srgbClr val="00B050"/>
                </a:solidFill>
              </a:rPr>
              <a:t>suffers from </a:t>
            </a:r>
            <a:r>
              <a:rPr lang="en-GB" dirty="0">
                <a:solidFill>
                  <a:srgbClr val="00B050"/>
                </a:solidFill>
              </a:rPr>
              <a:t>the </a:t>
            </a:r>
            <a:r>
              <a:rPr lang="en-GB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count-to-infinity problem</a:t>
            </a:r>
            <a:r>
              <a:rPr lang="en-GB" b="1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endParaRPr lang="en-GB" dirty="0" smtClean="0"/>
          </a:p>
          <a:p>
            <a:r>
              <a:rPr lang="en-GB" sz="2000" b="1" i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Robustness</a:t>
            </a:r>
            <a:r>
              <a:rPr lang="en-GB" sz="20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. </a:t>
            </a:r>
          </a:p>
          <a:p>
            <a:endParaRPr lang="en-GB" sz="2000" b="1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What can happen if a router fails, misbehaves, or is sabotaged</a:t>
            </a:r>
            <a:r>
              <a:rPr lang="en-GB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?</a:t>
            </a:r>
          </a:p>
          <a:p>
            <a: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/>
            </a:r>
            <a:br>
              <a:rPr lang="en-GB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Under LS, a router could broadcast an incorrect cost for one of its attached links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(but no others).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node could also corrupt or drop any packets it received as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part of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 LS broadcast.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But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 LS node is computing only its own forwarding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tables; other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nodes are performing similar calculations for themselves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.</a:t>
            </a: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This means route calculations are 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somewhat separated </a:t>
            </a:r>
            <a:r>
              <a:rPr lang="en-GB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under LS, providing a degree of robustness</a:t>
            </a:r>
            <a:endParaRPr lang="en-GB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0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1035050"/>
            <a:ext cx="5659786" cy="17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N</a:t>
            </a:r>
            <a:r>
              <a:rPr lang="en-US" dirty="0" smtClean="0">
                <a:cs typeface="+mj-cs"/>
              </a:rPr>
              <a:t>etwork</a:t>
            </a:r>
            <a:r>
              <a:rPr lang="en-US" dirty="0">
                <a:cs typeface="+mj-cs"/>
              </a:rPr>
              <a:t>-layer functions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4" y="2001352"/>
            <a:ext cx="4184626" cy="130857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400" i="1" dirty="0" smtClean="0">
                <a:solidFill>
                  <a:srgbClr val="000099"/>
                </a:solidFill>
                <a:latin typeface="Gill Sans MT" charset="0"/>
              </a:rPr>
              <a:t>forwarding</a:t>
            </a:r>
            <a:r>
              <a:rPr lang="en-US" sz="2400" i="1" dirty="0">
                <a:solidFill>
                  <a:srgbClr val="000099"/>
                </a:solidFill>
                <a:latin typeface="Gill Sans MT" charset="0"/>
              </a:rPr>
              <a:t>:</a:t>
            </a:r>
            <a:r>
              <a:rPr lang="en-US" sz="2400" dirty="0">
                <a:latin typeface="Gill Sans MT" charset="0"/>
              </a:rPr>
              <a:t> move packets from router</a:t>
            </a:r>
            <a:r>
              <a:rPr lang="ja-JP" altLang="en-US" sz="2400" dirty="0">
                <a:latin typeface="Gill Sans MT" charset="0"/>
              </a:rPr>
              <a:t>’</a:t>
            </a:r>
            <a:r>
              <a:rPr lang="en-US" altLang="ja-JP" sz="2400" dirty="0">
                <a:latin typeface="Gill Sans MT" charset="0"/>
              </a:rPr>
              <a:t>s input to appropriate router </a:t>
            </a:r>
            <a:r>
              <a:rPr lang="en-US" altLang="ja-JP" sz="2400" dirty="0" smtClean="0">
                <a:latin typeface="Gill Sans MT" charset="0"/>
              </a:rPr>
              <a:t>output</a:t>
            </a:r>
            <a:endParaRPr lang="en-US" altLang="ja-JP" sz="2400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4904354" y="2211504"/>
            <a:ext cx="2888003" cy="69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600" i="1" dirty="0" smtClean="0">
                <a:solidFill>
                  <a:srgbClr val="000090"/>
                </a:solidFill>
                <a:latin typeface="Gill Sans MT" charset="0"/>
              </a:rPr>
              <a:t>data plane</a:t>
            </a:r>
          </a:p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latin typeface="Gill Sans MT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800" dirty="0">
              <a:latin typeface="Gill Sans MT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41818" y="3342607"/>
            <a:ext cx="3293068" cy="81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100000"/>
              <a:defRPr/>
            </a:pPr>
            <a:r>
              <a:rPr lang="en-US" sz="3600" i="1" dirty="0" smtClean="0">
                <a:solidFill>
                  <a:srgbClr val="000099"/>
                </a:solidFill>
                <a:latin typeface="Gill Sans MT" charset="0"/>
              </a:rPr>
              <a:t>control</a:t>
            </a:r>
            <a:r>
              <a:rPr lang="en-US" sz="3600" b="1" i="1" dirty="0" smtClean="0">
                <a:solidFill>
                  <a:srgbClr val="000099"/>
                </a:solidFill>
                <a:latin typeface="Gill Sans MT" charset="0"/>
              </a:rPr>
              <a:t> </a:t>
            </a:r>
            <a:r>
              <a:rPr lang="en-US" sz="3600" i="1" dirty="0" smtClean="0">
                <a:solidFill>
                  <a:srgbClr val="000099"/>
                </a:solidFill>
                <a:latin typeface="Gill Sans MT" charset="0"/>
              </a:rPr>
              <a:t>plane</a:t>
            </a:r>
            <a:endParaRPr lang="en-US" sz="3600" i="1" dirty="0">
              <a:latin typeface="Gill Sans MT" charset="0"/>
            </a:endParaRPr>
          </a:p>
          <a:p>
            <a:pPr marL="342900" indent="-342900"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800" dirty="0">
              <a:latin typeface="Gill Sans MT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endParaRPr lang="en-US" sz="2800" dirty="0">
              <a:latin typeface="Gill Sans M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449" y="4426071"/>
            <a:ext cx="772519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C0000"/>
                </a:solidFill>
                <a:latin typeface="Gill Sans MT"/>
                <a:cs typeface="Gill Sans MT"/>
              </a:rPr>
              <a:t>Two approaches to structuring network control plane:</a:t>
            </a:r>
          </a:p>
          <a:p>
            <a:pPr marL="346075" indent="-346075">
              <a:buClr>
                <a:srgbClr val="000090"/>
              </a:buClr>
              <a:buFont typeface="Wingdings" charset="2"/>
              <a:buChar char="§"/>
            </a:pPr>
            <a:r>
              <a:rPr lang="en-US" sz="2400" dirty="0" smtClean="0">
                <a:latin typeface="Gill Sans MT"/>
                <a:cs typeface="Gill Sans MT"/>
              </a:rPr>
              <a:t>per-router control (traditional)</a:t>
            </a:r>
          </a:p>
          <a:p>
            <a:pPr marL="346075" indent="-346075">
              <a:buClr>
                <a:srgbClr val="000090"/>
              </a:buClr>
              <a:buFont typeface="Wingdings" charset="2"/>
              <a:buChar char="§"/>
            </a:pPr>
            <a:r>
              <a:rPr lang="en-US" sz="2400" dirty="0" smtClean="0">
                <a:latin typeface="Gill Sans MT"/>
                <a:cs typeface="Gill Sans MT"/>
              </a:rPr>
              <a:t>logically centralized control (software defined networking)</a:t>
            </a:r>
            <a:endParaRPr lang="en-US" sz="2400" dirty="0">
              <a:latin typeface="Gill Sans MT"/>
              <a:cs typeface="Gill Sans MT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1672" y="1480083"/>
            <a:ext cx="5783102" cy="57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i="1" dirty="0" smtClean="0">
                <a:solidFill>
                  <a:srgbClr val="CC0000"/>
                </a:solidFill>
                <a:latin typeface="Gill Sans MT" charset="0"/>
              </a:rPr>
              <a:t>Recall: two network-layer functions:</a:t>
            </a:r>
            <a:endParaRPr lang="en-US" dirty="0">
              <a:latin typeface="Gill Sans MT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</a:t>
            </a:fld>
            <a:endParaRPr lang="en-US" sz="1200" dirty="0">
              <a:latin typeface="Tahoma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3952" y="3135187"/>
            <a:ext cx="4184626" cy="132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2400" i="1" dirty="0" smtClean="0">
                <a:solidFill>
                  <a:srgbClr val="000099"/>
                </a:solidFill>
                <a:latin typeface="Gill Sans MT" charset="0"/>
              </a:rPr>
              <a:t>routing:</a:t>
            </a:r>
            <a:r>
              <a:rPr lang="en-US" sz="2400" dirty="0" smtClean="0">
                <a:latin typeface="Gill Sans MT" charset="0"/>
              </a:rPr>
              <a:t> determine route taken by packets from source to destination</a:t>
            </a:r>
          </a:p>
          <a:p>
            <a:pPr>
              <a:buFont typeface="Wingdings" charset="0"/>
              <a:buNone/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5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build="p"/>
      <p:bldP spid="45062" grpId="0"/>
      <p:bldP spid="2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260" y="81626"/>
            <a:ext cx="905073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Robustness (CONTINUE):</a:t>
            </a:r>
            <a:endParaRPr lang="en-GB" sz="2400" b="1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i="1" dirty="0">
                <a:solidFill>
                  <a:srgbClr val="0070C0"/>
                </a:solidFill>
                <a:latin typeface="TimesLTPro-Roman"/>
              </a:rPr>
              <a:t>Under DV, a node can advertise incorrect least-cost paths to any or all destinations. </a:t>
            </a:r>
            <a:endParaRPr lang="en-GB" i="1" dirty="0" smtClean="0">
              <a:solidFill>
                <a:srgbClr val="0070C0"/>
              </a:solidFill>
              <a:latin typeface="TimesLTPro-Roman"/>
            </a:endParaRPr>
          </a:p>
          <a:p>
            <a:endParaRPr lang="en-GB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(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Indeed, in 1997, a malfunctioning router in a small ISP provided national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backbone routers with erroneous routing information. This caused other routers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to flood the malfunctioning router with traffic and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caused large portions of the</a:t>
            </a:r>
            <a:b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</a:b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Internet to become disconnected for up to several hours [Neumann 1997].) </a:t>
            </a:r>
            <a:endParaRPr lang="en-GB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More generally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we note that, at each iteration, a node’s calculation in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DV is passed on</a:t>
            </a:r>
            <a:br>
              <a:rPr lang="en-GB" dirty="0">
                <a:solidFill>
                  <a:srgbClr val="00B050"/>
                </a:solidFill>
                <a:latin typeface="TimesLTPro-Roman"/>
              </a:rPr>
            </a:br>
            <a:r>
              <a:rPr lang="en-GB" dirty="0">
                <a:solidFill>
                  <a:srgbClr val="00B050"/>
                </a:solidFill>
                <a:latin typeface="TimesLTPro-Roman"/>
              </a:rPr>
              <a:t>to its </a:t>
            </a:r>
            <a:r>
              <a:rPr lang="en-GB" dirty="0" err="1">
                <a:solidFill>
                  <a:srgbClr val="00B050"/>
                </a:solidFill>
                <a:latin typeface="TimesLTPro-Roman"/>
              </a:rPr>
              <a:t>neighbor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 and then </a:t>
            </a:r>
            <a:r>
              <a:rPr lang="en-GB" i="1" dirty="0">
                <a:solidFill>
                  <a:srgbClr val="0070C0"/>
                </a:solidFill>
                <a:latin typeface="TimesLTPro-Roman"/>
              </a:rPr>
              <a:t>indirectly to its </a:t>
            </a:r>
            <a:r>
              <a:rPr lang="en-GB" i="1" dirty="0" err="1">
                <a:solidFill>
                  <a:srgbClr val="0070C0"/>
                </a:solidFill>
                <a:latin typeface="TimesLTPro-Roman"/>
              </a:rPr>
              <a:t>neighbor’s</a:t>
            </a:r>
            <a:r>
              <a:rPr lang="en-GB" i="1" dirty="0">
                <a:solidFill>
                  <a:srgbClr val="0070C0"/>
                </a:solidFill>
                <a:latin typeface="TimesLTPro-Roman"/>
              </a:rPr>
              <a:t> </a:t>
            </a:r>
            <a:r>
              <a:rPr lang="en-GB" i="1" dirty="0" err="1">
                <a:solidFill>
                  <a:srgbClr val="0070C0"/>
                </a:solidFill>
                <a:latin typeface="TimesLTPro-Roman"/>
              </a:rPr>
              <a:t>neighbor</a:t>
            </a:r>
            <a:r>
              <a:rPr lang="en-GB" i="1" dirty="0">
                <a:solidFill>
                  <a:srgbClr val="0070C0"/>
                </a:solidFill>
                <a:latin typeface="TimesLTPro-Roman"/>
              </a:rPr>
              <a:t> on the next iteration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.</a:t>
            </a: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In this sense, an incorrect node calculation can be diffused through the entire</a:t>
            </a:r>
            <a:br>
              <a:rPr lang="en-GB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</a:br>
            <a:r>
              <a:rPr lang="en-GB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network under DV.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sz="2400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In </a:t>
            </a:r>
            <a:r>
              <a:rPr lang="en-GB" sz="2400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the end, </a:t>
            </a:r>
            <a:r>
              <a:rPr lang="en-GB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neither algorithm </a:t>
            </a:r>
            <a:r>
              <a:rPr lang="en-GB" sz="2400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is an obvious </a:t>
            </a:r>
            <a:r>
              <a:rPr lang="en-GB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winner</a:t>
            </a:r>
            <a:r>
              <a:rPr lang="en-GB" sz="2400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 over the other; indeed, both algorithms are used in the Internet.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7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5.2 routing protocols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link state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C0000"/>
                </a:solidFill>
              </a:rPr>
              <a:t>5.3 intra</a:t>
            </a:r>
            <a:r>
              <a:rPr lang="en-US" sz="2400" dirty="0">
                <a:solidFill>
                  <a:srgbClr val="CC0000"/>
                </a:solidFill>
              </a:rPr>
              <a:t>-AS </a:t>
            </a:r>
            <a:r>
              <a:rPr lang="en-US" sz="2400" dirty="0" smtClean="0">
                <a:solidFill>
                  <a:srgbClr val="CC0000"/>
                </a:solidFill>
              </a:rPr>
              <a:t>routing </a:t>
            </a:r>
            <a:r>
              <a:rPr lang="en-US" sz="2400" dirty="0">
                <a:solidFill>
                  <a:srgbClr val="CC0000"/>
                </a:solidFill>
              </a:rPr>
              <a:t>in the Internet: </a:t>
            </a:r>
            <a:r>
              <a:rPr lang="en-US" sz="2400" dirty="0" smtClean="0">
                <a:solidFill>
                  <a:srgbClr val="CC0000"/>
                </a:solidFill>
              </a:rPr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control plane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5.6 </a:t>
            </a:r>
            <a:r>
              <a:rPr lang="en-US" sz="2400" dirty="0">
                <a:solidFill>
                  <a:srgbClr val="000000"/>
                </a:solidFill>
              </a:rPr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41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Picture 7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03288"/>
            <a:ext cx="4964972" cy="23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1300"/>
            <a:ext cx="5164138" cy="885825"/>
          </a:xfrm>
        </p:spPr>
        <p:txBody>
          <a:bodyPr/>
          <a:lstStyle/>
          <a:p>
            <a:r>
              <a:rPr lang="en-US" sz="4000" dirty="0" smtClean="0">
                <a:latin typeface="Gill Sans MT" charset="0"/>
              </a:rPr>
              <a:t>Making routing scalable</a:t>
            </a:r>
            <a:endParaRPr lang="en-US" dirty="0">
              <a:latin typeface="Gill Sans MT" charset="0"/>
            </a:endParaRPr>
          </a:p>
        </p:txBody>
      </p:sp>
      <p:sp>
        <p:nvSpPr>
          <p:cNvPr id="143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3467100"/>
            <a:ext cx="3810000" cy="22669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scale:</a:t>
            </a:r>
            <a:r>
              <a:rPr lang="en-US" dirty="0">
                <a:latin typeface="Gill Sans MT" charset="0"/>
              </a:rPr>
              <a:t> with </a:t>
            </a:r>
            <a:r>
              <a:rPr lang="en-US" dirty="0" smtClean="0">
                <a:latin typeface="Gill Sans MT" charset="0"/>
              </a:rPr>
              <a:t>billions of destinations</a:t>
            </a:r>
            <a:r>
              <a:rPr lang="en-US" dirty="0">
                <a:latin typeface="Gill Sans MT" charset="0"/>
              </a:rPr>
              <a:t>:</a:t>
            </a:r>
          </a:p>
          <a:p>
            <a:r>
              <a:rPr lang="en-US" sz="2400" dirty="0">
                <a:latin typeface="Gill Sans MT" charset="0"/>
              </a:rPr>
              <a:t>can</a:t>
            </a:r>
            <a:r>
              <a:rPr lang="ja-JP" altLang="en-US" sz="2400" dirty="0">
                <a:latin typeface="Gill Sans MT" charset="0"/>
              </a:rPr>
              <a:t>’</a:t>
            </a:r>
            <a:r>
              <a:rPr lang="en-US" altLang="ja-JP" sz="2400" dirty="0">
                <a:latin typeface="Gill Sans MT" charset="0"/>
              </a:rPr>
              <a:t>t store all </a:t>
            </a:r>
            <a:r>
              <a:rPr lang="en-US" altLang="ja-JP" sz="2400" dirty="0" smtClean="0">
                <a:latin typeface="Gill Sans MT" charset="0"/>
              </a:rPr>
              <a:t>destinations in </a:t>
            </a:r>
            <a:r>
              <a:rPr lang="en-US" altLang="ja-JP" sz="2400" dirty="0">
                <a:latin typeface="Gill Sans MT" charset="0"/>
              </a:rPr>
              <a:t>routing tables!</a:t>
            </a:r>
          </a:p>
          <a:p>
            <a:r>
              <a:rPr lang="en-US" sz="2400" dirty="0">
                <a:latin typeface="Gill Sans MT" charset="0"/>
              </a:rPr>
              <a:t>routing table exchange would swamp links!</a:t>
            </a:r>
            <a:r>
              <a:rPr lang="en-US" dirty="0">
                <a:latin typeface="Gill Sans MT" charset="0"/>
              </a:rPr>
              <a:t> </a:t>
            </a:r>
          </a:p>
          <a:p>
            <a:endParaRPr lang="en-US" dirty="0">
              <a:latin typeface="Gill Sans MT" charset="0"/>
            </a:endParaRPr>
          </a:p>
          <a:p>
            <a:endParaRPr lang="en-US" dirty="0">
              <a:latin typeface="Gill Sans MT" charset="0"/>
            </a:endParaRPr>
          </a:p>
        </p:txBody>
      </p:sp>
      <p:sp>
        <p:nvSpPr>
          <p:cNvPr id="983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48175" y="3467100"/>
            <a:ext cx="4019550" cy="2514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cs typeface="+mn-cs"/>
              </a:rPr>
              <a:t>administrative autonomy</a:t>
            </a:r>
          </a:p>
          <a:p>
            <a:pPr>
              <a:defRPr/>
            </a:pPr>
            <a:r>
              <a:rPr lang="en-US" sz="2400">
                <a:cs typeface="+mn-cs"/>
              </a:rPr>
              <a:t>internet = network of networks</a:t>
            </a:r>
          </a:p>
          <a:p>
            <a:pPr>
              <a:defRPr/>
            </a:pPr>
            <a:r>
              <a:rPr lang="en-US" sz="2400">
                <a:cs typeface="+mn-cs"/>
              </a:rPr>
              <a:t>each network admin may want to control routing in its own network</a:t>
            </a:r>
          </a:p>
        </p:txBody>
      </p:sp>
      <p:sp>
        <p:nvSpPr>
          <p:cNvPr id="143367" name="Rectangle 5"/>
          <p:cNvSpPr>
            <a:spLocks noChangeArrowheads="1"/>
          </p:cNvSpPr>
          <p:nvPr/>
        </p:nvSpPr>
        <p:spPr bwMode="auto">
          <a:xfrm>
            <a:off x="660531" y="1313250"/>
            <a:ext cx="6543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dirty="0">
                <a:latin typeface="Gill Sans MT" charset="0"/>
              </a:rPr>
              <a:t>our routing study thus far - </a:t>
            </a:r>
            <a:r>
              <a:rPr lang="en-US" sz="2800" dirty="0" smtClean="0">
                <a:latin typeface="Gill Sans MT" charset="0"/>
              </a:rPr>
              <a:t>idealized </a:t>
            </a:r>
            <a:endParaRPr lang="en-US" sz="2800" dirty="0">
              <a:latin typeface="Gill Sans MT" charset="0"/>
            </a:endParaRPr>
          </a:p>
          <a:p>
            <a:pPr marL="457200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Gill Sans MT" charset="0"/>
              </a:rPr>
              <a:t>all routers identical</a:t>
            </a:r>
          </a:p>
          <a:p>
            <a:pPr marL="457200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dirty="0">
                <a:latin typeface="Gill Sans MT" charset="0"/>
              </a:rPr>
              <a:t>network </a:t>
            </a:r>
            <a:r>
              <a:rPr lang="ja-JP" altLang="en-US" sz="2800" dirty="0">
                <a:latin typeface="Gill Sans MT" charset="0"/>
              </a:rPr>
              <a:t>“</a:t>
            </a:r>
            <a:r>
              <a:rPr lang="en-US" altLang="ja-JP" sz="2800" dirty="0">
                <a:latin typeface="Gill Sans MT" charset="0"/>
              </a:rPr>
              <a:t>flat</a:t>
            </a:r>
            <a:r>
              <a:rPr lang="ja-JP" altLang="en-US" sz="2800" dirty="0">
                <a:latin typeface="Gill Sans MT" charset="0"/>
              </a:rPr>
              <a:t>”</a:t>
            </a:r>
            <a:endParaRPr lang="en-US" altLang="ja-JP" sz="2800" dirty="0">
              <a:latin typeface="Gill Sans MT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i="1" dirty="0">
                <a:latin typeface="Gill Sans MT" charset="0"/>
              </a:rPr>
              <a:t>… not</a:t>
            </a:r>
            <a:r>
              <a:rPr lang="en-US" sz="2800" dirty="0">
                <a:latin typeface="Gill Sans MT" charset="0"/>
              </a:rPr>
              <a:t> true in practice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42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2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84" y="552554"/>
            <a:ext cx="890064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TimesLTPro-Roman"/>
              </a:rPr>
              <a:t>Both of these problems can be solved by organizing routers into </a:t>
            </a:r>
            <a:r>
              <a:rPr lang="en-GB" b="1" dirty="0">
                <a:solidFill>
                  <a:srgbClr val="C00000"/>
                </a:solidFill>
                <a:latin typeface="TimesLTPro-Bold"/>
              </a:rPr>
              <a:t>autonomous</a:t>
            </a:r>
            <a:br>
              <a:rPr lang="en-GB" b="1" dirty="0">
                <a:solidFill>
                  <a:srgbClr val="C00000"/>
                </a:solidFill>
                <a:latin typeface="TimesLTPro-Bold"/>
              </a:rPr>
            </a:br>
            <a:r>
              <a:rPr lang="en-GB" b="1" dirty="0">
                <a:solidFill>
                  <a:srgbClr val="C00000"/>
                </a:solidFill>
                <a:latin typeface="TimesLTPro-Bold"/>
              </a:rPr>
              <a:t>systems (ASs)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, </a:t>
            </a:r>
            <a:endParaRPr lang="en-GB" b="1" dirty="0" smtClean="0">
              <a:solidFill>
                <a:srgbClr val="C00000"/>
              </a:solidFill>
              <a:latin typeface="TimesLTPro-Roman"/>
            </a:endParaRPr>
          </a:p>
          <a:p>
            <a:endParaRPr lang="en-GB" b="1" dirty="0">
              <a:solidFill>
                <a:srgbClr val="C0000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With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each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AS consisting of a group of routers that are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under the </a:t>
            </a:r>
            <a:r>
              <a:rPr lang="en-GB" b="1" dirty="0" smtClean="0">
                <a:solidFill>
                  <a:srgbClr val="C00000"/>
                </a:solidFill>
                <a:latin typeface="TimesLTPro-Roman"/>
              </a:rPr>
              <a:t>same administrative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control. </a:t>
            </a:r>
            <a:endParaRPr lang="en-GB" b="1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Often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routers in an ISP, and the links that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interconnect them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constitute a single AS.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Some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ISPs, however, </a:t>
            </a:r>
            <a:r>
              <a:rPr lang="en-GB" b="1" dirty="0">
                <a:solidFill>
                  <a:srgbClr val="00B050"/>
                </a:solidFill>
                <a:latin typeface="TimesLTPro-Roman"/>
              </a:rPr>
              <a:t>partition their network into multiple ASs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particular,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some tier-1 ISPs use one gigantic AS for their entire network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whereas others break up their ISP into tens of interconnected ASs.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An autonomous system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is identified by its globally </a:t>
            </a:r>
            <a:r>
              <a:rPr lang="en-GB" b="1" u="sng" dirty="0">
                <a:solidFill>
                  <a:srgbClr val="C00000"/>
                </a:solidFill>
                <a:latin typeface="TimesLTPro-Roman"/>
              </a:rPr>
              <a:t>unique autonomous system number (ASN</a:t>
            </a:r>
            <a:r>
              <a:rPr lang="en-GB" b="1" u="sng" dirty="0">
                <a:solidFill>
                  <a:srgbClr val="231F20"/>
                </a:solidFill>
                <a:latin typeface="TimesLTPro-Roman"/>
              </a:rPr>
              <a:t>)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[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RFC 1930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]. AS numbers, like IP addresses, are assigned by ICANN regional registries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[ICANN 2016].</a:t>
            </a:r>
            <a:r>
              <a:rPr lang="en-GB" dirty="0">
                <a:solidFill>
                  <a:srgbClr val="231F20"/>
                </a:solidFill>
                <a:latin typeface="TimesLTPro-Bold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Bold"/>
              </a:rPr>
            </a:br>
            <a:r>
              <a:rPr lang="en-GB" dirty="0">
                <a:solidFill>
                  <a:srgbClr val="231F20"/>
                </a:solidFill>
                <a:latin typeface="TimesLTPro-Bold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Bold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1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401" y="2274838"/>
            <a:ext cx="853105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TimesLTPro-Roman"/>
              </a:rPr>
              <a:t>Routers within the same AS all run </a:t>
            </a:r>
            <a:r>
              <a:rPr lang="en-GB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the same routing algorithm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and have information about each other.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routing algorithm running within an autonomous system is called an </a:t>
            </a:r>
            <a:r>
              <a:rPr lang="en-GB" sz="20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Bold"/>
              </a:rPr>
              <a:t>intra-autonomous system routing protocol</a:t>
            </a:r>
            <a:r>
              <a:rPr lang="en-GB" dirty="0">
                <a:solidFill>
                  <a:srgbClr val="C00000"/>
                </a:solidFill>
                <a:latin typeface="TimesLTPro-Bold"/>
              </a:rPr>
              <a:t/>
            </a:r>
            <a:br>
              <a:rPr lang="en-GB" dirty="0">
                <a:solidFill>
                  <a:srgbClr val="C00000"/>
                </a:solidFill>
                <a:latin typeface="TimesLTPro-Bold"/>
              </a:rPr>
            </a:br>
            <a:r>
              <a:rPr lang="en-GB" dirty="0">
                <a:solidFill>
                  <a:srgbClr val="231F20"/>
                </a:solidFill>
                <a:latin typeface="TimesLTPro-Bold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Bold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7100" y="1302987"/>
            <a:ext cx="8192217" cy="91004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Gill Sans MT"/>
                <a:cs typeface="Gill Sans MT"/>
              </a:rPr>
              <a:t>aggregate routers into </a:t>
            </a:r>
            <a:r>
              <a:rPr lang="en-US" dirty="0" smtClean="0">
                <a:latin typeface="Gill Sans MT"/>
                <a:cs typeface="Gill Sans MT"/>
              </a:rPr>
              <a:t>regions known as</a:t>
            </a:r>
            <a:r>
              <a:rPr lang="en-US" dirty="0" smtClean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ja-JP" altLang="en-US" dirty="0">
                <a:solidFill>
                  <a:srgbClr val="CC0000"/>
                </a:solidFill>
                <a:latin typeface="Gill Sans MT"/>
                <a:cs typeface="Gill Sans MT"/>
              </a:rPr>
              <a:t>“</a:t>
            </a:r>
            <a:r>
              <a:rPr lang="en-US" altLang="ja-JP" dirty="0">
                <a:solidFill>
                  <a:srgbClr val="CC0000"/>
                </a:solidFill>
                <a:latin typeface="Gill Sans MT"/>
                <a:cs typeface="Gill Sans MT"/>
              </a:rPr>
              <a:t>autonomous systems</a:t>
            </a:r>
            <a:r>
              <a:rPr lang="ja-JP" altLang="en-US" dirty="0">
                <a:solidFill>
                  <a:srgbClr val="CC0000"/>
                </a:solidFill>
                <a:latin typeface="Gill Sans MT"/>
                <a:cs typeface="Gill Sans MT"/>
              </a:rPr>
              <a:t>”</a:t>
            </a:r>
            <a:r>
              <a:rPr lang="en-US" altLang="ja-JP" dirty="0">
                <a:solidFill>
                  <a:srgbClr val="CC0000"/>
                </a:solidFill>
                <a:latin typeface="Gill Sans MT"/>
                <a:cs typeface="Gill Sans MT"/>
              </a:rPr>
              <a:t> (AS</a:t>
            </a:r>
            <a:r>
              <a:rPr lang="en-US" altLang="ja-JP" dirty="0" smtClean="0">
                <a:solidFill>
                  <a:srgbClr val="CC0000"/>
                </a:solidFill>
                <a:latin typeface="Gill Sans MT"/>
                <a:cs typeface="Gill Sans MT"/>
              </a:rPr>
              <a:t>) (a.k.a. “domains”)</a:t>
            </a:r>
            <a:endParaRPr lang="en-US" dirty="0">
              <a:latin typeface="Gill Sans MT" charset="0"/>
            </a:endParaRPr>
          </a:p>
        </p:txBody>
      </p:sp>
      <p:sp>
        <p:nvSpPr>
          <p:cNvPr id="144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06150" y="2636395"/>
            <a:ext cx="3748232" cy="1934001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 smtClean="0">
                <a:solidFill>
                  <a:srgbClr val="000090"/>
                </a:solidFill>
                <a:latin typeface="Gill Sans MT" charset="0"/>
              </a:rPr>
              <a:t>inter-AS routing</a:t>
            </a:r>
          </a:p>
          <a:p>
            <a:r>
              <a:rPr lang="en-US" sz="2400" dirty="0" smtClean="0">
                <a:latin typeface="Gill Sans MT" charset="0"/>
              </a:rPr>
              <a:t>routing among </a:t>
            </a:r>
            <a:r>
              <a:rPr lang="en-US" sz="2400" dirty="0" err="1" smtClean="0">
                <a:latin typeface="Gill Sans MT" charset="0"/>
              </a:rPr>
              <a:t>AS’es</a:t>
            </a:r>
            <a:endParaRPr lang="en-US" sz="2400" dirty="0" smtClean="0">
              <a:latin typeface="Gill Sans MT" charset="0"/>
            </a:endParaRPr>
          </a:p>
          <a:p>
            <a:r>
              <a:rPr lang="en-US" sz="2400" dirty="0" smtClean="0">
                <a:latin typeface="Gill Sans MT" charset="0"/>
              </a:rPr>
              <a:t>gateways perform inter-domain routing (as well as intra-domain routing)</a:t>
            </a:r>
            <a:endParaRPr lang="en-US" sz="2400" dirty="0">
              <a:latin typeface="Gill Sans MT" charset="0"/>
            </a:endParaRPr>
          </a:p>
        </p:txBody>
      </p:sp>
      <p:pic>
        <p:nvPicPr>
          <p:cNvPr id="144389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03288"/>
            <a:ext cx="7831792" cy="2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5" name="Rectangle 7"/>
          <p:cNvSpPr>
            <a:spLocks noGrp="1" noChangeArrowheads="1"/>
          </p:cNvSpPr>
          <p:nvPr>
            <p:ph type="title"/>
          </p:nvPr>
        </p:nvSpPr>
        <p:spPr>
          <a:xfrm>
            <a:off x="533400" y="241300"/>
            <a:ext cx="8144020" cy="885825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Internet approach to scalable </a:t>
            </a:r>
            <a:r>
              <a:rPr lang="en-US" sz="4000" dirty="0">
                <a:cs typeface="+mj-cs"/>
              </a:rPr>
              <a:t>routing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74560" y="2540178"/>
            <a:ext cx="4246080" cy="391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000090"/>
                </a:solidFill>
                <a:latin typeface="Gill Sans MT"/>
                <a:cs typeface="Gill Sans MT"/>
              </a:rPr>
              <a:t>intra-AS routing</a:t>
            </a:r>
          </a:p>
          <a:p>
            <a:pPr>
              <a:lnSpc>
                <a:spcPct val="90000"/>
              </a:lnSpc>
            </a:pPr>
            <a:r>
              <a:rPr lang="en-US" altLang="ja-JP" sz="2400" dirty="0" smtClean="0">
                <a:latin typeface="Gill Sans MT" charset="0"/>
              </a:rPr>
              <a:t>routing among hosts, routers in same AS (“network”)</a:t>
            </a:r>
          </a:p>
          <a:p>
            <a:pPr>
              <a:lnSpc>
                <a:spcPct val="90000"/>
              </a:lnSpc>
            </a:pPr>
            <a:r>
              <a:rPr lang="en-US" altLang="ja-JP" sz="2400" dirty="0" smtClean="0">
                <a:latin typeface="Gill Sans MT" charset="0"/>
              </a:rPr>
              <a:t>all routers in AS must run </a:t>
            </a:r>
            <a:r>
              <a:rPr lang="en-US" altLang="ja-JP" sz="2400" i="1" dirty="0" smtClean="0">
                <a:solidFill>
                  <a:srgbClr val="000090"/>
                </a:solidFill>
                <a:latin typeface="Gill Sans MT" charset="0"/>
              </a:rPr>
              <a:t>same</a:t>
            </a:r>
            <a:r>
              <a:rPr lang="en-US" altLang="ja-JP" sz="2400" dirty="0" smtClean="0">
                <a:latin typeface="Gill Sans MT" charset="0"/>
              </a:rPr>
              <a:t> intra-domain protocol</a:t>
            </a:r>
            <a:endParaRPr lang="en-US" altLang="ja-JP" sz="2400" dirty="0">
              <a:latin typeface="Gill Sans MT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Gill Sans MT" charset="0"/>
              </a:rPr>
              <a:t>routers in </a:t>
            </a:r>
            <a:r>
              <a:rPr lang="en-US" sz="2400" i="1" dirty="0" smtClean="0">
                <a:latin typeface="Gill Sans MT" charset="0"/>
              </a:rPr>
              <a:t>different</a:t>
            </a:r>
            <a:r>
              <a:rPr lang="en-US" sz="2400" dirty="0" smtClean="0">
                <a:latin typeface="Gill Sans MT" charset="0"/>
              </a:rPr>
              <a:t> AS can run </a:t>
            </a:r>
            <a:r>
              <a:rPr lang="en-US" sz="2400" i="1" dirty="0" smtClean="0">
                <a:latin typeface="Gill Sans MT" charset="0"/>
              </a:rPr>
              <a:t>different</a:t>
            </a:r>
            <a:r>
              <a:rPr lang="en-US" sz="2400" dirty="0" smtClean="0">
                <a:latin typeface="Gill Sans MT" charset="0"/>
              </a:rPr>
              <a:t> intra-domain routing protocol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Gill Sans MT" charset="0"/>
              </a:rPr>
              <a:t>gateway router: at “edge” of its own AS, has link(s) to router(s) in other </a:t>
            </a:r>
            <a:r>
              <a:rPr lang="en-US" sz="2400" dirty="0" err="1" smtClean="0">
                <a:latin typeface="Gill Sans MT" charset="0"/>
              </a:rPr>
              <a:t>AS’es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45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3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11" name="Group 2"/>
          <p:cNvGrpSpPr>
            <a:grpSpLocks/>
          </p:cNvGrpSpPr>
          <p:nvPr/>
        </p:nvGrpSpPr>
        <p:grpSpPr bwMode="auto">
          <a:xfrm>
            <a:off x="204788" y="1254125"/>
            <a:ext cx="6178550" cy="4376738"/>
            <a:chOff x="0" y="878"/>
            <a:chExt cx="4232" cy="2968"/>
          </a:xfrm>
        </p:grpSpPr>
        <p:sp>
          <p:nvSpPr>
            <p:cNvPr id="145415" name="Freeform 3"/>
            <p:cNvSpPr>
              <a:spLocks/>
            </p:cNvSpPr>
            <p:nvPr/>
          </p:nvSpPr>
          <p:spPr bwMode="auto">
            <a:xfrm>
              <a:off x="2621" y="1050"/>
              <a:ext cx="1611" cy="1025"/>
            </a:xfrm>
            <a:custGeom>
              <a:avLst/>
              <a:gdLst>
                <a:gd name="T0" fmla="*/ 1063 w 1162"/>
                <a:gd name="T1" fmla="*/ 49351 h 543"/>
                <a:gd name="T2" fmla="*/ 6960 w 1162"/>
                <a:gd name="T3" fmla="*/ 4162 h 543"/>
                <a:gd name="T4" fmla="*/ 17785 w 1162"/>
                <a:gd name="T5" fmla="*/ 23973 h 543"/>
                <a:gd name="T6" fmla="*/ 21649 w 1162"/>
                <a:gd name="T7" fmla="*/ 72662 h 543"/>
                <a:gd name="T8" fmla="*/ 19828 w 1162"/>
                <a:gd name="T9" fmla="*/ 137161 h 543"/>
                <a:gd name="T10" fmla="*/ 11083 w 1162"/>
                <a:gd name="T11" fmla="*/ 164591 h 543"/>
                <a:gd name="T12" fmla="*/ 1657 w 1162"/>
                <a:gd name="T13" fmla="*/ 133650 h 543"/>
                <a:gd name="T14" fmla="*/ 1063 w 1162"/>
                <a:gd name="T15" fmla="*/ 49351 h 5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62"/>
                <a:gd name="T25" fmla="*/ 0 h 543"/>
                <a:gd name="T26" fmla="*/ 1162 w 1162"/>
                <a:gd name="T27" fmla="*/ 543 h 5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62" h="543">
                  <a:moveTo>
                    <a:pt x="56" y="162"/>
                  </a:moveTo>
                  <a:cubicBezTo>
                    <a:pt x="115" y="100"/>
                    <a:pt x="221" y="28"/>
                    <a:pt x="368" y="14"/>
                  </a:cubicBezTo>
                  <a:cubicBezTo>
                    <a:pt x="515" y="0"/>
                    <a:pt x="811" y="42"/>
                    <a:pt x="940" y="79"/>
                  </a:cubicBezTo>
                  <a:cubicBezTo>
                    <a:pt x="1069" y="116"/>
                    <a:pt x="1126" y="177"/>
                    <a:pt x="1144" y="239"/>
                  </a:cubicBezTo>
                  <a:cubicBezTo>
                    <a:pt x="1162" y="301"/>
                    <a:pt x="1141" y="401"/>
                    <a:pt x="1048" y="451"/>
                  </a:cubicBezTo>
                  <a:cubicBezTo>
                    <a:pt x="955" y="501"/>
                    <a:pt x="746" y="543"/>
                    <a:pt x="586" y="541"/>
                  </a:cubicBezTo>
                  <a:cubicBezTo>
                    <a:pt x="426" y="539"/>
                    <a:pt x="176" y="502"/>
                    <a:pt x="88" y="439"/>
                  </a:cubicBezTo>
                  <a:cubicBezTo>
                    <a:pt x="0" y="376"/>
                    <a:pt x="63" y="220"/>
                    <a:pt x="56" y="162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6" name="Freeform 4"/>
            <p:cNvSpPr>
              <a:spLocks/>
            </p:cNvSpPr>
            <p:nvPr/>
          </p:nvSpPr>
          <p:spPr bwMode="auto">
            <a:xfrm>
              <a:off x="0" y="878"/>
              <a:ext cx="1255" cy="1016"/>
            </a:xfrm>
            <a:custGeom>
              <a:avLst/>
              <a:gdLst>
                <a:gd name="T0" fmla="*/ 134 w 1198"/>
                <a:gd name="T1" fmla="*/ 270558 h 451"/>
                <a:gd name="T2" fmla="*/ 273 w 1198"/>
                <a:gd name="T3" fmla="*/ 132828 h 451"/>
                <a:gd name="T4" fmla="*/ 679 w 1198"/>
                <a:gd name="T5" fmla="*/ 73044 h 451"/>
                <a:gd name="T6" fmla="*/ 1501 w 1198"/>
                <a:gd name="T7" fmla="*/ 37135 h 451"/>
                <a:gd name="T8" fmla="*/ 1796 w 1198"/>
                <a:gd name="T9" fmla="*/ 294460 h 451"/>
                <a:gd name="T10" fmla="*/ 1350 w 1198"/>
                <a:gd name="T11" fmla="*/ 616944 h 451"/>
                <a:gd name="T12" fmla="*/ 466 w 1198"/>
                <a:gd name="T13" fmla="*/ 634874 h 451"/>
                <a:gd name="T14" fmla="*/ 54 w 1198"/>
                <a:gd name="T15" fmla="*/ 503524 h 451"/>
                <a:gd name="T16" fmla="*/ 134 w 1198"/>
                <a:gd name="T17" fmla="*/ 270558 h 4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98"/>
                <a:gd name="T28" fmla="*/ 0 h 451"/>
                <a:gd name="T29" fmla="*/ 1198 w 1198"/>
                <a:gd name="T30" fmla="*/ 451 h 4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98" h="451">
                  <a:moveTo>
                    <a:pt x="88" y="181"/>
                  </a:moveTo>
                  <a:cubicBezTo>
                    <a:pt x="159" y="143"/>
                    <a:pt x="120" y="111"/>
                    <a:pt x="180" y="89"/>
                  </a:cubicBezTo>
                  <a:cubicBezTo>
                    <a:pt x="240" y="67"/>
                    <a:pt x="313" y="60"/>
                    <a:pt x="448" y="49"/>
                  </a:cubicBezTo>
                  <a:cubicBezTo>
                    <a:pt x="583" y="38"/>
                    <a:pt x="866" y="0"/>
                    <a:pt x="988" y="25"/>
                  </a:cubicBezTo>
                  <a:cubicBezTo>
                    <a:pt x="1110" y="50"/>
                    <a:pt x="1198" y="132"/>
                    <a:pt x="1181" y="197"/>
                  </a:cubicBezTo>
                  <a:cubicBezTo>
                    <a:pt x="1164" y="262"/>
                    <a:pt x="1034" y="375"/>
                    <a:pt x="889" y="413"/>
                  </a:cubicBezTo>
                  <a:cubicBezTo>
                    <a:pt x="744" y="451"/>
                    <a:pt x="449" y="438"/>
                    <a:pt x="307" y="425"/>
                  </a:cubicBezTo>
                  <a:cubicBezTo>
                    <a:pt x="165" y="412"/>
                    <a:pt x="72" y="378"/>
                    <a:pt x="36" y="337"/>
                  </a:cubicBezTo>
                  <a:cubicBezTo>
                    <a:pt x="0" y="296"/>
                    <a:pt x="77" y="213"/>
                    <a:pt x="88" y="181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7" name="Freeform 5"/>
            <p:cNvSpPr>
              <a:spLocks/>
            </p:cNvSpPr>
            <p:nvPr/>
          </p:nvSpPr>
          <p:spPr bwMode="auto">
            <a:xfrm>
              <a:off x="810" y="1611"/>
              <a:ext cx="2007" cy="792"/>
            </a:xfrm>
            <a:custGeom>
              <a:avLst/>
              <a:gdLst>
                <a:gd name="T0" fmla="*/ 1319 w 1583"/>
                <a:gd name="T1" fmla="*/ 862 h 682"/>
                <a:gd name="T2" fmla="*/ 3445 w 1583"/>
                <a:gd name="T3" fmla="*/ 285 h 682"/>
                <a:gd name="T4" fmla="*/ 6645 w 1583"/>
                <a:gd name="T5" fmla="*/ 77 h 682"/>
                <a:gd name="T6" fmla="*/ 9794 w 1583"/>
                <a:gd name="T7" fmla="*/ 744 h 682"/>
                <a:gd name="T8" fmla="*/ 13238 w 1583"/>
                <a:gd name="T9" fmla="*/ 1642 h 682"/>
                <a:gd name="T10" fmla="*/ 10773 w 1583"/>
                <a:gd name="T11" fmla="*/ 2476 h 682"/>
                <a:gd name="T12" fmla="*/ 5844 w 1583"/>
                <a:gd name="T13" fmla="*/ 2523 h 682"/>
                <a:gd name="T14" fmla="*/ 751 w 1583"/>
                <a:gd name="T15" fmla="*/ 2291 h 682"/>
                <a:gd name="T16" fmla="*/ 1319 w 1583"/>
                <a:gd name="T17" fmla="*/ 862 h 6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3"/>
                <a:gd name="T28" fmla="*/ 0 h 682"/>
                <a:gd name="T29" fmla="*/ 1583 w 1583"/>
                <a:gd name="T30" fmla="*/ 682 h 6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3" h="682">
                  <a:moveTo>
                    <a:pt x="155" y="224"/>
                  </a:moveTo>
                  <a:cubicBezTo>
                    <a:pt x="208" y="137"/>
                    <a:pt x="302" y="108"/>
                    <a:pt x="407" y="74"/>
                  </a:cubicBezTo>
                  <a:cubicBezTo>
                    <a:pt x="512" y="40"/>
                    <a:pt x="660" y="0"/>
                    <a:pt x="785" y="20"/>
                  </a:cubicBezTo>
                  <a:cubicBezTo>
                    <a:pt x="910" y="40"/>
                    <a:pt x="1027" y="126"/>
                    <a:pt x="1157" y="194"/>
                  </a:cubicBezTo>
                  <a:cubicBezTo>
                    <a:pt x="1287" y="262"/>
                    <a:pt x="1545" y="353"/>
                    <a:pt x="1564" y="428"/>
                  </a:cubicBezTo>
                  <a:cubicBezTo>
                    <a:pt x="1583" y="503"/>
                    <a:pt x="1417" y="606"/>
                    <a:pt x="1272" y="644"/>
                  </a:cubicBezTo>
                  <a:cubicBezTo>
                    <a:pt x="1127" y="682"/>
                    <a:pt x="887" y="664"/>
                    <a:pt x="690" y="656"/>
                  </a:cubicBezTo>
                  <a:cubicBezTo>
                    <a:pt x="493" y="648"/>
                    <a:pt x="178" y="668"/>
                    <a:pt x="89" y="596"/>
                  </a:cubicBezTo>
                  <a:cubicBezTo>
                    <a:pt x="0" y="524"/>
                    <a:pt x="102" y="311"/>
                    <a:pt x="155" y="224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8" name="Oval 6"/>
            <p:cNvSpPr>
              <a:spLocks noChangeArrowheads="1"/>
            </p:cNvSpPr>
            <p:nvPr/>
          </p:nvSpPr>
          <p:spPr bwMode="auto">
            <a:xfrm>
              <a:off x="261" y="161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19" name="Line 7"/>
            <p:cNvSpPr>
              <a:spLocks noChangeShapeType="1"/>
            </p:cNvSpPr>
            <p:nvPr/>
          </p:nvSpPr>
          <p:spPr bwMode="auto">
            <a:xfrm>
              <a:off x="261" y="1603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0" name="Line 8"/>
            <p:cNvSpPr>
              <a:spLocks noChangeShapeType="1"/>
            </p:cNvSpPr>
            <p:nvPr/>
          </p:nvSpPr>
          <p:spPr bwMode="auto">
            <a:xfrm>
              <a:off x="574" y="1603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1" name="Rectangle 9"/>
            <p:cNvSpPr>
              <a:spLocks noChangeArrowheads="1"/>
            </p:cNvSpPr>
            <p:nvPr/>
          </p:nvSpPr>
          <p:spPr bwMode="auto">
            <a:xfrm>
              <a:off x="261" y="1603"/>
              <a:ext cx="310" cy="5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22" name="Oval 10"/>
            <p:cNvSpPr>
              <a:spLocks noChangeArrowheads="1"/>
            </p:cNvSpPr>
            <p:nvPr/>
          </p:nvSpPr>
          <p:spPr bwMode="auto">
            <a:xfrm>
              <a:off x="258" y="154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3" name="Rectangle 11"/>
            <p:cNvSpPr>
              <a:spLocks noChangeArrowheads="1"/>
            </p:cNvSpPr>
            <p:nvPr/>
          </p:nvSpPr>
          <p:spPr bwMode="auto">
            <a:xfrm>
              <a:off x="345" y="1557"/>
              <a:ext cx="141" cy="1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4" name="Text Box 12"/>
            <p:cNvSpPr txBox="1">
              <a:spLocks noChangeArrowheads="1"/>
            </p:cNvSpPr>
            <p:nvPr/>
          </p:nvSpPr>
          <p:spPr bwMode="auto">
            <a:xfrm>
              <a:off x="259" y="1492"/>
              <a:ext cx="32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3b</a:t>
              </a:r>
              <a:endParaRPr lang="en-US"/>
            </a:p>
          </p:txBody>
        </p:sp>
        <p:sp>
          <p:nvSpPr>
            <p:cNvPr id="145425" name="Oval 13"/>
            <p:cNvSpPr>
              <a:spLocks noChangeArrowheads="1"/>
            </p:cNvSpPr>
            <p:nvPr/>
          </p:nvSpPr>
          <p:spPr bwMode="auto">
            <a:xfrm>
              <a:off x="1479" y="221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6" name="Line 14"/>
            <p:cNvSpPr>
              <a:spLocks noChangeShapeType="1"/>
            </p:cNvSpPr>
            <p:nvPr/>
          </p:nvSpPr>
          <p:spPr bwMode="auto">
            <a:xfrm>
              <a:off x="1479" y="2209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7" name="Line 15"/>
            <p:cNvSpPr>
              <a:spLocks noChangeShapeType="1"/>
            </p:cNvSpPr>
            <p:nvPr/>
          </p:nvSpPr>
          <p:spPr bwMode="auto">
            <a:xfrm>
              <a:off x="1792" y="2209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8" name="Rectangle 16"/>
            <p:cNvSpPr>
              <a:spLocks noChangeArrowheads="1"/>
            </p:cNvSpPr>
            <p:nvPr/>
          </p:nvSpPr>
          <p:spPr bwMode="auto">
            <a:xfrm>
              <a:off x="1479" y="2209"/>
              <a:ext cx="310" cy="5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29" name="Oval 17"/>
            <p:cNvSpPr>
              <a:spLocks noChangeArrowheads="1"/>
            </p:cNvSpPr>
            <p:nvPr/>
          </p:nvSpPr>
          <p:spPr bwMode="auto">
            <a:xfrm>
              <a:off x="1476" y="215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430" name="Group 18"/>
            <p:cNvGrpSpPr>
              <a:grpSpLocks/>
            </p:cNvGrpSpPr>
            <p:nvPr/>
          </p:nvGrpSpPr>
          <p:grpSpPr bwMode="auto">
            <a:xfrm>
              <a:off x="1478" y="2092"/>
              <a:ext cx="321" cy="269"/>
              <a:chOff x="2897" y="2425"/>
              <a:chExt cx="323" cy="269"/>
            </a:xfrm>
          </p:grpSpPr>
          <p:sp>
            <p:nvSpPr>
              <p:cNvPr id="145533" name="Rectangle 1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34" name="Text Box 20"/>
              <p:cNvSpPr txBox="1">
                <a:spLocks noChangeArrowheads="1"/>
              </p:cNvSpPr>
              <p:nvPr/>
            </p:nvSpPr>
            <p:spPr bwMode="auto">
              <a:xfrm>
                <a:off x="2897" y="2425"/>
                <a:ext cx="32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1d</a:t>
                </a:r>
              </a:p>
            </p:txBody>
          </p:sp>
        </p:grpSp>
        <p:sp>
          <p:nvSpPr>
            <p:cNvPr id="145431" name="Oval 21"/>
            <p:cNvSpPr>
              <a:spLocks noChangeArrowheads="1"/>
            </p:cNvSpPr>
            <p:nvPr/>
          </p:nvSpPr>
          <p:spPr bwMode="auto">
            <a:xfrm>
              <a:off x="822" y="1478"/>
              <a:ext cx="313" cy="8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2" name="Line 22"/>
            <p:cNvSpPr>
              <a:spLocks noChangeShapeType="1"/>
            </p:cNvSpPr>
            <p:nvPr/>
          </p:nvSpPr>
          <p:spPr bwMode="auto">
            <a:xfrm>
              <a:off x="822" y="147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3" name="Line 23"/>
            <p:cNvSpPr>
              <a:spLocks noChangeShapeType="1"/>
            </p:cNvSpPr>
            <p:nvPr/>
          </p:nvSpPr>
          <p:spPr bwMode="auto">
            <a:xfrm>
              <a:off x="1135" y="147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4" name="Rectangle 24"/>
            <p:cNvSpPr>
              <a:spLocks noChangeArrowheads="1"/>
            </p:cNvSpPr>
            <p:nvPr/>
          </p:nvSpPr>
          <p:spPr bwMode="auto">
            <a:xfrm>
              <a:off x="822" y="1471"/>
              <a:ext cx="310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35" name="Oval 25"/>
            <p:cNvSpPr>
              <a:spLocks noChangeArrowheads="1"/>
            </p:cNvSpPr>
            <p:nvPr/>
          </p:nvSpPr>
          <p:spPr bwMode="auto">
            <a:xfrm>
              <a:off x="819" y="141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6" name="Rectangle 26"/>
            <p:cNvSpPr>
              <a:spLocks noChangeArrowheads="1"/>
            </p:cNvSpPr>
            <p:nvPr/>
          </p:nvSpPr>
          <p:spPr bwMode="auto">
            <a:xfrm>
              <a:off x="906" y="1425"/>
              <a:ext cx="142" cy="11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7" name="Text Box 27"/>
            <p:cNvSpPr txBox="1">
              <a:spLocks noChangeArrowheads="1"/>
            </p:cNvSpPr>
            <p:nvPr/>
          </p:nvSpPr>
          <p:spPr bwMode="auto">
            <a:xfrm>
              <a:off x="821" y="1359"/>
              <a:ext cx="32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3a</a:t>
              </a:r>
              <a:endParaRPr lang="en-US"/>
            </a:p>
          </p:txBody>
        </p:sp>
        <p:sp>
          <p:nvSpPr>
            <p:cNvPr id="145438" name="Oval 28"/>
            <p:cNvSpPr>
              <a:spLocks noChangeArrowheads="1"/>
            </p:cNvSpPr>
            <p:nvPr/>
          </p:nvSpPr>
          <p:spPr bwMode="auto">
            <a:xfrm>
              <a:off x="1443" y="18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9" name="Line 29"/>
            <p:cNvSpPr>
              <a:spLocks noChangeShapeType="1"/>
            </p:cNvSpPr>
            <p:nvPr/>
          </p:nvSpPr>
          <p:spPr bwMode="auto">
            <a:xfrm>
              <a:off x="1443" y="1814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0" name="Line 30"/>
            <p:cNvSpPr>
              <a:spLocks noChangeShapeType="1"/>
            </p:cNvSpPr>
            <p:nvPr/>
          </p:nvSpPr>
          <p:spPr bwMode="auto">
            <a:xfrm>
              <a:off x="1756" y="1814"/>
              <a:ext cx="0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1" name="Rectangle 31"/>
            <p:cNvSpPr>
              <a:spLocks noChangeArrowheads="1"/>
            </p:cNvSpPr>
            <p:nvPr/>
          </p:nvSpPr>
          <p:spPr bwMode="auto">
            <a:xfrm>
              <a:off x="1443" y="1814"/>
              <a:ext cx="310" cy="4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42" name="Oval 32"/>
            <p:cNvSpPr>
              <a:spLocks noChangeArrowheads="1"/>
            </p:cNvSpPr>
            <p:nvPr/>
          </p:nvSpPr>
          <p:spPr bwMode="auto">
            <a:xfrm>
              <a:off x="1440" y="17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443" name="Group 33"/>
            <p:cNvGrpSpPr>
              <a:grpSpLocks/>
            </p:cNvGrpSpPr>
            <p:nvPr/>
          </p:nvGrpSpPr>
          <p:grpSpPr bwMode="auto">
            <a:xfrm>
              <a:off x="1445" y="1696"/>
              <a:ext cx="310" cy="270"/>
              <a:chOff x="2899" y="2425"/>
              <a:chExt cx="319" cy="270"/>
            </a:xfrm>
          </p:grpSpPr>
          <p:sp>
            <p:nvSpPr>
              <p:cNvPr id="145531" name="Rectangle 3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32" name="Text Box 35"/>
              <p:cNvSpPr txBox="1">
                <a:spLocks noChangeArrowheads="1"/>
              </p:cNvSpPr>
              <p:nvPr/>
            </p:nvSpPr>
            <p:spPr bwMode="auto">
              <a:xfrm>
                <a:off x="2899" y="2425"/>
                <a:ext cx="319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1c</a:t>
                </a:r>
              </a:p>
            </p:txBody>
          </p:sp>
        </p:grpSp>
        <p:sp>
          <p:nvSpPr>
            <p:cNvPr id="145444" name="Line 36"/>
            <p:cNvSpPr>
              <a:spLocks noChangeShapeType="1"/>
            </p:cNvSpPr>
            <p:nvPr/>
          </p:nvSpPr>
          <p:spPr bwMode="auto">
            <a:xfrm>
              <a:off x="3238" y="1632"/>
              <a:ext cx="308" cy="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5" name="Line 37"/>
            <p:cNvSpPr>
              <a:spLocks noChangeShapeType="1"/>
            </p:cNvSpPr>
            <p:nvPr/>
          </p:nvSpPr>
          <p:spPr bwMode="auto">
            <a:xfrm>
              <a:off x="3562" y="1556"/>
              <a:ext cx="91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6" name="Line 38"/>
            <p:cNvSpPr>
              <a:spLocks noChangeShapeType="1"/>
            </p:cNvSpPr>
            <p:nvPr/>
          </p:nvSpPr>
          <p:spPr bwMode="auto">
            <a:xfrm flipV="1">
              <a:off x="3170" y="1512"/>
              <a:ext cx="114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7" name="Freeform 39"/>
            <p:cNvSpPr>
              <a:spLocks/>
            </p:cNvSpPr>
            <p:nvPr/>
          </p:nvSpPr>
          <p:spPr bwMode="auto">
            <a:xfrm>
              <a:off x="1790" y="2146"/>
              <a:ext cx="264" cy="82"/>
            </a:xfrm>
            <a:custGeom>
              <a:avLst/>
              <a:gdLst>
                <a:gd name="T0" fmla="*/ 0 w 264"/>
                <a:gd name="T1" fmla="*/ 82 h 82"/>
                <a:gd name="T2" fmla="*/ 264 w 264"/>
                <a:gd name="T3" fmla="*/ 0 h 82"/>
                <a:gd name="T4" fmla="*/ 0 60000 65536"/>
                <a:gd name="T5" fmla="*/ 0 60000 65536"/>
                <a:gd name="T6" fmla="*/ 0 w 264"/>
                <a:gd name="T7" fmla="*/ 0 h 82"/>
                <a:gd name="T8" fmla="*/ 264 w 264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4" h="82">
                  <a:moveTo>
                    <a:pt x="0" y="82"/>
                  </a:moveTo>
                  <a:lnTo>
                    <a:pt x="26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8" name="Freeform 40"/>
            <p:cNvSpPr>
              <a:spLocks/>
            </p:cNvSpPr>
            <p:nvPr/>
          </p:nvSpPr>
          <p:spPr bwMode="auto">
            <a:xfrm>
              <a:off x="1330" y="2110"/>
              <a:ext cx="152" cy="118"/>
            </a:xfrm>
            <a:custGeom>
              <a:avLst/>
              <a:gdLst>
                <a:gd name="T0" fmla="*/ 0 w 152"/>
                <a:gd name="T1" fmla="*/ 0 h 118"/>
                <a:gd name="T2" fmla="*/ 152 w 152"/>
                <a:gd name="T3" fmla="*/ 118 h 118"/>
                <a:gd name="T4" fmla="*/ 0 60000 65536"/>
                <a:gd name="T5" fmla="*/ 0 60000 65536"/>
                <a:gd name="T6" fmla="*/ 0 w 152"/>
                <a:gd name="T7" fmla="*/ 0 h 118"/>
                <a:gd name="T8" fmla="*/ 152 w 152"/>
                <a:gd name="T9" fmla="*/ 118 h 1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" h="118">
                  <a:moveTo>
                    <a:pt x="0" y="0"/>
                  </a:moveTo>
                  <a:lnTo>
                    <a:pt x="152" y="11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9" name="Freeform 41"/>
            <p:cNvSpPr>
              <a:spLocks/>
            </p:cNvSpPr>
            <p:nvPr/>
          </p:nvSpPr>
          <p:spPr bwMode="auto">
            <a:xfrm>
              <a:off x="1454" y="2040"/>
              <a:ext cx="564" cy="82"/>
            </a:xfrm>
            <a:custGeom>
              <a:avLst/>
              <a:gdLst>
                <a:gd name="T0" fmla="*/ 0 w 564"/>
                <a:gd name="T1" fmla="*/ 0 h 82"/>
                <a:gd name="T2" fmla="*/ 564 w 564"/>
                <a:gd name="T3" fmla="*/ 82 h 82"/>
                <a:gd name="T4" fmla="*/ 0 60000 65536"/>
                <a:gd name="T5" fmla="*/ 0 60000 65536"/>
                <a:gd name="T6" fmla="*/ 0 w 564"/>
                <a:gd name="T7" fmla="*/ 0 h 82"/>
                <a:gd name="T8" fmla="*/ 564 w 564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4" h="82">
                  <a:moveTo>
                    <a:pt x="0" y="0"/>
                  </a:moveTo>
                  <a:lnTo>
                    <a:pt x="564" y="8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0" name="Freeform 42"/>
            <p:cNvSpPr>
              <a:spLocks/>
            </p:cNvSpPr>
            <p:nvPr/>
          </p:nvSpPr>
          <p:spPr bwMode="auto">
            <a:xfrm>
              <a:off x="1392" y="1878"/>
              <a:ext cx="76" cy="94"/>
            </a:xfrm>
            <a:custGeom>
              <a:avLst/>
              <a:gdLst>
                <a:gd name="T0" fmla="*/ 0 w 76"/>
                <a:gd name="T1" fmla="*/ 94 h 94"/>
                <a:gd name="T2" fmla="*/ 76 w 76"/>
                <a:gd name="T3" fmla="*/ 0 h 94"/>
                <a:gd name="T4" fmla="*/ 0 60000 65536"/>
                <a:gd name="T5" fmla="*/ 0 60000 65536"/>
                <a:gd name="T6" fmla="*/ 0 w 76"/>
                <a:gd name="T7" fmla="*/ 0 h 94"/>
                <a:gd name="T8" fmla="*/ 76 w 76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" h="94">
                  <a:moveTo>
                    <a:pt x="0" y="94"/>
                  </a:moveTo>
                  <a:lnTo>
                    <a:pt x="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1" name="Freeform 43"/>
            <p:cNvSpPr>
              <a:spLocks/>
            </p:cNvSpPr>
            <p:nvPr/>
          </p:nvSpPr>
          <p:spPr bwMode="auto">
            <a:xfrm>
              <a:off x="566" y="1502"/>
              <a:ext cx="252" cy="114"/>
            </a:xfrm>
            <a:custGeom>
              <a:avLst/>
              <a:gdLst>
                <a:gd name="T0" fmla="*/ 0 w 252"/>
                <a:gd name="T1" fmla="*/ 114 h 114"/>
                <a:gd name="T2" fmla="*/ 252 w 252"/>
                <a:gd name="T3" fmla="*/ 0 h 114"/>
                <a:gd name="T4" fmla="*/ 0 60000 65536"/>
                <a:gd name="T5" fmla="*/ 0 60000 65536"/>
                <a:gd name="T6" fmla="*/ 0 w 252"/>
                <a:gd name="T7" fmla="*/ 0 h 114"/>
                <a:gd name="T8" fmla="*/ 252 w 252"/>
                <a:gd name="T9" fmla="*/ 114 h 1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114">
                  <a:moveTo>
                    <a:pt x="0" y="114"/>
                  </a:moveTo>
                  <a:lnTo>
                    <a:pt x="25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2" name="Freeform 44"/>
            <p:cNvSpPr>
              <a:spLocks/>
            </p:cNvSpPr>
            <p:nvPr/>
          </p:nvSpPr>
          <p:spPr bwMode="auto">
            <a:xfrm>
              <a:off x="1002" y="1562"/>
              <a:ext cx="444" cy="258"/>
            </a:xfrm>
            <a:custGeom>
              <a:avLst/>
              <a:gdLst>
                <a:gd name="T0" fmla="*/ 0 w 444"/>
                <a:gd name="T1" fmla="*/ 0 h 258"/>
                <a:gd name="T2" fmla="*/ 444 w 444"/>
                <a:gd name="T3" fmla="*/ 258 h 258"/>
                <a:gd name="T4" fmla="*/ 0 60000 65536"/>
                <a:gd name="T5" fmla="*/ 0 60000 65536"/>
                <a:gd name="T6" fmla="*/ 0 w 444"/>
                <a:gd name="T7" fmla="*/ 0 h 258"/>
                <a:gd name="T8" fmla="*/ 444 w 444"/>
                <a:gd name="T9" fmla="*/ 258 h 2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4" h="258">
                  <a:moveTo>
                    <a:pt x="0" y="0"/>
                  </a:moveTo>
                  <a:lnTo>
                    <a:pt x="444" y="25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3" name="Freeform 45"/>
            <p:cNvSpPr>
              <a:spLocks/>
            </p:cNvSpPr>
            <p:nvPr/>
          </p:nvSpPr>
          <p:spPr bwMode="auto">
            <a:xfrm>
              <a:off x="2326" y="1680"/>
              <a:ext cx="654" cy="420"/>
            </a:xfrm>
            <a:custGeom>
              <a:avLst/>
              <a:gdLst>
                <a:gd name="T0" fmla="*/ 0 w 654"/>
                <a:gd name="T1" fmla="*/ 420 h 420"/>
                <a:gd name="T2" fmla="*/ 654 w 654"/>
                <a:gd name="T3" fmla="*/ 0 h 420"/>
                <a:gd name="T4" fmla="*/ 0 60000 65536"/>
                <a:gd name="T5" fmla="*/ 0 60000 65536"/>
                <a:gd name="T6" fmla="*/ 0 w 654"/>
                <a:gd name="T7" fmla="*/ 0 h 420"/>
                <a:gd name="T8" fmla="*/ 654 w 654"/>
                <a:gd name="T9" fmla="*/ 420 h 4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4" h="420">
                  <a:moveTo>
                    <a:pt x="0" y="420"/>
                  </a:moveTo>
                  <a:lnTo>
                    <a:pt x="65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4" name="Oval 46"/>
            <p:cNvSpPr>
              <a:spLocks noChangeArrowheads="1"/>
            </p:cNvSpPr>
            <p:nvPr/>
          </p:nvSpPr>
          <p:spPr bwMode="auto">
            <a:xfrm>
              <a:off x="2925" y="1617"/>
              <a:ext cx="313" cy="8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5" name="Line 47"/>
            <p:cNvSpPr>
              <a:spLocks noChangeShapeType="1"/>
            </p:cNvSpPr>
            <p:nvPr/>
          </p:nvSpPr>
          <p:spPr bwMode="auto">
            <a:xfrm>
              <a:off x="2925" y="160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6" name="Line 48"/>
            <p:cNvSpPr>
              <a:spLocks noChangeShapeType="1"/>
            </p:cNvSpPr>
            <p:nvPr/>
          </p:nvSpPr>
          <p:spPr bwMode="auto">
            <a:xfrm>
              <a:off x="3238" y="160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7" name="Rectangle 49"/>
            <p:cNvSpPr>
              <a:spLocks noChangeArrowheads="1"/>
            </p:cNvSpPr>
            <p:nvPr/>
          </p:nvSpPr>
          <p:spPr bwMode="auto">
            <a:xfrm>
              <a:off x="2925" y="1609"/>
              <a:ext cx="310" cy="5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58" name="Oval 50"/>
            <p:cNvSpPr>
              <a:spLocks noChangeArrowheads="1"/>
            </p:cNvSpPr>
            <p:nvPr/>
          </p:nvSpPr>
          <p:spPr bwMode="auto">
            <a:xfrm>
              <a:off x="2922" y="155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59" name="Rectangle 51"/>
            <p:cNvSpPr>
              <a:spLocks noChangeArrowheads="1"/>
            </p:cNvSpPr>
            <p:nvPr/>
          </p:nvSpPr>
          <p:spPr bwMode="auto">
            <a:xfrm>
              <a:off x="3009" y="1563"/>
              <a:ext cx="141" cy="12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0" name="Text Box 52"/>
            <p:cNvSpPr txBox="1">
              <a:spLocks noChangeArrowheads="1"/>
            </p:cNvSpPr>
            <p:nvPr/>
          </p:nvSpPr>
          <p:spPr bwMode="auto">
            <a:xfrm>
              <a:off x="2923" y="1498"/>
              <a:ext cx="32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2a</a:t>
              </a:r>
              <a:endParaRPr lang="en-US"/>
            </a:p>
          </p:txBody>
        </p:sp>
        <p:sp>
          <p:nvSpPr>
            <p:cNvPr id="145461" name="Text Box 53"/>
            <p:cNvSpPr txBox="1">
              <a:spLocks noChangeArrowheads="1"/>
            </p:cNvSpPr>
            <p:nvPr/>
          </p:nvSpPr>
          <p:spPr bwMode="auto">
            <a:xfrm>
              <a:off x="597" y="1585"/>
              <a:ext cx="4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/>
                <a:t>AS3</a:t>
              </a:r>
              <a:endParaRPr lang="en-US" sz="1800"/>
            </a:p>
          </p:txBody>
        </p:sp>
        <p:sp>
          <p:nvSpPr>
            <p:cNvPr id="145462" name="Text Box 54"/>
            <p:cNvSpPr txBox="1">
              <a:spLocks noChangeArrowheads="1"/>
            </p:cNvSpPr>
            <p:nvPr/>
          </p:nvSpPr>
          <p:spPr bwMode="auto">
            <a:xfrm>
              <a:off x="2380" y="2042"/>
              <a:ext cx="4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/>
                <a:t>AS1</a:t>
              </a:r>
              <a:endParaRPr lang="en-US" sz="1800"/>
            </a:p>
          </p:txBody>
        </p:sp>
        <p:sp>
          <p:nvSpPr>
            <p:cNvPr id="145463" name="Text Box 55"/>
            <p:cNvSpPr txBox="1">
              <a:spLocks noChangeArrowheads="1"/>
            </p:cNvSpPr>
            <p:nvPr/>
          </p:nvSpPr>
          <p:spPr bwMode="auto">
            <a:xfrm>
              <a:off x="3207" y="1787"/>
              <a:ext cx="4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AS2</a:t>
              </a:r>
            </a:p>
          </p:txBody>
        </p:sp>
        <p:sp>
          <p:nvSpPr>
            <p:cNvPr id="145464" name="Oval 56"/>
            <p:cNvSpPr>
              <a:spLocks noChangeArrowheads="1"/>
            </p:cNvSpPr>
            <p:nvPr/>
          </p:nvSpPr>
          <p:spPr bwMode="auto">
            <a:xfrm>
              <a:off x="1137" y="203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5" name="Line 57"/>
            <p:cNvSpPr>
              <a:spLocks noChangeShapeType="1"/>
            </p:cNvSpPr>
            <p:nvPr/>
          </p:nvSpPr>
          <p:spPr bwMode="auto">
            <a:xfrm>
              <a:off x="1137" y="202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6" name="Line 58"/>
            <p:cNvSpPr>
              <a:spLocks noChangeShapeType="1"/>
            </p:cNvSpPr>
            <p:nvPr/>
          </p:nvSpPr>
          <p:spPr bwMode="auto">
            <a:xfrm>
              <a:off x="1451" y="202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7" name="Rectangle 59"/>
            <p:cNvSpPr>
              <a:spLocks noChangeArrowheads="1"/>
            </p:cNvSpPr>
            <p:nvPr/>
          </p:nvSpPr>
          <p:spPr bwMode="auto">
            <a:xfrm>
              <a:off x="1137" y="2023"/>
              <a:ext cx="310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5468" name="Oval 60"/>
            <p:cNvSpPr>
              <a:spLocks noChangeArrowheads="1"/>
            </p:cNvSpPr>
            <p:nvPr/>
          </p:nvSpPr>
          <p:spPr bwMode="auto">
            <a:xfrm>
              <a:off x="1134" y="1969"/>
              <a:ext cx="313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69" name="Rectangle 61"/>
            <p:cNvSpPr>
              <a:spLocks noChangeArrowheads="1"/>
            </p:cNvSpPr>
            <p:nvPr/>
          </p:nvSpPr>
          <p:spPr bwMode="auto">
            <a:xfrm>
              <a:off x="1219" y="1995"/>
              <a:ext cx="142" cy="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0" name="Text Box 62"/>
            <p:cNvSpPr txBox="1">
              <a:spLocks noChangeArrowheads="1"/>
            </p:cNvSpPr>
            <p:nvPr/>
          </p:nvSpPr>
          <p:spPr bwMode="auto">
            <a:xfrm>
              <a:off x="1137" y="1909"/>
              <a:ext cx="32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1a</a:t>
              </a:r>
              <a:endParaRPr lang="en-US"/>
            </a:p>
          </p:txBody>
        </p:sp>
        <p:grpSp>
          <p:nvGrpSpPr>
            <p:cNvPr id="145471" name="Group 63"/>
            <p:cNvGrpSpPr>
              <a:grpSpLocks/>
            </p:cNvGrpSpPr>
            <p:nvPr/>
          </p:nvGrpSpPr>
          <p:grpSpPr bwMode="auto">
            <a:xfrm>
              <a:off x="3270" y="1384"/>
              <a:ext cx="316" cy="269"/>
              <a:chOff x="4320" y="1936"/>
              <a:chExt cx="316" cy="269"/>
            </a:xfrm>
          </p:grpSpPr>
          <p:sp>
            <p:nvSpPr>
              <p:cNvPr id="145524" name="Oval 64"/>
              <p:cNvSpPr>
                <a:spLocks noChangeArrowheads="1"/>
              </p:cNvSpPr>
              <p:nvPr/>
            </p:nvSpPr>
            <p:spPr bwMode="auto">
              <a:xfrm>
                <a:off x="4323" y="20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5" name="Line 65"/>
              <p:cNvSpPr>
                <a:spLocks noChangeShapeType="1"/>
              </p:cNvSpPr>
              <p:nvPr/>
            </p:nvSpPr>
            <p:spPr bwMode="auto">
              <a:xfrm>
                <a:off x="4323" y="2047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6" name="Line 66"/>
              <p:cNvSpPr>
                <a:spLocks noChangeShapeType="1"/>
              </p:cNvSpPr>
              <p:nvPr/>
            </p:nvSpPr>
            <p:spPr bwMode="auto">
              <a:xfrm>
                <a:off x="4636" y="2047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7" name="Rectangle 67"/>
              <p:cNvSpPr>
                <a:spLocks noChangeArrowheads="1"/>
              </p:cNvSpPr>
              <p:nvPr/>
            </p:nvSpPr>
            <p:spPr bwMode="auto">
              <a:xfrm>
                <a:off x="4323" y="2047"/>
                <a:ext cx="310" cy="5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28" name="Oval 68"/>
              <p:cNvSpPr>
                <a:spLocks noChangeArrowheads="1"/>
              </p:cNvSpPr>
              <p:nvPr/>
            </p:nvSpPr>
            <p:spPr bwMode="auto">
              <a:xfrm>
                <a:off x="4320" y="1988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9" name="Rectangle 69"/>
              <p:cNvSpPr>
                <a:spLocks noChangeArrowheads="1"/>
              </p:cNvSpPr>
              <p:nvPr/>
            </p:nvSpPr>
            <p:spPr bwMode="auto">
              <a:xfrm>
                <a:off x="4407" y="2001"/>
                <a:ext cx="141" cy="11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30" name="Text Box 70"/>
              <p:cNvSpPr txBox="1">
                <a:spLocks noChangeArrowheads="1"/>
              </p:cNvSpPr>
              <p:nvPr/>
            </p:nvSpPr>
            <p:spPr bwMode="auto">
              <a:xfrm>
                <a:off x="4325" y="1936"/>
                <a:ext cx="3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2c</a:t>
                </a:r>
                <a:endParaRPr lang="en-US"/>
              </a:p>
            </p:txBody>
          </p:sp>
        </p:grpSp>
        <p:grpSp>
          <p:nvGrpSpPr>
            <p:cNvPr id="145472" name="Group 71"/>
            <p:cNvGrpSpPr>
              <a:grpSpLocks/>
            </p:cNvGrpSpPr>
            <p:nvPr/>
          </p:nvGrpSpPr>
          <p:grpSpPr bwMode="auto">
            <a:xfrm>
              <a:off x="3546" y="1606"/>
              <a:ext cx="321" cy="269"/>
              <a:chOff x="4596" y="2158"/>
              <a:chExt cx="321" cy="269"/>
            </a:xfrm>
          </p:grpSpPr>
          <p:sp>
            <p:nvSpPr>
              <p:cNvPr id="145517" name="Oval 72"/>
              <p:cNvSpPr>
                <a:spLocks noChangeArrowheads="1"/>
              </p:cNvSpPr>
              <p:nvPr/>
            </p:nvSpPr>
            <p:spPr bwMode="auto">
              <a:xfrm>
                <a:off x="4599" y="2276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8" name="Line 73"/>
              <p:cNvSpPr>
                <a:spLocks noChangeShapeType="1"/>
              </p:cNvSpPr>
              <p:nvPr/>
            </p:nvSpPr>
            <p:spPr bwMode="auto">
              <a:xfrm>
                <a:off x="4599" y="2269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9" name="Line 74"/>
              <p:cNvSpPr>
                <a:spLocks noChangeShapeType="1"/>
              </p:cNvSpPr>
              <p:nvPr/>
            </p:nvSpPr>
            <p:spPr bwMode="auto">
              <a:xfrm>
                <a:off x="4910" y="2269"/>
                <a:ext cx="0" cy="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0" name="Rectangle 75"/>
              <p:cNvSpPr>
                <a:spLocks noChangeArrowheads="1"/>
              </p:cNvSpPr>
              <p:nvPr/>
            </p:nvSpPr>
            <p:spPr bwMode="auto">
              <a:xfrm>
                <a:off x="4599" y="2269"/>
                <a:ext cx="310" cy="5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21" name="Oval 76"/>
              <p:cNvSpPr>
                <a:spLocks noChangeArrowheads="1"/>
              </p:cNvSpPr>
              <p:nvPr/>
            </p:nvSpPr>
            <p:spPr bwMode="auto">
              <a:xfrm>
                <a:off x="4596" y="2208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2" name="Rectangle 77"/>
              <p:cNvSpPr>
                <a:spLocks noChangeArrowheads="1"/>
              </p:cNvSpPr>
              <p:nvPr/>
            </p:nvSpPr>
            <p:spPr bwMode="auto">
              <a:xfrm>
                <a:off x="4683" y="2221"/>
                <a:ext cx="141" cy="11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23" name="Text Box 78"/>
              <p:cNvSpPr txBox="1">
                <a:spLocks noChangeArrowheads="1"/>
              </p:cNvSpPr>
              <p:nvPr/>
            </p:nvSpPr>
            <p:spPr bwMode="auto">
              <a:xfrm>
                <a:off x="4598" y="2158"/>
                <a:ext cx="319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2b</a:t>
                </a:r>
                <a:endParaRPr lang="en-US"/>
              </a:p>
            </p:txBody>
          </p:sp>
        </p:grpSp>
        <p:grpSp>
          <p:nvGrpSpPr>
            <p:cNvPr id="145473" name="Group 79"/>
            <p:cNvGrpSpPr>
              <a:grpSpLocks/>
            </p:cNvGrpSpPr>
            <p:nvPr/>
          </p:nvGrpSpPr>
          <p:grpSpPr bwMode="auto">
            <a:xfrm>
              <a:off x="2015" y="1976"/>
              <a:ext cx="321" cy="269"/>
              <a:chOff x="2015" y="1976"/>
              <a:chExt cx="321" cy="269"/>
            </a:xfrm>
          </p:grpSpPr>
          <p:sp>
            <p:nvSpPr>
              <p:cNvPr id="145509" name="Oval 80"/>
              <p:cNvSpPr>
                <a:spLocks noChangeArrowheads="1"/>
              </p:cNvSpPr>
              <p:nvPr/>
            </p:nvSpPr>
            <p:spPr bwMode="auto">
              <a:xfrm>
                <a:off x="2019" y="2102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0" name="Line 81"/>
              <p:cNvSpPr>
                <a:spLocks noChangeShapeType="1"/>
              </p:cNvSpPr>
              <p:nvPr/>
            </p:nvSpPr>
            <p:spPr bwMode="auto">
              <a:xfrm>
                <a:off x="2019" y="209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1" name="Line 82"/>
              <p:cNvSpPr>
                <a:spLocks noChangeShapeType="1"/>
              </p:cNvSpPr>
              <p:nvPr/>
            </p:nvSpPr>
            <p:spPr bwMode="auto">
              <a:xfrm>
                <a:off x="2330" y="209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12" name="Rectangle 83"/>
              <p:cNvSpPr>
                <a:spLocks noChangeArrowheads="1"/>
              </p:cNvSpPr>
              <p:nvPr/>
            </p:nvSpPr>
            <p:spPr bwMode="auto">
              <a:xfrm>
                <a:off x="2019" y="2097"/>
                <a:ext cx="310" cy="47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13" name="Oval 84"/>
              <p:cNvSpPr>
                <a:spLocks noChangeArrowheads="1"/>
              </p:cNvSpPr>
              <p:nvPr/>
            </p:nvSpPr>
            <p:spPr bwMode="auto">
              <a:xfrm>
                <a:off x="2016" y="203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514" name="Group 85"/>
              <p:cNvGrpSpPr>
                <a:grpSpLocks/>
              </p:cNvGrpSpPr>
              <p:nvPr/>
            </p:nvGrpSpPr>
            <p:grpSpPr bwMode="auto">
              <a:xfrm>
                <a:off x="2015" y="1976"/>
                <a:ext cx="321" cy="269"/>
                <a:chOff x="2894" y="2425"/>
                <a:chExt cx="328" cy="269"/>
              </a:xfrm>
            </p:grpSpPr>
            <p:sp>
              <p:nvSpPr>
                <p:cNvPr id="145515" name="Rectangle 8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516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2894" y="2425"/>
                  <a:ext cx="32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1b</a:t>
                  </a:r>
                  <a:endParaRPr lang="en-US"/>
                </a:p>
              </p:txBody>
            </p:sp>
          </p:grpSp>
        </p:grpSp>
        <p:sp>
          <p:nvSpPr>
            <p:cNvPr id="145474" name="Freeform 88"/>
            <p:cNvSpPr>
              <a:spLocks/>
            </p:cNvSpPr>
            <p:nvPr/>
          </p:nvSpPr>
          <p:spPr bwMode="auto">
            <a:xfrm>
              <a:off x="1457" y="2302"/>
              <a:ext cx="1848" cy="414"/>
            </a:xfrm>
            <a:custGeom>
              <a:avLst/>
              <a:gdLst>
                <a:gd name="T0" fmla="*/ 0 w 1848"/>
                <a:gd name="T1" fmla="*/ 414 h 414"/>
                <a:gd name="T2" fmla="*/ 84 w 1848"/>
                <a:gd name="T3" fmla="*/ 0 h 414"/>
                <a:gd name="T4" fmla="*/ 384 w 1848"/>
                <a:gd name="T5" fmla="*/ 6 h 414"/>
                <a:gd name="T6" fmla="*/ 1848 w 1848"/>
                <a:gd name="T7" fmla="*/ 414 h 414"/>
                <a:gd name="T8" fmla="*/ 0 w 1848"/>
                <a:gd name="T9" fmla="*/ 414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8"/>
                <a:gd name="T16" fmla="*/ 0 h 414"/>
                <a:gd name="T17" fmla="*/ 1848 w 1848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8" h="414">
                  <a:moveTo>
                    <a:pt x="0" y="414"/>
                  </a:moveTo>
                  <a:lnTo>
                    <a:pt x="84" y="0"/>
                  </a:lnTo>
                  <a:lnTo>
                    <a:pt x="384" y="6"/>
                  </a:lnTo>
                  <a:lnTo>
                    <a:pt x="1848" y="414"/>
                  </a:lnTo>
                  <a:lnTo>
                    <a:pt x="0" y="41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5F5F5F"/>
                </a:gs>
              </a:gsLst>
              <a:lin ang="5400000" scaled="1"/>
            </a:gradFill>
            <a:ln w="9525" cap="flat" cmpd="sng">
              <a:solidFill>
                <a:srgbClr val="DDDDDD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75" name="Rectangle 89"/>
            <p:cNvSpPr>
              <a:spLocks noChangeArrowheads="1"/>
            </p:cNvSpPr>
            <p:nvPr/>
          </p:nvSpPr>
          <p:spPr bwMode="auto">
            <a:xfrm>
              <a:off x="1462" y="2729"/>
              <a:ext cx="1833" cy="11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476" name="Group 90"/>
            <p:cNvGrpSpPr>
              <a:grpSpLocks/>
            </p:cNvGrpSpPr>
            <p:nvPr/>
          </p:nvGrpSpPr>
          <p:grpSpPr bwMode="auto">
            <a:xfrm>
              <a:off x="1578" y="2818"/>
              <a:ext cx="736" cy="479"/>
              <a:chOff x="1595" y="2898"/>
              <a:chExt cx="736" cy="479"/>
            </a:xfrm>
          </p:grpSpPr>
          <p:sp>
            <p:nvSpPr>
              <p:cNvPr id="145507" name="Oval 91"/>
              <p:cNvSpPr>
                <a:spLocks noChangeArrowheads="1"/>
              </p:cNvSpPr>
              <p:nvPr/>
            </p:nvSpPr>
            <p:spPr bwMode="auto">
              <a:xfrm>
                <a:off x="1595" y="2898"/>
                <a:ext cx="736" cy="479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08" name="Text Box 92"/>
              <p:cNvSpPr txBox="1">
                <a:spLocks noChangeArrowheads="1"/>
              </p:cNvSpPr>
              <p:nvPr/>
            </p:nvSpPr>
            <p:spPr bwMode="auto">
              <a:xfrm>
                <a:off x="1733" y="2933"/>
                <a:ext cx="553" cy="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99"/>
                    </a:solidFill>
                  </a:rPr>
                  <a:t>Intra-AS</a:t>
                </a:r>
              </a:p>
              <a:p>
                <a:pPr eaLnBrk="1" hangingPunct="1"/>
                <a:r>
                  <a:rPr lang="en-US" sz="1200">
                    <a:solidFill>
                      <a:srgbClr val="000099"/>
                    </a:solidFill>
                  </a:rPr>
                  <a:t>Routing </a:t>
                </a:r>
              </a:p>
              <a:p>
                <a:pPr eaLnBrk="1" hangingPunct="1"/>
                <a:r>
                  <a:rPr lang="en-US" sz="1200">
                    <a:solidFill>
                      <a:srgbClr val="000099"/>
                    </a:solidFill>
                  </a:rPr>
                  <a:t>algorithm</a:t>
                </a:r>
              </a:p>
            </p:txBody>
          </p:sp>
        </p:grpSp>
        <p:grpSp>
          <p:nvGrpSpPr>
            <p:cNvPr id="145477" name="Group 93"/>
            <p:cNvGrpSpPr>
              <a:grpSpLocks/>
            </p:cNvGrpSpPr>
            <p:nvPr/>
          </p:nvGrpSpPr>
          <p:grpSpPr bwMode="auto">
            <a:xfrm>
              <a:off x="2402" y="2826"/>
              <a:ext cx="736" cy="479"/>
              <a:chOff x="2402" y="2826"/>
              <a:chExt cx="736" cy="479"/>
            </a:xfrm>
          </p:grpSpPr>
          <p:sp>
            <p:nvSpPr>
              <p:cNvPr id="145505" name="Oval 94"/>
              <p:cNvSpPr>
                <a:spLocks noChangeArrowheads="1"/>
              </p:cNvSpPr>
              <p:nvPr/>
            </p:nvSpPr>
            <p:spPr bwMode="auto">
              <a:xfrm>
                <a:off x="2402" y="2828"/>
                <a:ext cx="736" cy="477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06" name="Text Box 95"/>
              <p:cNvSpPr txBox="1">
                <a:spLocks noChangeArrowheads="1"/>
              </p:cNvSpPr>
              <p:nvPr/>
            </p:nvSpPr>
            <p:spPr bwMode="auto">
              <a:xfrm>
                <a:off x="2539" y="2862"/>
                <a:ext cx="553" cy="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Inter-AS</a:t>
                </a:r>
              </a:p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Routing </a:t>
                </a:r>
              </a:p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algorithm</a:t>
                </a:r>
              </a:p>
            </p:txBody>
          </p:sp>
        </p:grpSp>
        <p:sp>
          <p:nvSpPr>
            <p:cNvPr id="145478" name="Rectangle 96"/>
            <p:cNvSpPr>
              <a:spLocks noChangeArrowheads="1"/>
            </p:cNvSpPr>
            <p:nvPr/>
          </p:nvSpPr>
          <p:spPr bwMode="auto">
            <a:xfrm>
              <a:off x="1932" y="3447"/>
              <a:ext cx="780" cy="2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1400"/>
                <a:t>Forwarding</a:t>
              </a:r>
            </a:p>
            <a:p>
              <a:pPr algn="ctr" eaLnBrk="1" hangingPunct="1"/>
              <a:r>
                <a:rPr lang="en-US" sz="1400"/>
                <a:t>table</a:t>
              </a:r>
            </a:p>
          </p:txBody>
        </p:sp>
        <p:sp>
          <p:nvSpPr>
            <p:cNvPr id="145479" name="Freeform 97"/>
            <p:cNvSpPr>
              <a:spLocks/>
            </p:cNvSpPr>
            <p:nvPr/>
          </p:nvSpPr>
          <p:spPr bwMode="auto">
            <a:xfrm>
              <a:off x="1648" y="3217"/>
              <a:ext cx="275" cy="345"/>
            </a:xfrm>
            <a:custGeom>
              <a:avLst/>
              <a:gdLst>
                <a:gd name="T0" fmla="*/ 0 w 275"/>
                <a:gd name="T1" fmla="*/ 0 h 345"/>
                <a:gd name="T2" fmla="*/ 71 w 275"/>
                <a:gd name="T3" fmla="*/ 230 h 345"/>
                <a:gd name="T4" fmla="*/ 275 w 275"/>
                <a:gd name="T5" fmla="*/ 345 h 345"/>
                <a:gd name="T6" fmla="*/ 0 60000 65536"/>
                <a:gd name="T7" fmla="*/ 0 60000 65536"/>
                <a:gd name="T8" fmla="*/ 0 60000 65536"/>
                <a:gd name="T9" fmla="*/ 0 w 275"/>
                <a:gd name="T10" fmla="*/ 0 h 345"/>
                <a:gd name="T11" fmla="*/ 275 w 275"/>
                <a:gd name="T12" fmla="*/ 345 h 3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5" h="345">
                  <a:moveTo>
                    <a:pt x="0" y="0"/>
                  </a:moveTo>
                  <a:cubicBezTo>
                    <a:pt x="12" y="86"/>
                    <a:pt x="25" y="173"/>
                    <a:pt x="71" y="230"/>
                  </a:cubicBezTo>
                  <a:cubicBezTo>
                    <a:pt x="117" y="287"/>
                    <a:pt x="241" y="326"/>
                    <a:pt x="275" y="345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0" name="Freeform 98"/>
            <p:cNvSpPr>
              <a:spLocks/>
            </p:cNvSpPr>
            <p:nvPr/>
          </p:nvSpPr>
          <p:spPr bwMode="auto">
            <a:xfrm>
              <a:off x="2712" y="3217"/>
              <a:ext cx="354" cy="372"/>
            </a:xfrm>
            <a:custGeom>
              <a:avLst/>
              <a:gdLst>
                <a:gd name="T0" fmla="*/ 354 w 354"/>
                <a:gd name="T1" fmla="*/ 0 h 372"/>
                <a:gd name="T2" fmla="*/ 248 w 354"/>
                <a:gd name="T3" fmla="*/ 274 h 372"/>
                <a:gd name="T4" fmla="*/ 0 w 354"/>
                <a:gd name="T5" fmla="*/ 372 h 372"/>
                <a:gd name="T6" fmla="*/ 0 60000 65536"/>
                <a:gd name="T7" fmla="*/ 0 60000 65536"/>
                <a:gd name="T8" fmla="*/ 0 60000 65536"/>
                <a:gd name="T9" fmla="*/ 0 w 354"/>
                <a:gd name="T10" fmla="*/ 0 h 372"/>
                <a:gd name="T11" fmla="*/ 354 w 354"/>
                <a:gd name="T12" fmla="*/ 372 h 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4" h="372">
                  <a:moveTo>
                    <a:pt x="354" y="0"/>
                  </a:moveTo>
                  <a:cubicBezTo>
                    <a:pt x="330" y="106"/>
                    <a:pt x="307" y="212"/>
                    <a:pt x="248" y="274"/>
                  </a:cubicBezTo>
                  <a:cubicBezTo>
                    <a:pt x="189" y="336"/>
                    <a:pt x="41" y="354"/>
                    <a:pt x="0" y="37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5481" name="Group 99"/>
            <p:cNvGrpSpPr>
              <a:grpSpLocks/>
            </p:cNvGrpSpPr>
            <p:nvPr/>
          </p:nvGrpSpPr>
          <p:grpSpPr bwMode="auto">
            <a:xfrm>
              <a:off x="419" y="1222"/>
              <a:ext cx="316" cy="269"/>
              <a:chOff x="2016" y="1976"/>
              <a:chExt cx="316" cy="269"/>
            </a:xfrm>
          </p:grpSpPr>
          <p:sp>
            <p:nvSpPr>
              <p:cNvPr id="145497" name="Oval 100"/>
              <p:cNvSpPr>
                <a:spLocks noChangeArrowheads="1"/>
              </p:cNvSpPr>
              <p:nvPr/>
            </p:nvSpPr>
            <p:spPr bwMode="auto">
              <a:xfrm>
                <a:off x="2019" y="210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498" name="Line 101"/>
              <p:cNvSpPr>
                <a:spLocks noChangeShapeType="1"/>
              </p:cNvSpPr>
              <p:nvPr/>
            </p:nvSpPr>
            <p:spPr bwMode="auto">
              <a:xfrm>
                <a:off x="2019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499" name="Line 102"/>
              <p:cNvSpPr>
                <a:spLocks noChangeShapeType="1"/>
              </p:cNvSpPr>
              <p:nvPr/>
            </p:nvSpPr>
            <p:spPr bwMode="auto">
              <a:xfrm>
                <a:off x="2332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500" name="Rectangle 103"/>
              <p:cNvSpPr>
                <a:spLocks noChangeArrowheads="1"/>
              </p:cNvSpPr>
              <p:nvPr/>
            </p:nvSpPr>
            <p:spPr bwMode="auto">
              <a:xfrm>
                <a:off x="2019" y="2095"/>
                <a:ext cx="310" cy="50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5501" name="Oval 104"/>
              <p:cNvSpPr>
                <a:spLocks noChangeArrowheads="1"/>
              </p:cNvSpPr>
              <p:nvPr/>
            </p:nvSpPr>
            <p:spPr bwMode="auto">
              <a:xfrm>
                <a:off x="2016" y="2037"/>
                <a:ext cx="313" cy="94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502" name="Group 105"/>
              <p:cNvGrpSpPr>
                <a:grpSpLocks/>
              </p:cNvGrpSpPr>
              <p:nvPr/>
            </p:nvGrpSpPr>
            <p:grpSpPr bwMode="auto">
              <a:xfrm>
                <a:off x="2020" y="1976"/>
                <a:ext cx="308" cy="269"/>
                <a:chOff x="2899" y="2425"/>
                <a:chExt cx="315" cy="269"/>
              </a:xfrm>
            </p:grpSpPr>
            <p:sp>
              <p:nvSpPr>
                <p:cNvPr id="145503" name="Rectangle 10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2" cy="130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504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2899" y="2425"/>
                  <a:ext cx="315" cy="2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3c</a:t>
                  </a:r>
                  <a:endParaRPr lang="en-US"/>
                </a:p>
              </p:txBody>
            </p:sp>
          </p:grpSp>
        </p:grpSp>
        <p:sp>
          <p:nvSpPr>
            <p:cNvPr id="145482" name="Line 108"/>
            <p:cNvSpPr>
              <a:spLocks noChangeShapeType="1"/>
            </p:cNvSpPr>
            <p:nvPr/>
          </p:nvSpPr>
          <p:spPr bwMode="auto">
            <a:xfrm flipH="1">
              <a:off x="443" y="1436"/>
              <a:ext cx="62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3" name="Line 109"/>
            <p:cNvSpPr>
              <a:spLocks noChangeShapeType="1"/>
            </p:cNvSpPr>
            <p:nvPr/>
          </p:nvSpPr>
          <p:spPr bwMode="auto">
            <a:xfrm>
              <a:off x="136" y="1482"/>
              <a:ext cx="145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4" name="Line 110"/>
            <p:cNvSpPr>
              <a:spLocks noChangeShapeType="1"/>
            </p:cNvSpPr>
            <p:nvPr/>
          </p:nvSpPr>
          <p:spPr bwMode="auto">
            <a:xfrm flipH="1">
              <a:off x="635" y="1127"/>
              <a:ext cx="13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5" name="Line 111"/>
            <p:cNvSpPr>
              <a:spLocks noChangeShapeType="1"/>
            </p:cNvSpPr>
            <p:nvPr/>
          </p:nvSpPr>
          <p:spPr bwMode="auto">
            <a:xfrm>
              <a:off x="356" y="1118"/>
              <a:ext cx="120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6" name="Line 112"/>
            <p:cNvSpPr>
              <a:spLocks noChangeShapeType="1"/>
            </p:cNvSpPr>
            <p:nvPr/>
          </p:nvSpPr>
          <p:spPr bwMode="auto">
            <a:xfrm flipH="1">
              <a:off x="1016" y="1211"/>
              <a:ext cx="7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7" name="Line 113"/>
            <p:cNvSpPr>
              <a:spLocks noChangeShapeType="1"/>
            </p:cNvSpPr>
            <p:nvPr/>
          </p:nvSpPr>
          <p:spPr bwMode="auto">
            <a:xfrm>
              <a:off x="3854" y="1728"/>
              <a:ext cx="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8" name="Line 114"/>
            <p:cNvSpPr>
              <a:spLocks noChangeShapeType="1"/>
            </p:cNvSpPr>
            <p:nvPr/>
          </p:nvSpPr>
          <p:spPr bwMode="auto">
            <a:xfrm flipV="1">
              <a:off x="3795" y="1415"/>
              <a:ext cx="262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89" name="Line 115"/>
            <p:cNvSpPr>
              <a:spLocks noChangeShapeType="1"/>
            </p:cNvSpPr>
            <p:nvPr/>
          </p:nvSpPr>
          <p:spPr bwMode="auto">
            <a:xfrm flipH="1" flipV="1">
              <a:off x="3244" y="1245"/>
              <a:ext cx="127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0" name="Line 116"/>
            <p:cNvSpPr>
              <a:spLocks noChangeShapeType="1"/>
            </p:cNvSpPr>
            <p:nvPr/>
          </p:nvSpPr>
          <p:spPr bwMode="auto">
            <a:xfrm flipH="1" flipV="1">
              <a:off x="2932" y="1347"/>
              <a:ext cx="136" cy="1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1" name="Line 117"/>
            <p:cNvSpPr>
              <a:spLocks noChangeShapeType="1"/>
            </p:cNvSpPr>
            <p:nvPr/>
          </p:nvSpPr>
          <p:spPr bwMode="auto">
            <a:xfrm flipH="1">
              <a:off x="1042" y="2092"/>
              <a:ext cx="135" cy="1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2" name="Line 118"/>
            <p:cNvSpPr>
              <a:spLocks noChangeShapeType="1"/>
            </p:cNvSpPr>
            <p:nvPr/>
          </p:nvSpPr>
          <p:spPr bwMode="auto">
            <a:xfrm flipH="1" flipV="1">
              <a:off x="1008" y="1991"/>
              <a:ext cx="127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3" name="Line 119"/>
            <p:cNvSpPr>
              <a:spLocks noChangeShapeType="1"/>
            </p:cNvSpPr>
            <p:nvPr/>
          </p:nvSpPr>
          <p:spPr bwMode="auto">
            <a:xfrm flipH="1">
              <a:off x="1279" y="2262"/>
              <a:ext cx="212" cy="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4" name="Line 120"/>
            <p:cNvSpPr>
              <a:spLocks noChangeShapeType="1"/>
            </p:cNvSpPr>
            <p:nvPr/>
          </p:nvSpPr>
          <p:spPr bwMode="auto">
            <a:xfrm flipV="1">
              <a:off x="1762" y="1804"/>
              <a:ext cx="229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5" name="Line 121"/>
            <p:cNvSpPr>
              <a:spLocks noChangeShapeType="1"/>
            </p:cNvSpPr>
            <p:nvPr/>
          </p:nvSpPr>
          <p:spPr bwMode="auto">
            <a:xfrm>
              <a:off x="2219" y="2177"/>
              <a:ext cx="119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496" name="Line 122"/>
            <p:cNvSpPr>
              <a:spLocks noChangeShapeType="1"/>
            </p:cNvSpPr>
            <p:nvPr/>
          </p:nvSpPr>
          <p:spPr bwMode="auto">
            <a:xfrm>
              <a:off x="1737" y="1880"/>
              <a:ext cx="145" cy="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57" name="Rectangle 123"/>
          <p:cNvSpPr>
            <a:spLocks noGrp="1" noChangeArrowheads="1"/>
          </p:cNvSpPr>
          <p:nvPr>
            <p:ph type="title"/>
          </p:nvPr>
        </p:nvSpPr>
        <p:spPr>
          <a:xfrm>
            <a:off x="422275" y="228600"/>
            <a:ext cx="7772400" cy="839788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Interconnected ASes</a:t>
            </a:r>
          </a:p>
        </p:txBody>
      </p:sp>
      <p:sp>
        <p:nvSpPr>
          <p:cNvPr id="100358" name="Rectangle 124"/>
          <p:cNvSpPr>
            <a:spLocks noGrp="1" noChangeArrowheads="1"/>
          </p:cNvSpPr>
          <p:nvPr>
            <p:ph type="body" sz="half" idx="2"/>
          </p:nvPr>
        </p:nvSpPr>
        <p:spPr>
          <a:xfrm>
            <a:off x="5114925" y="3082149"/>
            <a:ext cx="3810000" cy="34004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forwarding table  configured by both intra- and inter-AS routing algorithm</a:t>
            </a:r>
          </a:p>
          <a:p>
            <a:pPr lvl="1">
              <a:defRPr/>
            </a:pPr>
            <a:r>
              <a:rPr lang="en-US" dirty="0"/>
              <a:t>intra-AS </a:t>
            </a:r>
            <a:r>
              <a:rPr lang="en-US" dirty="0" smtClean="0"/>
              <a:t>routing determine entries </a:t>
            </a:r>
            <a:r>
              <a:rPr lang="en-US" dirty="0"/>
              <a:t>for </a:t>
            </a:r>
            <a:r>
              <a:rPr lang="en-US" dirty="0" smtClean="0"/>
              <a:t>destinations within AS</a:t>
            </a:r>
            <a:endParaRPr lang="en-US" dirty="0"/>
          </a:p>
          <a:p>
            <a:pPr lvl="1">
              <a:defRPr/>
            </a:pPr>
            <a:r>
              <a:rPr lang="en-US" dirty="0"/>
              <a:t>inter-AS &amp; intra-AS </a:t>
            </a:r>
            <a:r>
              <a:rPr lang="en-US" dirty="0" smtClean="0"/>
              <a:t>determine </a:t>
            </a:r>
            <a:r>
              <a:rPr lang="en-US" dirty="0"/>
              <a:t>entries for external </a:t>
            </a:r>
            <a:r>
              <a:rPr lang="en-US" dirty="0" smtClean="0"/>
              <a:t>destinations</a:t>
            </a:r>
            <a:endParaRPr lang="en-US" dirty="0"/>
          </a:p>
        </p:txBody>
      </p:sp>
      <p:pic>
        <p:nvPicPr>
          <p:cNvPr id="145414" name="Picture 12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88423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46</a:t>
            </a:fld>
            <a:endParaRPr lang="en-US" sz="1200" dirty="0">
              <a:latin typeface="Tahoma" charset="0"/>
            </a:endParaRPr>
          </a:p>
        </p:txBody>
      </p:sp>
      <p:sp>
        <p:nvSpPr>
          <p:cNvPr id="1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3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Inter-AS tasks</a:t>
            </a:r>
          </a:p>
        </p:txBody>
      </p:sp>
      <p:sp>
        <p:nvSpPr>
          <p:cNvPr id="1013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1813" y="1195388"/>
            <a:ext cx="3810000" cy="29210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suppose router in AS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>
                <a:cs typeface="+mn-cs"/>
              </a:rPr>
              <a:t> receives datagram destined outside of AS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>
                <a:cs typeface="+mn-cs"/>
              </a:rPr>
              <a:t>:</a:t>
            </a:r>
          </a:p>
          <a:p>
            <a:pPr lvl="1">
              <a:defRPr/>
            </a:pPr>
            <a:r>
              <a:rPr lang="en-US" dirty="0"/>
              <a:t>router should forward packet to gateway router, but which one?</a:t>
            </a:r>
          </a:p>
        </p:txBody>
      </p:sp>
      <p:sp>
        <p:nvSpPr>
          <p:cNvPr id="10138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38675" y="1195388"/>
            <a:ext cx="3810000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AS</a:t>
            </a:r>
            <a:r>
              <a:rPr lang="en-US" sz="2400" i="1" dirty="0">
                <a:solidFill>
                  <a:srgbClr val="CC0000"/>
                </a:solidFill>
                <a:latin typeface="Arial"/>
                <a:cs typeface="Arial"/>
              </a:rPr>
              <a:t>1</a:t>
            </a:r>
            <a:r>
              <a:rPr lang="en-US" sz="2400" i="1" dirty="0">
                <a:solidFill>
                  <a:srgbClr val="CC0000"/>
                </a:solidFill>
                <a:cs typeface="+mn-cs"/>
              </a:rPr>
              <a:t> must:</a:t>
            </a:r>
          </a:p>
          <a:p>
            <a:pPr marL="457200" indent="-457200">
              <a:buFont typeface="ZapfDingbats" charset="0"/>
              <a:buAutoNum type="arabicPeriod"/>
              <a:defRPr/>
            </a:pPr>
            <a:r>
              <a:rPr lang="en-US" sz="2400" dirty="0">
                <a:cs typeface="+mn-cs"/>
              </a:rPr>
              <a:t>learn which </a:t>
            </a:r>
            <a:r>
              <a:rPr lang="en-US" sz="2400" dirty="0" err="1">
                <a:cs typeface="+mn-cs"/>
              </a:rPr>
              <a:t>dests</a:t>
            </a:r>
            <a:r>
              <a:rPr lang="en-US" sz="2400" dirty="0">
                <a:cs typeface="+mn-cs"/>
              </a:rPr>
              <a:t> are reachable through AS2, which through AS3</a:t>
            </a:r>
          </a:p>
          <a:p>
            <a:pPr marL="457200" indent="-457200">
              <a:buFont typeface="ZapfDingbats" charset="0"/>
              <a:buAutoNum type="arabicPeriod"/>
              <a:defRPr/>
            </a:pPr>
            <a:r>
              <a:rPr lang="en-US" sz="2400" dirty="0">
                <a:cs typeface="+mn-cs"/>
              </a:rPr>
              <a:t>propagate this reachability info to all routers in AS</a:t>
            </a:r>
            <a:r>
              <a:rPr lang="en-US" sz="2400" dirty="0">
                <a:latin typeface="Arial"/>
                <a:cs typeface="Arial"/>
              </a:rPr>
              <a:t>1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cs typeface="+mn-cs"/>
              </a:rPr>
              <a:t>job of inter-AS routing!</a:t>
            </a:r>
          </a:p>
        </p:txBody>
      </p:sp>
      <p:sp>
        <p:nvSpPr>
          <p:cNvPr id="146438" name="Freeform 5"/>
          <p:cNvSpPr>
            <a:spLocks/>
          </p:cNvSpPr>
          <p:nvPr/>
        </p:nvSpPr>
        <p:spPr bwMode="auto">
          <a:xfrm>
            <a:off x="7277100" y="4562475"/>
            <a:ext cx="1171575" cy="1758950"/>
          </a:xfrm>
          <a:custGeom>
            <a:avLst/>
            <a:gdLst>
              <a:gd name="T0" fmla="*/ 2147483647 w 738"/>
              <a:gd name="T1" fmla="*/ 2147483647 h 1108"/>
              <a:gd name="T2" fmla="*/ 2147483647 w 738"/>
              <a:gd name="T3" fmla="*/ 2147483647 h 1108"/>
              <a:gd name="T4" fmla="*/ 2147483647 w 738"/>
              <a:gd name="T5" fmla="*/ 2147483647 h 1108"/>
              <a:gd name="T6" fmla="*/ 2147483647 w 738"/>
              <a:gd name="T7" fmla="*/ 2147483647 h 1108"/>
              <a:gd name="T8" fmla="*/ 2147483647 w 738"/>
              <a:gd name="T9" fmla="*/ 2147483647 h 1108"/>
              <a:gd name="T10" fmla="*/ 2147483647 w 738"/>
              <a:gd name="T11" fmla="*/ 2147483647 h 1108"/>
              <a:gd name="T12" fmla="*/ 2147483647 w 738"/>
              <a:gd name="T13" fmla="*/ 2147483647 h 1108"/>
              <a:gd name="T14" fmla="*/ 2147483647 w 738"/>
              <a:gd name="T15" fmla="*/ 2147483647 h 1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38"/>
              <a:gd name="T25" fmla="*/ 0 h 1108"/>
              <a:gd name="T26" fmla="*/ 738 w 738"/>
              <a:gd name="T27" fmla="*/ 1108 h 1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" name="Freeform 6"/>
          <p:cNvSpPr>
            <a:spLocks/>
          </p:cNvSpPr>
          <p:nvPr/>
        </p:nvSpPr>
        <p:spPr bwMode="auto">
          <a:xfrm>
            <a:off x="5230813" y="4872038"/>
            <a:ext cx="1944687" cy="1292225"/>
          </a:xfrm>
          <a:custGeom>
            <a:avLst/>
            <a:gdLst>
              <a:gd name="T0" fmla="*/ 2147483647 w 1162"/>
              <a:gd name="T1" fmla="*/ 2147483647 h 543"/>
              <a:gd name="T2" fmla="*/ 2147483647 w 1162"/>
              <a:gd name="T3" fmla="*/ 2147483647 h 543"/>
              <a:gd name="T4" fmla="*/ 2147483647 w 1162"/>
              <a:gd name="T5" fmla="*/ 2147483647 h 543"/>
              <a:gd name="T6" fmla="*/ 2147483647 w 1162"/>
              <a:gd name="T7" fmla="*/ 2147483647 h 543"/>
              <a:gd name="T8" fmla="*/ 2147483647 w 1162"/>
              <a:gd name="T9" fmla="*/ 2147483647 h 543"/>
              <a:gd name="T10" fmla="*/ 2147483647 w 1162"/>
              <a:gd name="T11" fmla="*/ 2147483647 h 543"/>
              <a:gd name="T12" fmla="*/ 2147483647 w 1162"/>
              <a:gd name="T13" fmla="*/ 2147483647 h 543"/>
              <a:gd name="T14" fmla="*/ 2147483647 w 1162"/>
              <a:gd name="T15" fmla="*/ 2147483647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62"/>
              <a:gd name="T25" fmla="*/ 0 h 543"/>
              <a:gd name="T26" fmla="*/ 1162 w 116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" name="Freeform 7"/>
          <p:cNvSpPr>
            <a:spLocks/>
          </p:cNvSpPr>
          <p:nvPr/>
        </p:nvSpPr>
        <p:spPr bwMode="auto">
          <a:xfrm>
            <a:off x="1477963" y="4164013"/>
            <a:ext cx="1679575" cy="1411287"/>
          </a:xfrm>
          <a:custGeom>
            <a:avLst/>
            <a:gdLst>
              <a:gd name="T0" fmla="*/ 2147483647 w 1198"/>
              <a:gd name="T1" fmla="*/ 2147483647 h 451"/>
              <a:gd name="T2" fmla="*/ 2147483647 w 1198"/>
              <a:gd name="T3" fmla="*/ 2147483647 h 451"/>
              <a:gd name="T4" fmla="*/ 2147483647 w 1198"/>
              <a:gd name="T5" fmla="*/ 2147483647 h 451"/>
              <a:gd name="T6" fmla="*/ 2147483647 w 1198"/>
              <a:gd name="T7" fmla="*/ 2147483647 h 451"/>
              <a:gd name="T8" fmla="*/ 2147483647 w 1198"/>
              <a:gd name="T9" fmla="*/ 2147483647 h 451"/>
              <a:gd name="T10" fmla="*/ 2147483647 w 1198"/>
              <a:gd name="T11" fmla="*/ 2147483647 h 451"/>
              <a:gd name="T12" fmla="*/ 2147483647 w 1198"/>
              <a:gd name="T13" fmla="*/ 2147483647 h 451"/>
              <a:gd name="T14" fmla="*/ 2147483647 w 1198"/>
              <a:gd name="T15" fmla="*/ 2147483647 h 451"/>
              <a:gd name="T16" fmla="*/ 2147483647 w 1198"/>
              <a:gd name="T17" fmla="*/ 2147483647 h 4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98"/>
              <a:gd name="T28" fmla="*/ 0 h 451"/>
              <a:gd name="T29" fmla="*/ 1198 w 1198"/>
              <a:gd name="T30" fmla="*/ 451 h 4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" name="Freeform 8"/>
          <p:cNvSpPr>
            <a:spLocks/>
          </p:cNvSpPr>
          <p:nvPr/>
        </p:nvSpPr>
        <p:spPr bwMode="auto">
          <a:xfrm>
            <a:off x="2108200" y="4908550"/>
            <a:ext cx="400050" cy="180975"/>
          </a:xfrm>
          <a:custGeom>
            <a:avLst/>
            <a:gdLst>
              <a:gd name="T0" fmla="*/ 0 w 252"/>
              <a:gd name="T1" fmla="*/ 2147483647 h 114"/>
              <a:gd name="T2" fmla="*/ 2147483647 w 252"/>
              <a:gd name="T3" fmla="*/ 0 h 114"/>
              <a:gd name="T4" fmla="*/ 0 60000 65536"/>
              <a:gd name="T5" fmla="*/ 0 60000 65536"/>
              <a:gd name="T6" fmla="*/ 0 w 252"/>
              <a:gd name="T7" fmla="*/ 0 h 114"/>
              <a:gd name="T8" fmla="*/ 252 w 252"/>
              <a:gd name="T9" fmla="*/ 114 h 11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2" name="Text Box 9"/>
          <p:cNvSpPr txBox="1">
            <a:spLocks noChangeArrowheads="1"/>
          </p:cNvSpPr>
          <p:nvPr/>
        </p:nvSpPr>
        <p:spPr bwMode="auto">
          <a:xfrm>
            <a:off x="2052638" y="5129213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AS3</a:t>
            </a:r>
            <a:endParaRPr lang="en-US" sz="1800"/>
          </a:p>
        </p:txBody>
      </p:sp>
      <p:sp>
        <p:nvSpPr>
          <p:cNvPr id="146443" name="Text Box 10"/>
          <p:cNvSpPr txBox="1">
            <a:spLocks noChangeArrowheads="1"/>
          </p:cNvSpPr>
          <p:nvPr/>
        </p:nvSpPr>
        <p:spPr bwMode="auto">
          <a:xfrm>
            <a:off x="5867400" y="57943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AS2</a:t>
            </a:r>
          </a:p>
        </p:txBody>
      </p:sp>
      <p:sp>
        <p:nvSpPr>
          <p:cNvPr id="146444" name="Line 11"/>
          <p:cNvSpPr>
            <a:spLocks noChangeShapeType="1"/>
          </p:cNvSpPr>
          <p:nvPr/>
        </p:nvSpPr>
        <p:spPr bwMode="auto">
          <a:xfrm flipV="1">
            <a:off x="5746750" y="5283200"/>
            <a:ext cx="434975" cy="192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45" name="Line 12"/>
          <p:cNvSpPr>
            <a:spLocks noChangeShapeType="1"/>
          </p:cNvSpPr>
          <p:nvPr/>
        </p:nvSpPr>
        <p:spPr bwMode="auto">
          <a:xfrm flipH="1" flipV="1">
            <a:off x="2324100" y="4641850"/>
            <a:ext cx="241300" cy="174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46" name="Line 13"/>
          <p:cNvSpPr>
            <a:spLocks noChangeShapeType="1"/>
          </p:cNvSpPr>
          <p:nvPr/>
        </p:nvSpPr>
        <p:spPr bwMode="auto">
          <a:xfrm flipH="1">
            <a:off x="1882775" y="4635500"/>
            <a:ext cx="147638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6447" name="Group 14"/>
          <p:cNvGrpSpPr>
            <a:grpSpLocks/>
          </p:cNvGrpSpPr>
          <p:nvPr/>
        </p:nvGrpSpPr>
        <p:grpSpPr bwMode="auto">
          <a:xfrm>
            <a:off x="1619250" y="4903788"/>
            <a:ext cx="501650" cy="396875"/>
            <a:chOff x="873" y="3243"/>
            <a:chExt cx="316" cy="250"/>
          </a:xfrm>
        </p:grpSpPr>
        <p:sp>
          <p:nvSpPr>
            <p:cNvPr id="146545" name="Oval 15"/>
            <p:cNvSpPr>
              <a:spLocks noChangeArrowheads="1"/>
            </p:cNvSpPr>
            <p:nvPr/>
          </p:nvSpPr>
          <p:spPr bwMode="auto">
            <a:xfrm>
              <a:off x="876" y="336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6" name="Line 16"/>
            <p:cNvSpPr>
              <a:spLocks noChangeShapeType="1"/>
            </p:cNvSpPr>
            <p:nvPr/>
          </p:nvSpPr>
          <p:spPr bwMode="auto">
            <a:xfrm>
              <a:off x="876" y="335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7" name="Line 17"/>
            <p:cNvSpPr>
              <a:spLocks noChangeShapeType="1"/>
            </p:cNvSpPr>
            <p:nvPr/>
          </p:nvSpPr>
          <p:spPr bwMode="auto">
            <a:xfrm>
              <a:off x="1189" y="335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8" name="Rectangle 18"/>
            <p:cNvSpPr>
              <a:spLocks noChangeArrowheads="1"/>
            </p:cNvSpPr>
            <p:nvPr/>
          </p:nvSpPr>
          <p:spPr bwMode="auto">
            <a:xfrm>
              <a:off x="876" y="335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549" name="Oval 19"/>
            <p:cNvSpPr>
              <a:spLocks noChangeArrowheads="1"/>
            </p:cNvSpPr>
            <p:nvPr/>
          </p:nvSpPr>
          <p:spPr bwMode="auto">
            <a:xfrm>
              <a:off x="873" y="329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50" name="Rectangle 20"/>
            <p:cNvSpPr>
              <a:spLocks noChangeArrowheads="1"/>
            </p:cNvSpPr>
            <p:nvPr/>
          </p:nvSpPr>
          <p:spPr bwMode="auto">
            <a:xfrm>
              <a:off x="960" y="3308"/>
              <a:ext cx="141" cy="1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51" name="Text Box 21"/>
            <p:cNvSpPr txBox="1">
              <a:spLocks noChangeArrowheads="1"/>
            </p:cNvSpPr>
            <p:nvPr/>
          </p:nvSpPr>
          <p:spPr bwMode="auto">
            <a:xfrm>
              <a:off x="887" y="3243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3b</a:t>
              </a:r>
              <a:endParaRPr lang="en-US"/>
            </a:p>
          </p:txBody>
        </p:sp>
      </p:grpSp>
      <p:grpSp>
        <p:nvGrpSpPr>
          <p:cNvPr id="146448" name="Group 22"/>
          <p:cNvGrpSpPr>
            <a:grpSpLocks/>
          </p:cNvGrpSpPr>
          <p:nvPr/>
        </p:nvGrpSpPr>
        <p:grpSpPr bwMode="auto">
          <a:xfrm>
            <a:off x="1889125" y="4327525"/>
            <a:ext cx="501650" cy="396875"/>
            <a:chOff x="2016" y="1976"/>
            <a:chExt cx="316" cy="250"/>
          </a:xfrm>
        </p:grpSpPr>
        <p:sp>
          <p:nvSpPr>
            <p:cNvPr id="146537" name="Oval 23"/>
            <p:cNvSpPr>
              <a:spLocks noChangeArrowheads="1"/>
            </p:cNvSpPr>
            <p:nvPr/>
          </p:nvSpPr>
          <p:spPr bwMode="auto">
            <a:xfrm>
              <a:off x="2019" y="210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38" name="Line 24"/>
            <p:cNvSpPr>
              <a:spLocks noChangeShapeType="1"/>
            </p:cNvSpPr>
            <p:nvPr/>
          </p:nvSpPr>
          <p:spPr bwMode="auto">
            <a:xfrm>
              <a:off x="2019" y="209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39" name="Line 25"/>
            <p:cNvSpPr>
              <a:spLocks noChangeShapeType="1"/>
            </p:cNvSpPr>
            <p:nvPr/>
          </p:nvSpPr>
          <p:spPr bwMode="auto">
            <a:xfrm>
              <a:off x="2332" y="209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540" name="Rectangle 26"/>
            <p:cNvSpPr>
              <a:spLocks noChangeArrowheads="1"/>
            </p:cNvSpPr>
            <p:nvPr/>
          </p:nvSpPr>
          <p:spPr bwMode="auto">
            <a:xfrm>
              <a:off x="2019" y="209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541" name="Oval 27"/>
            <p:cNvSpPr>
              <a:spLocks noChangeArrowheads="1"/>
            </p:cNvSpPr>
            <p:nvPr/>
          </p:nvSpPr>
          <p:spPr bwMode="auto">
            <a:xfrm>
              <a:off x="2016" y="203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542" name="Group 28"/>
            <p:cNvGrpSpPr>
              <a:grpSpLocks/>
            </p:cNvGrpSpPr>
            <p:nvPr/>
          </p:nvGrpSpPr>
          <p:grpSpPr bwMode="auto">
            <a:xfrm>
              <a:off x="2032" y="1976"/>
              <a:ext cx="285" cy="250"/>
              <a:chOff x="2912" y="2425"/>
              <a:chExt cx="290" cy="250"/>
            </a:xfrm>
          </p:grpSpPr>
          <p:sp>
            <p:nvSpPr>
              <p:cNvPr id="146543" name="Rectangle 2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44" name="Text Box 30"/>
              <p:cNvSpPr txBox="1">
                <a:spLocks noChangeArrowheads="1"/>
              </p:cNvSpPr>
              <p:nvPr/>
            </p:nvSpPr>
            <p:spPr bwMode="auto">
              <a:xfrm>
                <a:off x="2912" y="2425"/>
                <a:ext cx="29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3c</a:t>
                </a:r>
                <a:endParaRPr lang="en-US"/>
              </a:p>
            </p:txBody>
          </p:sp>
        </p:grpSp>
      </p:grpSp>
      <p:grpSp>
        <p:nvGrpSpPr>
          <p:cNvPr id="146449" name="Group 31"/>
          <p:cNvGrpSpPr>
            <a:grpSpLocks/>
          </p:cNvGrpSpPr>
          <p:nvPr/>
        </p:nvGrpSpPr>
        <p:grpSpPr bwMode="auto">
          <a:xfrm>
            <a:off x="2466975" y="4702175"/>
            <a:ext cx="501650" cy="396875"/>
            <a:chOff x="1434" y="3104"/>
            <a:chExt cx="316" cy="250"/>
          </a:xfrm>
        </p:grpSpPr>
        <p:grpSp>
          <p:nvGrpSpPr>
            <p:cNvPr id="146529" name="Group 32"/>
            <p:cNvGrpSpPr>
              <a:grpSpLocks/>
            </p:cNvGrpSpPr>
            <p:nvPr/>
          </p:nvGrpSpPr>
          <p:grpSpPr bwMode="auto">
            <a:xfrm>
              <a:off x="1434" y="3163"/>
              <a:ext cx="316" cy="147"/>
              <a:chOff x="1434" y="3163"/>
              <a:chExt cx="316" cy="147"/>
            </a:xfrm>
          </p:grpSpPr>
          <p:sp>
            <p:nvSpPr>
              <p:cNvPr id="146531" name="Oval 33"/>
              <p:cNvSpPr>
                <a:spLocks noChangeArrowheads="1"/>
              </p:cNvSpPr>
              <p:nvPr/>
            </p:nvSpPr>
            <p:spPr bwMode="auto">
              <a:xfrm>
                <a:off x="1437" y="322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2" name="Line 34"/>
              <p:cNvSpPr>
                <a:spLocks noChangeShapeType="1"/>
              </p:cNvSpPr>
              <p:nvPr/>
            </p:nvSpPr>
            <p:spPr bwMode="auto">
              <a:xfrm>
                <a:off x="1437" y="322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3" name="Line 35"/>
              <p:cNvSpPr>
                <a:spLocks noChangeShapeType="1"/>
              </p:cNvSpPr>
              <p:nvPr/>
            </p:nvSpPr>
            <p:spPr bwMode="auto">
              <a:xfrm>
                <a:off x="1750" y="322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4" name="Rectangle 36"/>
              <p:cNvSpPr>
                <a:spLocks noChangeArrowheads="1"/>
              </p:cNvSpPr>
              <p:nvPr/>
            </p:nvSpPr>
            <p:spPr bwMode="auto">
              <a:xfrm>
                <a:off x="1437" y="322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35" name="Oval 37"/>
              <p:cNvSpPr>
                <a:spLocks noChangeArrowheads="1"/>
              </p:cNvSpPr>
              <p:nvPr/>
            </p:nvSpPr>
            <p:spPr bwMode="auto">
              <a:xfrm>
                <a:off x="1434" y="316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36" name="Rectangle 38"/>
              <p:cNvSpPr>
                <a:spLocks noChangeArrowheads="1"/>
              </p:cNvSpPr>
              <p:nvPr/>
            </p:nvSpPr>
            <p:spPr bwMode="auto">
              <a:xfrm>
                <a:off x="1521" y="3176"/>
                <a:ext cx="142" cy="110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6530" name="Text Box 39"/>
            <p:cNvSpPr txBox="1">
              <a:spLocks noChangeArrowheads="1"/>
            </p:cNvSpPr>
            <p:nvPr/>
          </p:nvSpPr>
          <p:spPr bwMode="auto">
            <a:xfrm>
              <a:off x="1448" y="3104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3a</a:t>
              </a:r>
              <a:endParaRPr lang="en-US"/>
            </a:p>
          </p:txBody>
        </p:sp>
      </p:grpSp>
      <p:grpSp>
        <p:nvGrpSpPr>
          <p:cNvPr id="146450" name="Group 40"/>
          <p:cNvGrpSpPr>
            <a:grpSpLocks/>
          </p:cNvGrpSpPr>
          <p:nvPr/>
        </p:nvGrpSpPr>
        <p:grpSpPr bwMode="auto">
          <a:xfrm>
            <a:off x="2495550" y="5227638"/>
            <a:ext cx="2660650" cy="1122362"/>
            <a:chOff x="1572" y="3293"/>
            <a:chExt cx="1676" cy="707"/>
          </a:xfrm>
        </p:grpSpPr>
        <p:sp>
          <p:nvSpPr>
            <p:cNvPr id="146486" name="Freeform 41"/>
            <p:cNvSpPr>
              <a:spLocks/>
            </p:cNvSpPr>
            <p:nvPr/>
          </p:nvSpPr>
          <p:spPr bwMode="auto">
            <a:xfrm>
              <a:off x="1572" y="3293"/>
              <a:ext cx="1676" cy="707"/>
            </a:xfrm>
            <a:custGeom>
              <a:avLst/>
              <a:gdLst>
                <a:gd name="T0" fmla="*/ 259 w 1583"/>
                <a:gd name="T1" fmla="*/ 310 h 682"/>
                <a:gd name="T2" fmla="*/ 681 w 1583"/>
                <a:gd name="T3" fmla="*/ 102 h 682"/>
                <a:gd name="T4" fmla="*/ 1313 w 1583"/>
                <a:gd name="T5" fmla="*/ 29 h 682"/>
                <a:gd name="T6" fmla="*/ 1933 w 1583"/>
                <a:gd name="T7" fmla="*/ 268 h 682"/>
                <a:gd name="T8" fmla="*/ 2613 w 1583"/>
                <a:gd name="T9" fmla="*/ 591 h 682"/>
                <a:gd name="T10" fmla="*/ 2126 w 1583"/>
                <a:gd name="T11" fmla="*/ 888 h 682"/>
                <a:gd name="T12" fmla="*/ 1153 w 1583"/>
                <a:gd name="T13" fmla="*/ 908 h 682"/>
                <a:gd name="T14" fmla="*/ 149 w 1583"/>
                <a:gd name="T15" fmla="*/ 823 h 682"/>
                <a:gd name="T16" fmla="*/ 259 w 1583"/>
                <a:gd name="T17" fmla="*/ 310 h 6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3"/>
                <a:gd name="T28" fmla="*/ 0 h 682"/>
                <a:gd name="T29" fmla="*/ 1583 w 1583"/>
                <a:gd name="T30" fmla="*/ 682 h 6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3" h="682">
                  <a:moveTo>
                    <a:pt x="155" y="224"/>
                  </a:moveTo>
                  <a:cubicBezTo>
                    <a:pt x="208" y="137"/>
                    <a:pt x="302" y="108"/>
                    <a:pt x="407" y="74"/>
                  </a:cubicBezTo>
                  <a:cubicBezTo>
                    <a:pt x="512" y="40"/>
                    <a:pt x="660" y="0"/>
                    <a:pt x="785" y="20"/>
                  </a:cubicBezTo>
                  <a:cubicBezTo>
                    <a:pt x="910" y="40"/>
                    <a:pt x="1027" y="126"/>
                    <a:pt x="1157" y="194"/>
                  </a:cubicBezTo>
                  <a:cubicBezTo>
                    <a:pt x="1287" y="262"/>
                    <a:pt x="1545" y="353"/>
                    <a:pt x="1564" y="428"/>
                  </a:cubicBezTo>
                  <a:cubicBezTo>
                    <a:pt x="1583" y="503"/>
                    <a:pt x="1417" y="606"/>
                    <a:pt x="1272" y="644"/>
                  </a:cubicBezTo>
                  <a:cubicBezTo>
                    <a:pt x="1127" y="682"/>
                    <a:pt x="887" y="664"/>
                    <a:pt x="690" y="656"/>
                  </a:cubicBezTo>
                  <a:cubicBezTo>
                    <a:pt x="493" y="648"/>
                    <a:pt x="178" y="668"/>
                    <a:pt x="89" y="596"/>
                  </a:cubicBezTo>
                  <a:cubicBezTo>
                    <a:pt x="0" y="524"/>
                    <a:pt x="102" y="311"/>
                    <a:pt x="155" y="224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7" name="Text Box 42"/>
            <p:cNvSpPr txBox="1">
              <a:spLocks noChangeArrowheads="1"/>
            </p:cNvSpPr>
            <p:nvPr/>
          </p:nvSpPr>
          <p:spPr bwMode="auto">
            <a:xfrm>
              <a:off x="1719" y="3724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/>
                <a:t>AS1</a:t>
              </a:r>
              <a:endParaRPr lang="en-US" sz="1800"/>
            </a:p>
          </p:txBody>
        </p:sp>
        <p:sp>
          <p:nvSpPr>
            <p:cNvPr id="146488" name="Line 43"/>
            <p:cNvSpPr>
              <a:spLocks noChangeShapeType="1"/>
            </p:cNvSpPr>
            <p:nvPr/>
          </p:nvSpPr>
          <p:spPr bwMode="auto">
            <a:xfrm flipH="1">
              <a:off x="2134" y="3469"/>
              <a:ext cx="93" cy="1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89" name="Line 44"/>
            <p:cNvSpPr>
              <a:spLocks noChangeShapeType="1"/>
            </p:cNvSpPr>
            <p:nvPr/>
          </p:nvSpPr>
          <p:spPr bwMode="auto">
            <a:xfrm>
              <a:off x="2388" y="3491"/>
              <a:ext cx="3" cy="2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90" name="Line 45"/>
            <p:cNvSpPr>
              <a:spLocks noChangeShapeType="1"/>
            </p:cNvSpPr>
            <p:nvPr/>
          </p:nvSpPr>
          <p:spPr bwMode="auto">
            <a:xfrm>
              <a:off x="2490" y="3461"/>
              <a:ext cx="313" cy="2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91" name="Line 46"/>
            <p:cNvSpPr>
              <a:spLocks noChangeShapeType="1"/>
            </p:cNvSpPr>
            <p:nvPr/>
          </p:nvSpPr>
          <p:spPr bwMode="auto">
            <a:xfrm flipH="1">
              <a:off x="2566" y="3749"/>
              <a:ext cx="237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92" name="Line 47"/>
            <p:cNvSpPr>
              <a:spLocks noChangeShapeType="1"/>
            </p:cNvSpPr>
            <p:nvPr/>
          </p:nvSpPr>
          <p:spPr bwMode="auto">
            <a:xfrm flipH="1" flipV="1">
              <a:off x="2202" y="3638"/>
              <a:ext cx="568" cy="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93" name="Line 48"/>
            <p:cNvSpPr>
              <a:spLocks noChangeShapeType="1"/>
            </p:cNvSpPr>
            <p:nvPr/>
          </p:nvSpPr>
          <p:spPr bwMode="auto">
            <a:xfrm>
              <a:off x="2143" y="3689"/>
              <a:ext cx="127" cy="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494" name="Group 49"/>
            <p:cNvGrpSpPr>
              <a:grpSpLocks/>
            </p:cNvGrpSpPr>
            <p:nvPr/>
          </p:nvGrpSpPr>
          <p:grpSpPr bwMode="auto">
            <a:xfrm>
              <a:off x="2202" y="3293"/>
              <a:ext cx="316" cy="250"/>
              <a:chOff x="2055" y="3447"/>
              <a:chExt cx="316" cy="250"/>
            </a:xfrm>
          </p:grpSpPr>
          <p:sp>
            <p:nvSpPr>
              <p:cNvPr id="146521" name="Oval 50"/>
              <p:cNvSpPr>
                <a:spLocks noChangeArrowheads="1"/>
              </p:cNvSpPr>
              <p:nvPr/>
            </p:nvSpPr>
            <p:spPr bwMode="auto">
              <a:xfrm>
                <a:off x="2058" y="3571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2" name="Line 51"/>
              <p:cNvSpPr>
                <a:spLocks noChangeShapeType="1"/>
              </p:cNvSpPr>
              <p:nvPr/>
            </p:nvSpPr>
            <p:spPr bwMode="auto">
              <a:xfrm>
                <a:off x="2058" y="356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3" name="Line 52"/>
              <p:cNvSpPr>
                <a:spLocks noChangeShapeType="1"/>
              </p:cNvSpPr>
              <p:nvPr/>
            </p:nvSpPr>
            <p:spPr bwMode="auto">
              <a:xfrm>
                <a:off x="2371" y="356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4" name="Rectangle 53"/>
              <p:cNvSpPr>
                <a:spLocks noChangeArrowheads="1"/>
              </p:cNvSpPr>
              <p:nvPr/>
            </p:nvSpPr>
            <p:spPr bwMode="auto">
              <a:xfrm>
                <a:off x="2058" y="3564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25" name="Oval 54"/>
              <p:cNvSpPr>
                <a:spLocks noChangeArrowheads="1"/>
              </p:cNvSpPr>
              <p:nvPr/>
            </p:nvSpPr>
            <p:spPr bwMode="auto">
              <a:xfrm>
                <a:off x="2055" y="3505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526" name="Group 55"/>
              <p:cNvGrpSpPr>
                <a:grpSpLocks/>
              </p:cNvGrpSpPr>
              <p:nvPr/>
            </p:nvGrpSpPr>
            <p:grpSpPr bwMode="auto">
              <a:xfrm>
                <a:off x="2072" y="3447"/>
                <a:ext cx="285" cy="250"/>
                <a:chOff x="2912" y="2425"/>
                <a:chExt cx="292" cy="250"/>
              </a:xfrm>
            </p:grpSpPr>
            <p:sp>
              <p:nvSpPr>
                <p:cNvPr id="146527" name="Rectangle 5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528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912" y="2425"/>
                  <a:ext cx="29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1c</a:t>
                  </a:r>
                </a:p>
              </p:txBody>
            </p:sp>
          </p:grpSp>
        </p:grpSp>
        <p:grpSp>
          <p:nvGrpSpPr>
            <p:cNvPr id="146495" name="Group 58"/>
            <p:cNvGrpSpPr>
              <a:grpSpLocks/>
            </p:cNvGrpSpPr>
            <p:nvPr/>
          </p:nvGrpSpPr>
          <p:grpSpPr bwMode="auto">
            <a:xfrm>
              <a:off x="1896" y="3507"/>
              <a:ext cx="316" cy="250"/>
              <a:chOff x="1749" y="3661"/>
              <a:chExt cx="316" cy="250"/>
            </a:xfrm>
          </p:grpSpPr>
          <p:sp>
            <p:nvSpPr>
              <p:cNvPr id="146514" name="Oval 59"/>
              <p:cNvSpPr>
                <a:spLocks noChangeArrowheads="1"/>
              </p:cNvSpPr>
              <p:nvPr/>
            </p:nvSpPr>
            <p:spPr bwMode="auto">
              <a:xfrm>
                <a:off x="1752" y="3781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5" name="Line 60"/>
              <p:cNvSpPr>
                <a:spLocks noChangeShapeType="1"/>
              </p:cNvSpPr>
              <p:nvPr/>
            </p:nvSpPr>
            <p:spPr bwMode="auto">
              <a:xfrm>
                <a:off x="1752" y="377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6" name="Line 61"/>
              <p:cNvSpPr>
                <a:spLocks noChangeShapeType="1"/>
              </p:cNvSpPr>
              <p:nvPr/>
            </p:nvSpPr>
            <p:spPr bwMode="auto">
              <a:xfrm>
                <a:off x="2065" y="377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7" name="Rectangle 62"/>
              <p:cNvSpPr>
                <a:spLocks noChangeArrowheads="1"/>
              </p:cNvSpPr>
              <p:nvPr/>
            </p:nvSpPr>
            <p:spPr bwMode="auto">
              <a:xfrm>
                <a:off x="1752" y="3774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18" name="Oval 63"/>
              <p:cNvSpPr>
                <a:spLocks noChangeArrowheads="1"/>
              </p:cNvSpPr>
              <p:nvPr/>
            </p:nvSpPr>
            <p:spPr bwMode="auto">
              <a:xfrm>
                <a:off x="1749" y="371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19" name="Rectangle 64"/>
              <p:cNvSpPr>
                <a:spLocks noChangeArrowheads="1"/>
              </p:cNvSpPr>
              <p:nvPr/>
            </p:nvSpPr>
            <p:spPr bwMode="auto">
              <a:xfrm>
                <a:off x="1834" y="3746"/>
                <a:ext cx="142" cy="9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20" name="Text Box 65"/>
              <p:cNvSpPr txBox="1">
                <a:spLocks noChangeArrowheads="1"/>
              </p:cNvSpPr>
              <p:nvPr/>
            </p:nvSpPr>
            <p:spPr bwMode="auto">
              <a:xfrm>
                <a:off x="1765" y="3661"/>
                <a:ext cx="2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1a</a:t>
                </a:r>
                <a:endParaRPr lang="en-US"/>
              </a:p>
            </p:txBody>
          </p:sp>
        </p:grpSp>
        <p:grpSp>
          <p:nvGrpSpPr>
            <p:cNvPr id="146496" name="Group 66"/>
            <p:cNvGrpSpPr>
              <a:grpSpLocks/>
            </p:cNvGrpSpPr>
            <p:nvPr/>
          </p:nvGrpSpPr>
          <p:grpSpPr bwMode="auto">
            <a:xfrm>
              <a:off x="2238" y="3689"/>
              <a:ext cx="316" cy="250"/>
              <a:chOff x="2091" y="3843"/>
              <a:chExt cx="316" cy="250"/>
            </a:xfrm>
          </p:grpSpPr>
          <p:sp>
            <p:nvSpPr>
              <p:cNvPr id="146506" name="Oval 67"/>
              <p:cNvSpPr>
                <a:spLocks noChangeArrowheads="1"/>
              </p:cNvSpPr>
              <p:nvPr/>
            </p:nvSpPr>
            <p:spPr bwMode="auto">
              <a:xfrm>
                <a:off x="2094" y="3967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7" name="Line 68"/>
              <p:cNvSpPr>
                <a:spLocks noChangeShapeType="1"/>
              </p:cNvSpPr>
              <p:nvPr/>
            </p:nvSpPr>
            <p:spPr bwMode="auto">
              <a:xfrm>
                <a:off x="2094" y="3960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8" name="Line 69"/>
              <p:cNvSpPr>
                <a:spLocks noChangeShapeType="1"/>
              </p:cNvSpPr>
              <p:nvPr/>
            </p:nvSpPr>
            <p:spPr bwMode="auto">
              <a:xfrm>
                <a:off x="2407" y="3960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9" name="Rectangle 70"/>
              <p:cNvSpPr>
                <a:spLocks noChangeArrowheads="1"/>
              </p:cNvSpPr>
              <p:nvPr/>
            </p:nvSpPr>
            <p:spPr bwMode="auto">
              <a:xfrm>
                <a:off x="2094" y="3960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10" name="Oval 71"/>
              <p:cNvSpPr>
                <a:spLocks noChangeArrowheads="1"/>
              </p:cNvSpPr>
              <p:nvPr/>
            </p:nvSpPr>
            <p:spPr bwMode="auto">
              <a:xfrm>
                <a:off x="2091" y="3901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511" name="Group 72"/>
              <p:cNvGrpSpPr>
                <a:grpSpLocks/>
              </p:cNvGrpSpPr>
              <p:nvPr/>
            </p:nvGrpSpPr>
            <p:grpSpPr bwMode="auto">
              <a:xfrm>
                <a:off x="2106" y="3843"/>
                <a:ext cx="294" cy="250"/>
                <a:chOff x="2910" y="2425"/>
                <a:chExt cx="296" cy="250"/>
              </a:xfrm>
            </p:grpSpPr>
            <p:sp>
              <p:nvSpPr>
                <p:cNvPr id="146512" name="Rectangle 7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513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2910" y="2425"/>
                  <a:ext cx="2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1d</a:t>
                  </a:r>
                </a:p>
              </p:txBody>
            </p:sp>
          </p:grpSp>
        </p:grpSp>
        <p:grpSp>
          <p:nvGrpSpPr>
            <p:cNvPr id="146497" name="Group 75"/>
            <p:cNvGrpSpPr>
              <a:grpSpLocks/>
            </p:cNvGrpSpPr>
            <p:nvPr/>
          </p:nvGrpSpPr>
          <p:grpSpPr bwMode="auto">
            <a:xfrm>
              <a:off x="2778" y="3573"/>
              <a:ext cx="316" cy="250"/>
              <a:chOff x="2016" y="1976"/>
              <a:chExt cx="316" cy="250"/>
            </a:xfrm>
          </p:grpSpPr>
          <p:sp>
            <p:nvSpPr>
              <p:cNvPr id="146498" name="Oval 76"/>
              <p:cNvSpPr>
                <a:spLocks noChangeArrowheads="1"/>
              </p:cNvSpPr>
              <p:nvPr/>
            </p:nvSpPr>
            <p:spPr bwMode="auto">
              <a:xfrm>
                <a:off x="2019" y="210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99" name="Line 77"/>
              <p:cNvSpPr>
                <a:spLocks noChangeShapeType="1"/>
              </p:cNvSpPr>
              <p:nvPr/>
            </p:nvSpPr>
            <p:spPr bwMode="auto">
              <a:xfrm>
                <a:off x="2019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0" name="Line 78"/>
              <p:cNvSpPr>
                <a:spLocks noChangeShapeType="1"/>
              </p:cNvSpPr>
              <p:nvPr/>
            </p:nvSpPr>
            <p:spPr bwMode="auto">
              <a:xfrm>
                <a:off x="2332" y="2095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501" name="Rectangle 79"/>
              <p:cNvSpPr>
                <a:spLocks noChangeArrowheads="1"/>
              </p:cNvSpPr>
              <p:nvPr/>
            </p:nvSpPr>
            <p:spPr bwMode="auto">
              <a:xfrm>
                <a:off x="2019" y="209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6502" name="Oval 80"/>
              <p:cNvSpPr>
                <a:spLocks noChangeArrowheads="1"/>
              </p:cNvSpPr>
              <p:nvPr/>
            </p:nvSpPr>
            <p:spPr bwMode="auto">
              <a:xfrm>
                <a:off x="2016" y="203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503" name="Group 81"/>
              <p:cNvGrpSpPr>
                <a:grpSpLocks/>
              </p:cNvGrpSpPr>
              <p:nvPr/>
            </p:nvGrpSpPr>
            <p:grpSpPr bwMode="auto">
              <a:xfrm>
                <a:off x="2029" y="1976"/>
                <a:ext cx="294" cy="250"/>
                <a:chOff x="2909" y="2425"/>
                <a:chExt cx="299" cy="250"/>
              </a:xfrm>
            </p:grpSpPr>
            <p:sp>
              <p:nvSpPr>
                <p:cNvPr id="146504" name="Rectangle 8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2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505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2909" y="2425"/>
                  <a:ext cx="29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1b</a:t>
                  </a:r>
                  <a:endParaRPr lang="en-US"/>
                </a:p>
              </p:txBody>
            </p:sp>
          </p:grpSp>
        </p:grpSp>
      </p:grpSp>
      <p:grpSp>
        <p:nvGrpSpPr>
          <p:cNvPr id="146451" name="Group 84"/>
          <p:cNvGrpSpPr>
            <a:grpSpLocks/>
          </p:cNvGrpSpPr>
          <p:nvPr/>
        </p:nvGrpSpPr>
        <p:grpSpPr bwMode="auto">
          <a:xfrm>
            <a:off x="5414963" y="5324475"/>
            <a:ext cx="501650" cy="396875"/>
            <a:chOff x="3537" y="3473"/>
            <a:chExt cx="316" cy="250"/>
          </a:xfrm>
        </p:grpSpPr>
        <p:sp>
          <p:nvSpPr>
            <p:cNvPr id="146479" name="Oval 85"/>
            <p:cNvSpPr>
              <a:spLocks noChangeArrowheads="1"/>
            </p:cNvSpPr>
            <p:nvPr/>
          </p:nvSpPr>
          <p:spPr bwMode="auto">
            <a:xfrm>
              <a:off x="3540" y="35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0" name="Line 86"/>
            <p:cNvSpPr>
              <a:spLocks noChangeShapeType="1"/>
            </p:cNvSpPr>
            <p:nvPr/>
          </p:nvSpPr>
          <p:spPr bwMode="auto">
            <a:xfrm>
              <a:off x="3540" y="35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1" name="Line 87"/>
            <p:cNvSpPr>
              <a:spLocks noChangeShapeType="1"/>
            </p:cNvSpPr>
            <p:nvPr/>
          </p:nvSpPr>
          <p:spPr bwMode="auto">
            <a:xfrm>
              <a:off x="3853" y="35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2" name="Rectangle 88"/>
            <p:cNvSpPr>
              <a:spLocks noChangeArrowheads="1"/>
            </p:cNvSpPr>
            <p:nvPr/>
          </p:nvSpPr>
          <p:spPr bwMode="auto">
            <a:xfrm>
              <a:off x="3540" y="35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483" name="Oval 89"/>
            <p:cNvSpPr>
              <a:spLocks noChangeArrowheads="1"/>
            </p:cNvSpPr>
            <p:nvPr/>
          </p:nvSpPr>
          <p:spPr bwMode="auto">
            <a:xfrm>
              <a:off x="3537" y="35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4" name="Rectangle 90"/>
            <p:cNvSpPr>
              <a:spLocks noChangeArrowheads="1"/>
            </p:cNvSpPr>
            <p:nvPr/>
          </p:nvSpPr>
          <p:spPr bwMode="auto">
            <a:xfrm>
              <a:off x="3624" y="3545"/>
              <a:ext cx="141" cy="1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85" name="Text Box 91"/>
            <p:cNvSpPr txBox="1">
              <a:spLocks noChangeArrowheads="1"/>
            </p:cNvSpPr>
            <p:nvPr/>
          </p:nvSpPr>
          <p:spPr bwMode="auto">
            <a:xfrm>
              <a:off x="3551" y="3473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2a</a:t>
              </a:r>
              <a:endParaRPr lang="en-US"/>
            </a:p>
          </p:txBody>
        </p:sp>
      </p:grpSp>
      <p:sp>
        <p:nvSpPr>
          <p:cNvPr id="146452" name="Line 92"/>
          <p:cNvSpPr>
            <a:spLocks noChangeShapeType="1"/>
          </p:cNvSpPr>
          <p:nvPr/>
        </p:nvSpPr>
        <p:spPr bwMode="auto">
          <a:xfrm>
            <a:off x="6635750" y="5241925"/>
            <a:ext cx="857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6453" name="Line 93"/>
          <p:cNvSpPr>
            <a:spLocks noChangeShapeType="1"/>
          </p:cNvSpPr>
          <p:nvPr/>
        </p:nvSpPr>
        <p:spPr bwMode="auto">
          <a:xfrm>
            <a:off x="6889750" y="5707063"/>
            <a:ext cx="735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6454" name="Line 94"/>
          <p:cNvSpPr>
            <a:spLocks noChangeShapeType="1"/>
          </p:cNvSpPr>
          <p:nvPr/>
        </p:nvSpPr>
        <p:spPr bwMode="auto">
          <a:xfrm>
            <a:off x="5921375" y="5553075"/>
            <a:ext cx="4889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55" name="Line 95"/>
          <p:cNvSpPr>
            <a:spLocks noChangeShapeType="1"/>
          </p:cNvSpPr>
          <p:nvPr/>
        </p:nvSpPr>
        <p:spPr bwMode="auto">
          <a:xfrm>
            <a:off x="6530975" y="5351463"/>
            <a:ext cx="68263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6456" name="Group 96"/>
          <p:cNvGrpSpPr>
            <a:grpSpLocks/>
          </p:cNvGrpSpPr>
          <p:nvPr/>
        </p:nvGrpSpPr>
        <p:grpSpPr bwMode="auto">
          <a:xfrm>
            <a:off x="6142038" y="5046663"/>
            <a:ext cx="501650" cy="396875"/>
            <a:chOff x="4320" y="1936"/>
            <a:chExt cx="316" cy="250"/>
          </a:xfrm>
        </p:grpSpPr>
        <p:sp>
          <p:nvSpPr>
            <p:cNvPr id="146472" name="Oval 97"/>
            <p:cNvSpPr>
              <a:spLocks noChangeArrowheads="1"/>
            </p:cNvSpPr>
            <p:nvPr/>
          </p:nvSpPr>
          <p:spPr bwMode="auto">
            <a:xfrm>
              <a:off x="4323" y="205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3" name="Line 98"/>
            <p:cNvSpPr>
              <a:spLocks noChangeShapeType="1"/>
            </p:cNvSpPr>
            <p:nvPr/>
          </p:nvSpPr>
          <p:spPr bwMode="auto">
            <a:xfrm>
              <a:off x="4323" y="20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4" name="Line 99"/>
            <p:cNvSpPr>
              <a:spLocks noChangeShapeType="1"/>
            </p:cNvSpPr>
            <p:nvPr/>
          </p:nvSpPr>
          <p:spPr bwMode="auto">
            <a:xfrm>
              <a:off x="4636" y="20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5" name="Rectangle 100"/>
            <p:cNvSpPr>
              <a:spLocks noChangeArrowheads="1"/>
            </p:cNvSpPr>
            <p:nvPr/>
          </p:nvSpPr>
          <p:spPr bwMode="auto">
            <a:xfrm>
              <a:off x="4323" y="204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476" name="Oval 101"/>
            <p:cNvSpPr>
              <a:spLocks noChangeArrowheads="1"/>
            </p:cNvSpPr>
            <p:nvPr/>
          </p:nvSpPr>
          <p:spPr bwMode="auto">
            <a:xfrm>
              <a:off x="4320" y="198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7" name="Rectangle 102"/>
            <p:cNvSpPr>
              <a:spLocks noChangeArrowheads="1"/>
            </p:cNvSpPr>
            <p:nvPr/>
          </p:nvSpPr>
          <p:spPr bwMode="auto">
            <a:xfrm>
              <a:off x="4407" y="2001"/>
              <a:ext cx="141" cy="11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8" name="Text Box 103"/>
            <p:cNvSpPr txBox="1">
              <a:spLocks noChangeArrowheads="1"/>
            </p:cNvSpPr>
            <p:nvPr/>
          </p:nvSpPr>
          <p:spPr bwMode="auto">
            <a:xfrm>
              <a:off x="4338" y="1936"/>
              <a:ext cx="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2c</a:t>
              </a:r>
              <a:endParaRPr lang="en-US"/>
            </a:p>
          </p:txBody>
        </p:sp>
      </p:grpSp>
      <p:grpSp>
        <p:nvGrpSpPr>
          <p:cNvPr id="146457" name="Group 104"/>
          <p:cNvGrpSpPr>
            <a:grpSpLocks/>
          </p:cNvGrpSpPr>
          <p:nvPr/>
        </p:nvGrpSpPr>
        <p:grpSpPr bwMode="auto">
          <a:xfrm>
            <a:off x="6405563" y="5502275"/>
            <a:ext cx="501650" cy="396875"/>
            <a:chOff x="4596" y="2158"/>
            <a:chExt cx="316" cy="250"/>
          </a:xfrm>
        </p:grpSpPr>
        <p:sp>
          <p:nvSpPr>
            <p:cNvPr id="146465" name="Oval 105"/>
            <p:cNvSpPr>
              <a:spLocks noChangeArrowheads="1"/>
            </p:cNvSpPr>
            <p:nvPr/>
          </p:nvSpPr>
          <p:spPr bwMode="auto">
            <a:xfrm>
              <a:off x="4599" y="227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6" name="Line 106"/>
            <p:cNvSpPr>
              <a:spLocks noChangeShapeType="1"/>
            </p:cNvSpPr>
            <p:nvPr/>
          </p:nvSpPr>
          <p:spPr bwMode="auto">
            <a:xfrm>
              <a:off x="4599" y="226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7" name="Line 107"/>
            <p:cNvSpPr>
              <a:spLocks noChangeShapeType="1"/>
            </p:cNvSpPr>
            <p:nvPr/>
          </p:nvSpPr>
          <p:spPr bwMode="auto">
            <a:xfrm>
              <a:off x="4912" y="226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68" name="Rectangle 108"/>
            <p:cNvSpPr>
              <a:spLocks noChangeArrowheads="1"/>
            </p:cNvSpPr>
            <p:nvPr/>
          </p:nvSpPr>
          <p:spPr bwMode="auto">
            <a:xfrm>
              <a:off x="4599" y="226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6469" name="Oval 109"/>
            <p:cNvSpPr>
              <a:spLocks noChangeArrowheads="1"/>
            </p:cNvSpPr>
            <p:nvPr/>
          </p:nvSpPr>
          <p:spPr bwMode="auto">
            <a:xfrm>
              <a:off x="4596" y="221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0" name="Rectangle 110"/>
            <p:cNvSpPr>
              <a:spLocks noChangeArrowheads="1"/>
            </p:cNvSpPr>
            <p:nvPr/>
          </p:nvSpPr>
          <p:spPr bwMode="auto">
            <a:xfrm>
              <a:off x="4683" y="2223"/>
              <a:ext cx="142" cy="11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71" name="Text Box 111"/>
            <p:cNvSpPr txBox="1">
              <a:spLocks noChangeArrowheads="1"/>
            </p:cNvSpPr>
            <p:nvPr/>
          </p:nvSpPr>
          <p:spPr bwMode="auto">
            <a:xfrm>
              <a:off x="4610" y="2158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2b</a:t>
              </a:r>
              <a:endParaRPr lang="en-US"/>
            </a:p>
          </p:txBody>
        </p:sp>
      </p:grpSp>
      <p:sp>
        <p:nvSpPr>
          <p:cNvPr id="146458" name="Text Box 112"/>
          <p:cNvSpPr txBox="1">
            <a:spLocks noChangeArrowheads="1"/>
          </p:cNvSpPr>
          <p:nvPr/>
        </p:nvSpPr>
        <p:spPr bwMode="auto">
          <a:xfrm>
            <a:off x="7656513" y="5159375"/>
            <a:ext cx="8937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other</a:t>
            </a:r>
          </a:p>
          <a:p>
            <a:r>
              <a:rPr lang="en-US" sz="1400"/>
              <a:t>networks</a:t>
            </a:r>
          </a:p>
        </p:txBody>
      </p:sp>
      <p:sp>
        <p:nvSpPr>
          <p:cNvPr id="146459" name="Freeform 113"/>
          <p:cNvSpPr>
            <a:spLocks/>
          </p:cNvSpPr>
          <p:nvPr/>
        </p:nvSpPr>
        <p:spPr bwMode="auto">
          <a:xfrm flipH="1">
            <a:off x="292100" y="4772025"/>
            <a:ext cx="1171575" cy="1758950"/>
          </a:xfrm>
          <a:custGeom>
            <a:avLst/>
            <a:gdLst>
              <a:gd name="T0" fmla="*/ 2147483647 w 738"/>
              <a:gd name="T1" fmla="*/ 2147483647 h 1108"/>
              <a:gd name="T2" fmla="*/ 2147483647 w 738"/>
              <a:gd name="T3" fmla="*/ 2147483647 h 1108"/>
              <a:gd name="T4" fmla="*/ 2147483647 w 738"/>
              <a:gd name="T5" fmla="*/ 2147483647 h 1108"/>
              <a:gd name="T6" fmla="*/ 2147483647 w 738"/>
              <a:gd name="T7" fmla="*/ 2147483647 h 1108"/>
              <a:gd name="T8" fmla="*/ 2147483647 w 738"/>
              <a:gd name="T9" fmla="*/ 2147483647 h 1108"/>
              <a:gd name="T10" fmla="*/ 2147483647 w 738"/>
              <a:gd name="T11" fmla="*/ 2147483647 h 1108"/>
              <a:gd name="T12" fmla="*/ 2147483647 w 738"/>
              <a:gd name="T13" fmla="*/ 2147483647 h 1108"/>
              <a:gd name="T14" fmla="*/ 2147483647 w 738"/>
              <a:gd name="T15" fmla="*/ 2147483647 h 11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38"/>
              <a:gd name="T25" fmla="*/ 0 h 1108"/>
              <a:gd name="T26" fmla="*/ 738 w 738"/>
              <a:gd name="T27" fmla="*/ 1108 h 11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38" h="1108">
                <a:moveTo>
                  <a:pt x="32" y="394"/>
                </a:moveTo>
                <a:cubicBezTo>
                  <a:pt x="66" y="301"/>
                  <a:pt x="108" y="228"/>
                  <a:pt x="213" y="172"/>
                </a:cubicBezTo>
                <a:cubicBezTo>
                  <a:pt x="318" y="116"/>
                  <a:pt x="588" y="0"/>
                  <a:pt x="663" y="56"/>
                </a:cubicBezTo>
                <a:cubicBezTo>
                  <a:pt x="738" y="112"/>
                  <a:pt x="659" y="346"/>
                  <a:pt x="661" y="509"/>
                </a:cubicBezTo>
                <a:cubicBezTo>
                  <a:pt x="663" y="672"/>
                  <a:pt x="731" y="956"/>
                  <a:pt x="677" y="1032"/>
                </a:cubicBezTo>
                <a:cubicBezTo>
                  <a:pt x="623" y="1108"/>
                  <a:pt x="442" y="999"/>
                  <a:pt x="338" y="962"/>
                </a:cubicBezTo>
                <a:cubicBezTo>
                  <a:pt x="234" y="925"/>
                  <a:pt x="102" y="904"/>
                  <a:pt x="51" y="809"/>
                </a:cubicBezTo>
                <a:cubicBezTo>
                  <a:pt x="0" y="715"/>
                  <a:pt x="36" y="481"/>
                  <a:pt x="32" y="394"/>
                </a:cubicBez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0" name="Text Box 114"/>
          <p:cNvSpPr txBox="1">
            <a:spLocks noChangeArrowheads="1"/>
          </p:cNvSpPr>
          <p:nvPr/>
        </p:nvSpPr>
        <p:spPr bwMode="auto">
          <a:xfrm>
            <a:off x="349250" y="5556250"/>
            <a:ext cx="893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other</a:t>
            </a:r>
          </a:p>
          <a:p>
            <a:r>
              <a:rPr lang="en-US" sz="1400"/>
              <a:t>networks</a:t>
            </a:r>
          </a:p>
        </p:txBody>
      </p:sp>
      <p:sp>
        <p:nvSpPr>
          <p:cNvPr id="146461" name="Line 115"/>
          <p:cNvSpPr>
            <a:spLocks noChangeShapeType="1"/>
          </p:cNvSpPr>
          <p:nvPr/>
        </p:nvSpPr>
        <p:spPr bwMode="auto">
          <a:xfrm flipH="1">
            <a:off x="1149350" y="5118100"/>
            <a:ext cx="468313" cy="26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6462" name="Freeform 116"/>
          <p:cNvSpPr>
            <a:spLocks/>
          </p:cNvSpPr>
          <p:nvPr/>
        </p:nvSpPr>
        <p:spPr bwMode="auto">
          <a:xfrm>
            <a:off x="4913313" y="5607050"/>
            <a:ext cx="523875" cy="261938"/>
          </a:xfrm>
          <a:custGeom>
            <a:avLst/>
            <a:gdLst>
              <a:gd name="T0" fmla="*/ 0 w 654"/>
              <a:gd name="T1" fmla="*/ 2147483647 h 420"/>
              <a:gd name="T2" fmla="*/ 2147483647 w 654"/>
              <a:gd name="T3" fmla="*/ 0 h 420"/>
              <a:gd name="T4" fmla="*/ 0 60000 65536"/>
              <a:gd name="T5" fmla="*/ 0 60000 65536"/>
              <a:gd name="T6" fmla="*/ 0 w 654"/>
              <a:gd name="T7" fmla="*/ 0 h 420"/>
              <a:gd name="T8" fmla="*/ 654 w 654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63" name="Freeform 117"/>
          <p:cNvSpPr>
            <a:spLocks/>
          </p:cNvSpPr>
          <p:nvPr/>
        </p:nvSpPr>
        <p:spPr bwMode="auto">
          <a:xfrm>
            <a:off x="2800350" y="5014913"/>
            <a:ext cx="704850" cy="409575"/>
          </a:xfrm>
          <a:custGeom>
            <a:avLst/>
            <a:gdLst>
              <a:gd name="T0" fmla="*/ 0 w 444"/>
              <a:gd name="T1" fmla="*/ 0 h 258"/>
              <a:gd name="T2" fmla="*/ 2147483647 w 444"/>
              <a:gd name="T3" fmla="*/ 2147483647 h 258"/>
              <a:gd name="T4" fmla="*/ 0 60000 65536"/>
              <a:gd name="T5" fmla="*/ 0 60000 65536"/>
              <a:gd name="T6" fmla="*/ 0 w 444"/>
              <a:gd name="T7" fmla="*/ 0 h 258"/>
              <a:gd name="T8" fmla="*/ 444 w 444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6464" name="Picture 118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80010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47</a:t>
            </a:fld>
            <a:endParaRPr lang="en-US" sz="1200" dirty="0">
              <a:latin typeface="Tahoma" charset="0"/>
            </a:endParaRPr>
          </a:p>
        </p:txBody>
      </p:sp>
      <p:sp>
        <p:nvSpPr>
          <p:cNvPr id="1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Intra-AS Routing</a:t>
            </a: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also known as </a:t>
            </a:r>
            <a:r>
              <a:rPr lang="en-US" i="1" dirty="0">
                <a:solidFill>
                  <a:srgbClr val="CC0000"/>
                </a:solidFill>
                <a:cs typeface="+mn-cs"/>
              </a:rPr>
              <a:t>interior gateway protocols (IGP)</a:t>
            </a:r>
          </a:p>
          <a:p>
            <a:pPr>
              <a:defRPr/>
            </a:pPr>
            <a:r>
              <a:rPr lang="en-US" dirty="0">
                <a:cs typeface="+mn-cs"/>
              </a:rPr>
              <a:t>most common intra-AS routing protocols:</a:t>
            </a:r>
          </a:p>
          <a:p>
            <a:pPr lvl="1">
              <a:defRPr/>
            </a:pPr>
            <a:r>
              <a:rPr lang="en-US" sz="2800" dirty="0"/>
              <a:t>RIP: Routing Information Protocol</a:t>
            </a:r>
          </a:p>
          <a:p>
            <a:pPr lvl="1">
              <a:defRPr/>
            </a:pPr>
            <a:r>
              <a:rPr lang="en-US" sz="2800" dirty="0"/>
              <a:t>OSPF: Open Shortest Path </a:t>
            </a:r>
            <a:r>
              <a:rPr lang="en-US" sz="2800" dirty="0" smtClean="0"/>
              <a:t>First (IS-IS protocol essentially same as OSPF)</a:t>
            </a:r>
            <a:endParaRPr lang="en-US" sz="2800" dirty="0"/>
          </a:p>
          <a:p>
            <a:pPr lvl="1">
              <a:defRPr/>
            </a:pPr>
            <a:r>
              <a:rPr lang="en-US" sz="2800" dirty="0"/>
              <a:t>IGRP: Interior Gateway Routing Protocol (Cisco </a:t>
            </a:r>
            <a:r>
              <a:rPr lang="en-US" sz="2800" dirty="0" smtClean="0"/>
              <a:t>proprietary </a:t>
            </a:r>
            <a:r>
              <a:rPr lang="en-US" sz="2000" dirty="0" smtClean="0"/>
              <a:t>for decades, until 2016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51557" name="Picture 4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031875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4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9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4888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cs typeface="+mj-cs"/>
              </a:rPr>
              <a:t>OSPF (Open Shortest Path First)</a:t>
            </a:r>
          </a:p>
        </p:txBody>
      </p:sp>
      <p:sp>
        <p:nvSpPr>
          <p:cNvPr id="157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5105400"/>
          </a:xfrm>
        </p:spPr>
        <p:txBody>
          <a:bodyPr/>
          <a:lstStyle/>
          <a:p>
            <a:r>
              <a:rPr lang="ja-JP" altLang="en-US" dirty="0">
                <a:latin typeface="Gill Sans MT" charset="0"/>
              </a:rPr>
              <a:t>“</a:t>
            </a:r>
            <a:r>
              <a:rPr lang="en-US" altLang="ja-JP" dirty="0">
                <a:latin typeface="Gill Sans MT" charset="0"/>
              </a:rPr>
              <a:t>open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altLang="ja-JP" dirty="0">
                <a:latin typeface="Gill Sans MT" charset="0"/>
              </a:rPr>
              <a:t>: publicly available</a:t>
            </a:r>
          </a:p>
          <a:p>
            <a:r>
              <a:rPr lang="en-US" dirty="0">
                <a:latin typeface="Gill Sans MT" charset="0"/>
              </a:rPr>
              <a:t>uses </a:t>
            </a:r>
            <a:r>
              <a:rPr lang="en-US" dirty="0" smtClean="0">
                <a:latin typeface="Gill Sans MT" charset="0"/>
              </a:rPr>
              <a:t>link-state </a:t>
            </a:r>
            <a:r>
              <a:rPr lang="en-US" dirty="0">
                <a:latin typeface="Gill Sans MT" charset="0"/>
              </a:rPr>
              <a:t>algorithm </a:t>
            </a:r>
          </a:p>
          <a:p>
            <a:pPr lvl="1"/>
            <a:r>
              <a:rPr lang="en-US" dirty="0" smtClean="0">
                <a:latin typeface="Gill Sans MT" charset="0"/>
              </a:rPr>
              <a:t>link state </a:t>
            </a:r>
            <a:r>
              <a:rPr lang="en-US" dirty="0">
                <a:latin typeface="Gill Sans MT" charset="0"/>
              </a:rPr>
              <a:t>packet dissemination</a:t>
            </a:r>
          </a:p>
          <a:p>
            <a:pPr lvl="1"/>
            <a:r>
              <a:rPr lang="en-US" dirty="0">
                <a:latin typeface="Gill Sans MT" charset="0"/>
              </a:rPr>
              <a:t>topology map at each node</a:t>
            </a:r>
          </a:p>
          <a:p>
            <a:pPr lvl="1"/>
            <a:r>
              <a:rPr lang="en-US" dirty="0">
                <a:latin typeface="Gill Sans MT" charset="0"/>
              </a:rPr>
              <a:t>route computation using Dijkstra</a:t>
            </a:r>
            <a:r>
              <a:rPr lang="ja-JP" altLang="en-US" dirty="0">
                <a:latin typeface="Gill Sans MT" charset="0"/>
              </a:rPr>
              <a:t>’</a:t>
            </a:r>
            <a:r>
              <a:rPr lang="en-US" altLang="ja-JP" dirty="0">
                <a:latin typeface="Gill Sans MT" charset="0"/>
              </a:rPr>
              <a:t>s algorithm</a:t>
            </a:r>
          </a:p>
          <a:p>
            <a:r>
              <a:rPr lang="en-US" dirty="0" smtClean="0">
                <a:latin typeface="Gill Sans MT" charset="0"/>
              </a:rPr>
              <a:t>router floods OSPF link-state advertisements to all other routers in </a:t>
            </a:r>
            <a:r>
              <a:rPr lang="en-US" i="1" dirty="0" smtClean="0">
                <a:solidFill>
                  <a:srgbClr val="CC0000"/>
                </a:solidFill>
                <a:latin typeface="Gill Sans MT" charset="0"/>
              </a:rPr>
              <a:t>entire</a:t>
            </a:r>
            <a:r>
              <a:rPr lang="en-US" dirty="0" smtClean="0"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AS</a:t>
            </a:r>
          </a:p>
          <a:p>
            <a:pPr lvl="1"/>
            <a:r>
              <a:rPr lang="en-US" dirty="0">
                <a:latin typeface="Gill Sans MT" charset="0"/>
              </a:rPr>
              <a:t>carried in OSPF messages directly over IP (rather than TCP or </a:t>
            </a:r>
            <a:r>
              <a:rPr lang="en-US" dirty="0" smtClean="0">
                <a:latin typeface="Gill Sans MT" charset="0"/>
              </a:rPr>
              <a:t>UDP</a:t>
            </a:r>
          </a:p>
          <a:p>
            <a:pPr lvl="1"/>
            <a:r>
              <a:rPr lang="en-US" dirty="0" smtClean="0">
                <a:latin typeface="Gill Sans MT" charset="0"/>
              </a:rPr>
              <a:t>link state: for each attached link</a:t>
            </a:r>
            <a:endParaRPr lang="en-US" dirty="0">
              <a:latin typeface="Gill Sans MT" charset="0"/>
            </a:endParaRPr>
          </a:p>
          <a:p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IS-IS routing</a:t>
            </a:r>
            <a:r>
              <a:rPr lang="en-US" dirty="0">
                <a:latin typeface="Gill Sans MT" charset="0"/>
              </a:rPr>
              <a:t> protocol: nearly identical to OSPF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49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43" name="Picture 5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3" y="819150"/>
            <a:ext cx="4727928" cy="18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Freeform 2"/>
          <p:cNvSpPr>
            <a:spLocks/>
          </p:cNvSpPr>
          <p:nvPr/>
        </p:nvSpPr>
        <p:spPr bwMode="auto">
          <a:xfrm>
            <a:off x="2592388" y="5766426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22625" y="5918826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11500" y="6104563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6210926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41788" y="6404601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02188" y="5950576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086225" y="6104563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13375" y="6133138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56125" y="5918826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128" name="Group 7"/>
          <p:cNvGrpSpPr>
            <a:grpSpLocks/>
          </p:cNvGrpSpPr>
          <p:nvPr/>
        </p:nvGrpSpPr>
        <p:grpSpPr bwMode="auto">
          <a:xfrm>
            <a:off x="3681413" y="6344276"/>
            <a:ext cx="563562" cy="293687"/>
            <a:chOff x="1871277" y="1576300"/>
            <a:chExt cx="1128371" cy="437861"/>
          </a:xfrm>
        </p:grpSpPr>
        <p:sp>
          <p:nvSpPr>
            <p:cNvPr id="318" name="Oval 317"/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0" name="Oval 319"/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Freeform 323"/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324"/>
            <p:cNvSpPr/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6" name="Freeform 325"/>
            <p:cNvSpPr/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" name="Freeform 326"/>
            <p:cNvSpPr/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22" name="Straight Connector 321"/>
            <p:cNvCxnSpPr>
              <a:endCxn id="32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29" name="Group 327"/>
          <p:cNvGrpSpPr>
            <a:grpSpLocks/>
          </p:cNvGrpSpPr>
          <p:nvPr/>
        </p:nvGrpSpPr>
        <p:grpSpPr bwMode="auto">
          <a:xfrm>
            <a:off x="4376738" y="5802938"/>
            <a:ext cx="565150" cy="292100"/>
            <a:chOff x="1871277" y="1576300"/>
            <a:chExt cx="1128371" cy="437861"/>
          </a:xfrm>
        </p:grpSpPr>
        <p:sp>
          <p:nvSpPr>
            <p:cNvPr id="329" name="Oval 328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1" name="Oval 330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2" name="Freeform 331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3" name="Freeform 332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4" name="Freeform 333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5" name="Freeform 334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6" name="Straight Connector 335"/>
            <p:cNvCxnSpPr>
              <a:endCxn id="331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0" name="Group 337"/>
          <p:cNvGrpSpPr>
            <a:grpSpLocks/>
          </p:cNvGrpSpPr>
          <p:nvPr/>
        </p:nvGrpSpPr>
        <p:grpSpPr bwMode="auto">
          <a:xfrm>
            <a:off x="5019675" y="6256963"/>
            <a:ext cx="563563" cy="293688"/>
            <a:chOff x="1871277" y="1576300"/>
            <a:chExt cx="1128371" cy="437861"/>
          </a:xfrm>
        </p:grpSpPr>
        <p:sp>
          <p:nvSpPr>
            <p:cNvPr id="339" name="Oval 338"/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Oval 340"/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Freeform 341"/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3" name="Freeform 342"/>
            <p:cNvSpPr/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4" name="Freeform 343"/>
            <p:cNvSpPr/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5" name="Freeform 344"/>
            <p:cNvSpPr/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6" name="Straight Connector 345"/>
            <p:cNvCxnSpPr>
              <a:endCxn id="341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1" name="Group 347"/>
          <p:cNvGrpSpPr>
            <a:grpSpLocks/>
          </p:cNvGrpSpPr>
          <p:nvPr/>
        </p:nvGrpSpPr>
        <p:grpSpPr bwMode="auto">
          <a:xfrm>
            <a:off x="5741988" y="5942638"/>
            <a:ext cx="565150" cy="293688"/>
            <a:chOff x="1871277" y="1576300"/>
            <a:chExt cx="1128371" cy="437861"/>
          </a:xfrm>
        </p:grpSpPr>
        <p:sp>
          <p:nvSpPr>
            <p:cNvPr id="349" name="Oval 34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Oval 35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Freeform 351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4" name="Freeform 353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5" name="Freeform 35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56" name="Straight Connector 355"/>
            <p:cNvCxnSpPr>
              <a:endCxn id="3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2" name="Group 357"/>
          <p:cNvGrpSpPr>
            <a:grpSpLocks/>
          </p:cNvGrpSpPr>
          <p:nvPr/>
        </p:nvGrpSpPr>
        <p:grpSpPr bwMode="auto">
          <a:xfrm>
            <a:off x="2714625" y="5988676"/>
            <a:ext cx="565150" cy="293687"/>
            <a:chOff x="1871277" y="1576300"/>
            <a:chExt cx="1128371" cy="437861"/>
          </a:xfrm>
        </p:grpSpPr>
        <p:sp>
          <p:nvSpPr>
            <p:cNvPr id="359" name="Oval 358"/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Oval 360"/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Freeform 362"/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4" name="Freeform 363"/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Freeform 364"/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endCxn id="361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57805" y="2660292"/>
            <a:ext cx="5270058" cy="3804634"/>
            <a:chOff x="1757805" y="2331054"/>
            <a:chExt cx="5270058" cy="3804634"/>
          </a:xfrm>
        </p:grpSpPr>
        <p:sp>
          <p:nvSpPr>
            <p:cNvPr id="268" name="Freeform 267"/>
            <p:cNvSpPr/>
            <p:nvPr/>
          </p:nvSpPr>
          <p:spPr>
            <a:xfrm>
              <a:off x="1776413" y="4829175"/>
              <a:ext cx="1220787" cy="9207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102350" y="4916488"/>
              <a:ext cx="925513" cy="75723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287963" y="4937125"/>
              <a:ext cx="725487" cy="110013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00538" y="4956175"/>
              <a:ext cx="514350" cy="5778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21075" y="4919663"/>
              <a:ext cx="593725" cy="121602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/>
              <p:cNvSpPr/>
              <p:nvPr/>
            </p:nvSpPr>
            <p:spPr bwMode="auto">
              <a:xfrm rot="10800000">
                <a:off x="1789113" y="2580876"/>
                <a:ext cx="1027112" cy="108307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7266" name="Group 104"/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/>
              <p:cNvSpPr/>
              <p:nvPr/>
            </p:nvSpPr>
            <p:spPr bwMode="auto">
              <a:xfrm>
                <a:off x="1801813" y="3602038"/>
                <a:ext cx="1027112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1781175" y="2805113"/>
                <a:ext cx="20638" cy="202088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>
                <a:off x="2817813" y="2805113"/>
                <a:ext cx="4762" cy="19764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72" name="Group 9"/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1" name="Oval 370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2" name="Freeform 371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3" name="Freeform 372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4" name="Freeform 373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5" name="Freeform 374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76" name="Straight Connector 375"/>
                <p:cNvCxnSpPr>
                  <a:endCxn id="371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/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/>
              <p:nvPr/>
            </p:nvCxnSpPr>
            <p:spPr bwMode="auto">
              <a:xfrm flipH="1">
                <a:off x="4019550" y="3321180"/>
                <a:ext cx="1059" cy="153657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47" name="Picture 86" descr="router_top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249" name="Group 82"/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4128757" y="3719873"/>
                  <a:ext cx="568304" cy="22538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4128757" y="3719873"/>
                  <a:ext cx="568304" cy="11147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4128757" y="3605971"/>
                  <a:ext cx="568304" cy="2253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697061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128757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/>
              <p:cNvSpPr/>
              <p:nvPr/>
            </p:nvSpPr>
            <p:spPr bwMode="auto">
              <a:xfrm>
                <a:off x="3516313" y="3697288"/>
                <a:ext cx="498475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4" name="Straight Connector 173"/>
              <p:cNvCxnSpPr>
                <a:stCxn id="381" idx="2"/>
              </p:cNvCxnSpPr>
              <p:nvPr/>
            </p:nvCxnSpPr>
            <p:spPr bwMode="auto">
              <a:xfrm flipH="1">
                <a:off x="3506788" y="3262991"/>
                <a:ext cx="4762" cy="16884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33" name="Group 377"/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/>
                <p:cNvSpPr/>
                <p:nvPr/>
              </p:nvSpPr>
              <p:spPr bwMode="auto">
                <a:xfrm flipV="1">
                  <a:off x="2188256" y="1690004"/>
                  <a:ext cx="1194331" cy="3151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2184476" y="1735026"/>
                  <a:ext cx="1198111" cy="11255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/>
                <p:cNvSpPr/>
                <p:nvPr/>
              </p:nvSpPr>
              <p:spPr bwMode="auto">
                <a:xfrm flipV="1">
                  <a:off x="2184476" y="1574638"/>
                  <a:ext cx="1194331" cy="3151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381"/>
                <p:cNvSpPr/>
                <p:nvPr/>
              </p:nvSpPr>
              <p:spPr bwMode="auto">
                <a:xfrm>
                  <a:off x="2490619" y="1670308"/>
                  <a:ext cx="582047" cy="15757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382"/>
                <p:cNvSpPr/>
                <p:nvPr/>
              </p:nvSpPr>
              <p:spPr bwMode="auto">
                <a:xfrm>
                  <a:off x="2430146" y="1630915"/>
                  <a:ext cx="702992" cy="10973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4" name="Freeform 383"/>
                <p:cNvSpPr/>
                <p:nvPr/>
              </p:nvSpPr>
              <p:spPr bwMode="auto">
                <a:xfrm>
                  <a:off x="2891248" y="1723770"/>
                  <a:ext cx="260786" cy="956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5" name="Freeform 384"/>
                <p:cNvSpPr/>
                <p:nvPr/>
              </p:nvSpPr>
              <p:spPr bwMode="auto">
                <a:xfrm>
                  <a:off x="2418806" y="1726585"/>
                  <a:ext cx="253230" cy="9285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6" name="Straight Connector 385"/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4476" y="1732213"/>
                  <a:ext cx="3781" cy="12099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 bwMode="auto">
                <a:xfrm flipH="1" flipV="1">
                  <a:off x="3378806" y="1729398"/>
                  <a:ext cx="3781" cy="12099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/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0" name="Straight Connector 439"/>
              <p:cNvCxnSpPr/>
              <p:nvPr/>
            </p:nvCxnSpPr>
            <p:spPr bwMode="auto">
              <a:xfrm>
                <a:off x="4822015" y="2642002"/>
                <a:ext cx="5573" cy="22141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18" name="Group 442"/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/>
                <p:cNvSpPr/>
                <p:nvPr/>
              </p:nvSpPr>
              <p:spPr>
                <a:xfrm>
                  <a:off x="4128758" y="3719830"/>
                  <a:ext cx="568303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4128758" y="3719830"/>
                  <a:ext cx="568303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4" name="Oval 453"/>
                <p:cNvSpPr/>
                <p:nvPr/>
              </p:nvSpPr>
              <p:spPr>
                <a:xfrm>
                  <a:off x="4128758" y="3605903"/>
                  <a:ext cx="568303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4128758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/>
              <p:cNvSpPr/>
              <p:nvPr/>
            </p:nvSpPr>
            <p:spPr bwMode="auto">
              <a:xfrm>
                <a:off x="4324350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7" name="Straight Connector 446"/>
              <p:cNvCxnSpPr>
                <a:stCxn id="458" idx="2"/>
              </p:cNvCxnSpPr>
              <p:nvPr/>
            </p:nvCxnSpPr>
            <p:spPr bwMode="auto">
              <a:xfrm>
                <a:off x="4300799" y="2640496"/>
                <a:ext cx="14026" cy="23093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7" name="Group 456"/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1" name="Freeform 460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2" name="Freeform 461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3" name="Freeform 462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4" name="Freeform 463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5" name="Straight Connector 464"/>
                <p:cNvCxnSpPr>
                  <a:endCxn id="460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/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9" name="Straight Connector 468"/>
              <p:cNvCxnSpPr>
                <a:stCxn id="489" idx="6"/>
              </p:cNvCxnSpPr>
              <p:nvPr/>
            </p:nvCxnSpPr>
            <p:spPr bwMode="auto">
              <a:xfrm>
                <a:off x="6003925" y="3268195"/>
                <a:ext cx="6350" cy="158117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187" name="Picture 469" descr="router_top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189" name="Group 471"/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/>
                <p:cNvSpPr/>
                <p:nvPr/>
              </p:nvSpPr>
              <p:spPr>
                <a:xfrm>
                  <a:off x="4128757" y="3719830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4128757" y="3719830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4128757" y="3605903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>
                  <a:off x="4128757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/>
              <p:cNvSpPr/>
              <p:nvPr/>
            </p:nvSpPr>
            <p:spPr bwMode="auto">
              <a:xfrm>
                <a:off x="5507038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6" name="Straight Connector 475"/>
              <p:cNvCxnSpPr>
                <a:stCxn id="47187" idx="1"/>
              </p:cNvCxnSpPr>
              <p:nvPr/>
            </p:nvCxnSpPr>
            <p:spPr bwMode="auto">
              <a:xfrm>
                <a:off x="5491163" y="3316941"/>
                <a:ext cx="6350" cy="163288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9" name="Group 485"/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/>
            <p:cNvGrpSpPr/>
            <p:nvPr/>
          </p:nvGrpSpPr>
          <p:grpSpPr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/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8" name="Straight Connector 497"/>
              <p:cNvCxnSpPr/>
              <p:nvPr/>
            </p:nvCxnSpPr>
            <p:spPr bwMode="auto">
              <a:xfrm>
                <a:off x="6994525" y="2845840"/>
                <a:ext cx="0" cy="199920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60" name="Group 500"/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4128757" y="3719828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4128757" y="3719828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4128757" y="3605903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/>
                <p:nvPr/>
              </p:nvCxnSpPr>
              <p:spPr>
                <a:xfrm>
                  <a:off x="4697061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>
                <a:xfrm>
                  <a:off x="4128757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/>
              <p:cNvSpPr/>
              <p:nvPr/>
            </p:nvSpPr>
            <p:spPr bwMode="auto">
              <a:xfrm>
                <a:off x="6491288" y="3609696"/>
                <a:ext cx="498475" cy="12387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5" name="Straight Connector 504"/>
              <p:cNvCxnSpPr/>
              <p:nvPr/>
            </p:nvCxnSpPr>
            <p:spPr bwMode="auto">
              <a:xfrm>
                <a:off x="6472366" y="2818589"/>
                <a:ext cx="9397" cy="21261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41" name="Group 514"/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/>
                <p:cNvSpPr/>
                <p:nvPr/>
              </p:nvSpPr>
              <p:spPr bwMode="auto">
                <a:xfrm flipV="1">
                  <a:off x="2187075" y="1689925"/>
                  <a:ext cx="1196381" cy="314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/>
                <p:cNvSpPr/>
                <p:nvPr/>
              </p:nvSpPr>
              <p:spPr bwMode="auto">
                <a:xfrm>
                  <a:off x="2183302" y="1734915"/>
                  <a:ext cx="1200154" cy="1124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8" name="Oval 517"/>
                <p:cNvSpPr/>
                <p:nvPr/>
              </p:nvSpPr>
              <p:spPr bwMode="auto">
                <a:xfrm flipV="1">
                  <a:off x="2183302" y="1574638"/>
                  <a:ext cx="1196379" cy="3149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9" name="Freeform 518"/>
                <p:cNvSpPr/>
                <p:nvPr/>
              </p:nvSpPr>
              <p:spPr bwMode="auto">
                <a:xfrm>
                  <a:off x="2489000" y="1670242"/>
                  <a:ext cx="584982" cy="15746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0" name="Freeform 519"/>
                <p:cNvSpPr/>
                <p:nvPr/>
              </p:nvSpPr>
              <p:spPr bwMode="auto">
                <a:xfrm>
                  <a:off x="2428615" y="1630876"/>
                  <a:ext cx="705752" cy="10966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1" name="Freeform 520"/>
                <p:cNvSpPr/>
                <p:nvPr/>
              </p:nvSpPr>
              <p:spPr bwMode="auto">
                <a:xfrm>
                  <a:off x="2892827" y="1723667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2" name="Freeform 521"/>
                <p:cNvSpPr/>
                <p:nvPr/>
              </p:nvSpPr>
              <p:spPr bwMode="auto">
                <a:xfrm>
                  <a:off x="2417294" y="1726480"/>
                  <a:ext cx="252861" cy="9279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23" name="Straight Connector 522"/>
                <p:cNvCxnSpPr>
                  <a:endCxn id="518" idx="2"/>
                </p:cNvCxnSpPr>
                <p:nvPr/>
              </p:nvCxnSpPr>
              <p:spPr bwMode="auto">
                <a:xfrm flipH="1" flipV="1">
                  <a:off x="2183302" y="1732104"/>
                  <a:ext cx="3773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/>
                <p:cNvCxnSpPr/>
                <p:nvPr/>
              </p:nvCxnSpPr>
              <p:spPr bwMode="auto">
                <a:xfrm flipH="1" flipV="1">
                  <a:off x="3379681" y="1729291"/>
                  <a:ext cx="3775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142" name="Text Box 167"/>
          <p:cNvSpPr txBox="1">
            <a:spLocks noChangeArrowheads="1"/>
          </p:cNvSpPr>
          <p:nvPr/>
        </p:nvSpPr>
        <p:spPr bwMode="auto">
          <a:xfrm>
            <a:off x="563563" y="277813"/>
            <a:ext cx="4745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P</a:t>
            </a:r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er</a:t>
            </a: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-router </a:t>
            </a:r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grpSp>
        <p:nvGrpSpPr>
          <p:cNvPr id="229" name="Group 228"/>
          <p:cNvGrpSpPr/>
          <p:nvPr/>
        </p:nvGrpSpPr>
        <p:grpSpPr>
          <a:xfrm>
            <a:off x="1828233" y="3016011"/>
            <a:ext cx="5112820" cy="879389"/>
            <a:chOff x="1866825" y="707349"/>
            <a:chExt cx="5112820" cy="879389"/>
          </a:xfrm>
        </p:grpSpPr>
        <p:sp>
          <p:nvSpPr>
            <p:cNvPr id="233" name="Oval 232"/>
            <p:cNvSpPr/>
            <p:nvPr/>
          </p:nvSpPr>
          <p:spPr>
            <a:xfrm>
              <a:off x="1866825" y="785347"/>
              <a:ext cx="954705" cy="491476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891781" y="783191"/>
              <a:ext cx="910613" cy="4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Routing</a:t>
              </a:r>
            </a:p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Algorithm</a:t>
              </a:r>
              <a:endParaRPr lang="en-US" sz="1400" dirty="0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2833714" y="807908"/>
              <a:ext cx="1517851" cy="21337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2750618" y="1201670"/>
              <a:ext cx="797027" cy="27926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4684666" y="894080"/>
              <a:ext cx="893541" cy="51062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800837" y="800746"/>
              <a:ext cx="1695897" cy="130795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/>
            <p:cNvSpPr/>
            <p:nvPr/>
          </p:nvSpPr>
          <p:spPr>
            <a:xfrm>
              <a:off x="6558622" y="894080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572329" y="140470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4367082" y="70734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71953" y="1402071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>
              <a:off x="2821560" y="1106261"/>
              <a:ext cx="2738615" cy="33877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endCxn id="239" idx="2"/>
            </p:cNvCxnSpPr>
            <p:nvPr/>
          </p:nvCxnSpPr>
          <p:spPr>
            <a:xfrm flipV="1">
              <a:off x="3997124" y="985095"/>
              <a:ext cx="2561498" cy="46912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3992124" y="1509221"/>
              <a:ext cx="1580205" cy="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5997500" y="1083737"/>
              <a:ext cx="751103" cy="39719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TextBox 257"/>
          <p:cNvSpPr txBox="1"/>
          <p:nvPr/>
        </p:nvSpPr>
        <p:spPr>
          <a:xfrm>
            <a:off x="517479" y="1154626"/>
            <a:ext cx="82090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Individual </a:t>
            </a:r>
            <a:r>
              <a:rPr lang="en-US" sz="2400" dirty="0"/>
              <a:t>routing algorithm </a:t>
            </a:r>
            <a:r>
              <a:rPr lang="en-US" sz="2400" dirty="0" smtClean="0"/>
              <a:t>components </a:t>
            </a:r>
            <a:r>
              <a:rPr lang="en-US" sz="2400" i="1" dirty="0" smtClean="0">
                <a:solidFill>
                  <a:srgbClr val="000090"/>
                </a:solidFill>
              </a:rPr>
              <a:t>in each and every router </a:t>
            </a:r>
            <a:r>
              <a:rPr lang="en-US" sz="2400" dirty="0" smtClean="0"/>
              <a:t>interact with each other in control plane to compute forwarding tables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557338" y="3404226"/>
            <a:ext cx="6375400" cy="1047750"/>
            <a:chOff x="1557338" y="3074988"/>
            <a:chExt cx="6375400" cy="1047750"/>
          </a:xfrm>
        </p:grpSpPr>
        <p:sp>
          <p:nvSpPr>
            <p:cNvPr id="47115" name="TextBox 232"/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47116" name="TextBox 233"/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829356" y="4031984"/>
            <a:ext cx="5126173" cy="1120753"/>
            <a:chOff x="-4746102" y="4471477"/>
            <a:chExt cx="5126173" cy="1120753"/>
          </a:xfrm>
        </p:grpSpPr>
        <p:pic>
          <p:nvPicPr>
            <p:cNvPr id="47268" name="Picture 10" descr="fig42_table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/>
            <p:cNvGrpSpPr/>
            <p:nvPr/>
          </p:nvGrpSpPr>
          <p:grpSpPr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7251" name="Group 241"/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2935837" y="3912034"/>
                  <a:ext cx="425539" cy="33014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931074" y="4004093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31074" y="4067582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2" idx="2"/>
                </p:cNvCxnSpPr>
                <p:nvPr/>
              </p:nvCxnSpPr>
              <p:spPr>
                <a:xfrm flipH="1" flipV="1">
                  <a:off x="3147019" y="4004093"/>
                  <a:ext cx="1587" cy="23808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220" name="Group 444"/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/>
                <p:cNvSpPr/>
                <p:nvPr/>
              </p:nvSpPr>
              <p:spPr>
                <a:xfrm>
                  <a:off x="2935838" y="3911941"/>
                  <a:ext cx="425538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49" name="Straight Connector 448"/>
                <p:cNvCxnSpPr/>
                <p:nvPr/>
              </p:nvCxnSpPr>
              <p:spPr>
                <a:xfrm>
                  <a:off x="2931074" y="4004018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2931074" y="4067519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/>
                <p:cNvCxnSpPr>
                  <a:stCxn id="448" idx="2"/>
                </p:cNvCxnSpPr>
                <p:nvPr/>
              </p:nvCxnSpPr>
              <p:spPr>
                <a:xfrm flipH="1" flipV="1">
                  <a:off x="3147019" y="4004018"/>
                  <a:ext cx="1588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91" name="Group 473"/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2935837" y="3911941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931074" y="40040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>
                  <a:off x="2931074" y="4067519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/>
                <p:cNvCxnSpPr>
                  <a:stCxn id="477" idx="2"/>
                </p:cNvCxnSpPr>
                <p:nvPr/>
              </p:nvCxnSpPr>
              <p:spPr>
                <a:xfrm flipH="1" flipV="1">
                  <a:off x="3147019" y="4004018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2" name="Group 502"/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/>
                <p:cNvSpPr/>
                <p:nvPr/>
              </p:nvSpPr>
              <p:spPr>
                <a:xfrm>
                  <a:off x="2935837" y="3911940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7" name="Straight Connector 506"/>
                <p:cNvCxnSpPr/>
                <p:nvPr/>
              </p:nvCxnSpPr>
              <p:spPr>
                <a:xfrm>
                  <a:off x="2931074" y="4004017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/>
                <p:cNvCxnSpPr/>
                <p:nvPr/>
              </p:nvCxnSpPr>
              <p:spPr>
                <a:xfrm>
                  <a:off x="2931074" y="40675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>
                  <a:stCxn id="506" idx="2"/>
                </p:cNvCxnSpPr>
                <p:nvPr/>
              </p:nvCxnSpPr>
              <p:spPr>
                <a:xfrm flipH="1" flipV="1">
                  <a:off x="3147019" y="4004017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/>
          <p:cNvGrpSpPr/>
          <p:nvPr/>
        </p:nvGrpSpPr>
        <p:grpSpPr>
          <a:xfrm>
            <a:off x="2282487" y="3212142"/>
            <a:ext cx="4437063" cy="1906161"/>
            <a:chOff x="-4267279" y="3655204"/>
            <a:chExt cx="4437063" cy="1906161"/>
          </a:xfrm>
        </p:grpSpPr>
        <p:cxnSp>
          <p:nvCxnSpPr>
            <p:cNvPr id="111" name="Straight Arrow Connector 110"/>
            <p:cNvCxnSpPr/>
            <p:nvPr/>
          </p:nvCxnSpPr>
          <p:spPr bwMode="auto">
            <a:xfrm>
              <a:off x="-4267279" y="4046968"/>
              <a:ext cx="0" cy="422275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 bwMode="auto">
            <a:xfrm flipH="1">
              <a:off x="-2808366" y="4361550"/>
              <a:ext cx="154" cy="87216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/>
            <p:nvPr/>
          </p:nvCxnSpPr>
          <p:spPr bwMode="auto">
            <a:xfrm>
              <a:off x="-2006807" y="3655204"/>
              <a:ext cx="6479" cy="1576923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68" idx="0"/>
            </p:cNvCxnSpPr>
            <p:nvPr/>
          </p:nvCxnSpPr>
          <p:spPr bwMode="auto">
            <a:xfrm>
              <a:off x="-823524" y="4656511"/>
              <a:ext cx="5883" cy="90485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/>
            <p:cNvCxnSpPr/>
            <p:nvPr/>
          </p:nvCxnSpPr>
          <p:spPr bwMode="auto">
            <a:xfrm flipH="1">
              <a:off x="166609" y="3798581"/>
              <a:ext cx="3175" cy="1399277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</a:t>
            </a:fld>
            <a:endParaRPr lang="en-US" sz="1200" dirty="0">
              <a:latin typeface="Tahoma" charset="0"/>
            </a:endParaRPr>
          </a:p>
        </p:txBody>
      </p:sp>
      <p:sp>
        <p:nvSpPr>
          <p:cNvPr id="27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97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Picture 5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5343"/>
            <a:ext cx="5308773" cy="21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Gill Sans MT" charset="0"/>
              </a:rPr>
              <a:t>OSPF </a:t>
            </a:r>
            <a:r>
              <a:rPr lang="ja-JP" altLang="en-US" sz="3600" dirty="0">
                <a:latin typeface="Gill Sans MT" charset="0"/>
              </a:rPr>
              <a:t>“</a:t>
            </a:r>
            <a:r>
              <a:rPr lang="en-US" altLang="ja-JP" sz="3600" dirty="0">
                <a:latin typeface="Gill Sans MT" charset="0"/>
              </a:rPr>
              <a:t>advanced</a:t>
            </a:r>
            <a:r>
              <a:rPr lang="ja-JP" altLang="en-US" sz="3600" dirty="0">
                <a:latin typeface="Gill Sans MT" charset="0"/>
              </a:rPr>
              <a:t>”</a:t>
            </a:r>
            <a:r>
              <a:rPr lang="en-US" altLang="ja-JP" sz="3600" dirty="0">
                <a:latin typeface="Gill Sans MT" charset="0"/>
              </a:rPr>
              <a:t> </a:t>
            </a:r>
            <a:r>
              <a:rPr lang="en-US" altLang="ja-JP" sz="3600" dirty="0" smtClean="0">
                <a:latin typeface="Gill Sans MT" charset="0"/>
              </a:rPr>
              <a:t>features</a:t>
            </a:r>
            <a:endParaRPr lang="en-US" dirty="0">
              <a:latin typeface="Gill Sans MT" charset="0"/>
            </a:endParaRPr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85888"/>
            <a:ext cx="8229600" cy="4876800"/>
          </a:xfrm>
        </p:spPr>
        <p:txBody>
          <a:bodyPr/>
          <a:lstStyle/>
          <a:p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security:</a:t>
            </a:r>
            <a:r>
              <a:rPr lang="en-US" dirty="0">
                <a:latin typeface="Gill Sans MT" charset="0"/>
              </a:rPr>
              <a:t> all OSPF messages authenticated (to prevent malicious intrusion) </a:t>
            </a:r>
          </a:p>
          <a:p>
            <a:r>
              <a:rPr lang="en-US" dirty="0">
                <a:solidFill>
                  <a:srgbClr val="CC0000"/>
                </a:solidFill>
                <a:latin typeface="Gill Sans MT" charset="0"/>
              </a:rPr>
              <a:t>multiple </a:t>
            </a:r>
            <a:r>
              <a:rPr lang="en-US" dirty="0">
                <a:latin typeface="Gill Sans MT" charset="0"/>
              </a:rPr>
              <a:t>same-cost 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paths</a:t>
            </a:r>
            <a:r>
              <a:rPr lang="en-US" dirty="0">
                <a:latin typeface="Gill Sans MT" charset="0"/>
              </a:rPr>
              <a:t> allowed (only one path in RIP)</a:t>
            </a:r>
          </a:p>
          <a:p>
            <a:r>
              <a:rPr lang="en-US" dirty="0">
                <a:latin typeface="Gill Sans MT" charset="0"/>
              </a:rPr>
              <a:t>for each link, multiple cost metrics for different 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TOS</a:t>
            </a:r>
            <a:r>
              <a:rPr lang="en-US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(e.g., satellite link cost set </a:t>
            </a:r>
            <a:r>
              <a:rPr lang="en-US" altLang="ja-JP" dirty="0" smtClean="0">
                <a:latin typeface="Gill Sans MT" charset="0"/>
              </a:rPr>
              <a:t>low </a:t>
            </a:r>
            <a:r>
              <a:rPr lang="en-US" altLang="ja-JP" dirty="0">
                <a:latin typeface="Gill Sans MT" charset="0"/>
              </a:rPr>
              <a:t>for best effort </a:t>
            </a:r>
            <a:r>
              <a:rPr lang="en-US" altLang="ja-JP" dirty="0" err="1">
                <a:latin typeface="Gill Sans MT" charset="0"/>
              </a:rPr>
              <a:t>ToS</a:t>
            </a:r>
            <a:r>
              <a:rPr lang="en-US" altLang="ja-JP" dirty="0">
                <a:latin typeface="Gill Sans MT" charset="0"/>
              </a:rPr>
              <a:t>; high for </a:t>
            </a:r>
            <a:r>
              <a:rPr lang="en-US" altLang="ja-JP" dirty="0" smtClean="0">
                <a:latin typeface="Gill Sans MT" charset="0"/>
              </a:rPr>
              <a:t>real-time </a:t>
            </a:r>
            <a:r>
              <a:rPr lang="en-US" altLang="ja-JP" dirty="0" err="1">
                <a:latin typeface="Gill Sans MT" charset="0"/>
              </a:rPr>
              <a:t>ToS</a:t>
            </a:r>
            <a:r>
              <a:rPr lang="en-US" altLang="ja-JP" dirty="0">
                <a:latin typeface="Gill Sans MT" charset="0"/>
              </a:rPr>
              <a:t>)</a:t>
            </a:r>
          </a:p>
          <a:p>
            <a:r>
              <a:rPr lang="en-US" dirty="0">
                <a:latin typeface="Gill Sans MT" charset="0"/>
              </a:rPr>
              <a:t>integrated </a:t>
            </a:r>
            <a:r>
              <a:rPr lang="en-US" dirty="0" err="1">
                <a:latin typeface="Gill Sans MT" charset="0"/>
              </a:rPr>
              <a:t>uni</a:t>
            </a:r>
            <a:r>
              <a:rPr lang="en-US" dirty="0">
                <a:latin typeface="Gill Sans MT" charset="0"/>
              </a:rPr>
              <a:t>- and </a:t>
            </a:r>
            <a:r>
              <a:rPr lang="en-US" dirty="0" smtClean="0">
                <a:solidFill>
                  <a:srgbClr val="CC0000"/>
                </a:solidFill>
                <a:latin typeface="Gill Sans MT" charset="0"/>
              </a:rPr>
              <a:t>multi-cast</a:t>
            </a:r>
            <a:r>
              <a:rPr lang="en-US" dirty="0" smtClean="0"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support: </a:t>
            </a:r>
          </a:p>
          <a:p>
            <a:pPr lvl="1"/>
            <a:r>
              <a:rPr lang="en-US" sz="2800" dirty="0">
                <a:latin typeface="Gill Sans MT" charset="0"/>
              </a:rPr>
              <a:t>Multicast OSPF (MOSPF) uses same topology data base as OSPF</a:t>
            </a:r>
          </a:p>
          <a:p>
            <a:r>
              <a:rPr lang="en-US" dirty="0">
                <a:solidFill>
                  <a:srgbClr val="CC0000"/>
                </a:solidFill>
                <a:latin typeface="Gill Sans MT" charset="0"/>
              </a:rPr>
              <a:t>hierarchical</a:t>
            </a:r>
            <a:r>
              <a:rPr lang="en-US" dirty="0">
                <a:latin typeface="Gill Sans MT" charset="0"/>
              </a:rPr>
              <a:t> OSPF in large domains.</a:t>
            </a:r>
          </a:p>
          <a:p>
            <a:endParaRPr lang="en-US" dirty="0">
              <a:latin typeface="Gill Sans MT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50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" y="538285"/>
            <a:ext cx="8196926" cy="62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338" y="229751"/>
            <a:ext cx="9001125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Support for hierarchy within a single AS</a:t>
            </a:r>
            <a:r>
              <a:rPr lang="en-GB" dirty="0">
                <a:solidFill>
                  <a:schemeClr val="accent6"/>
                </a:solidFill>
                <a:latin typeface="TimesLTPro-Italic"/>
              </a:rPr>
              <a:t>. </a:t>
            </a:r>
            <a:endParaRPr lang="en-GB" dirty="0" smtClean="0">
              <a:solidFill>
                <a:schemeClr val="accent6"/>
              </a:solidFill>
              <a:latin typeface="TimesLTPro-Italic"/>
            </a:endParaRPr>
          </a:p>
          <a:p>
            <a:endParaRPr lang="en-GB" dirty="0">
              <a:solidFill>
                <a:srgbClr val="231F20"/>
              </a:solidFill>
              <a:latin typeface="TimesLTPro-Italic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OSPF autonomous system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can be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configured hierarchically into areas.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Each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area runs its own OSPF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link-state routing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algorithm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with each router in an area broadcasting its link state to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all other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routers in that area.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Within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each area,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one or more area border routers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are responsible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for routing packets outside the area.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Lastly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exactly one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OSPF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area in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the AS is configured to be the backbone area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primary role of the backbone area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is to route traffic between the other areas in the AS.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backbone always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contains all area border routers in the AS and may contain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non-border routers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as well.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Inter-area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routing within the AS requires that the packet be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first </a:t>
            </a:r>
            <a:r>
              <a:rPr lang="en-GB" dirty="0">
                <a:solidFill>
                  <a:srgbClr val="C00000"/>
                </a:solidFill>
              </a:rPr>
              <a:t>routed to an area border router (intra-area routing), </a:t>
            </a:r>
            <a:r>
              <a:rPr lang="en-GB" dirty="0"/>
              <a:t>then routed </a:t>
            </a:r>
            <a:r>
              <a:rPr lang="en-GB" dirty="0">
                <a:solidFill>
                  <a:srgbClr val="C00000"/>
                </a:solidFill>
              </a:rPr>
              <a:t>through the backbone to the area border router that is in the destination area</a:t>
            </a:r>
            <a:r>
              <a:rPr lang="en-GB" dirty="0"/>
              <a:t>, and then routed </a:t>
            </a:r>
            <a:r>
              <a:rPr lang="en-GB" dirty="0" smtClean="0"/>
              <a:t>to the </a:t>
            </a:r>
            <a:r>
              <a:rPr lang="en-GB" dirty="0"/>
              <a:t>final destination</a:t>
            </a:r>
            <a:r>
              <a:rPr lang="en-GB" dirty="0" smtClean="0"/>
              <a:t>.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2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Freeform 2"/>
          <p:cNvSpPr>
            <a:spLocks/>
          </p:cNvSpPr>
          <p:nvPr/>
        </p:nvSpPr>
        <p:spPr bwMode="auto">
          <a:xfrm>
            <a:off x="2027238" y="1652588"/>
            <a:ext cx="6010275" cy="2206625"/>
          </a:xfrm>
          <a:custGeom>
            <a:avLst/>
            <a:gdLst>
              <a:gd name="T0" fmla="*/ 2147483647 w 3786"/>
              <a:gd name="T1" fmla="*/ 2147483647 h 1390"/>
              <a:gd name="T2" fmla="*/ 2147483647 w 3786"/>
              <a:gd name="T3" fmla="*/ 2147483647 h 1390"/>
              <a:gd name="T4" fmla="*/ 2147483647 w 3786"/>
              <a:gd name="T5" fmla="*/ 2147483647 h 1390"/>
              <a:gd name="T6" fmla="*/ 2147483647 w 3786"/>
              <a:gd name="T7" fmla="*/ 2147483647 h 1390"/>
              <a:gd name="T8" fmla="*/ 2147483647 w 3786"/>
              <a:gd name="T9" fmla="*/ 2147483647 h 1390"/>
              <a:gd name="T10" fmla="*/ 2147483647 w 3786"/>
              <a:gd name="T11" fmla="*/ 2147483647 h 1390"/>
              <a:gd name="T12" fmla="*/ 2147483647 w 3786"/>
              <a:gd name="T13" fmla="*/ 2147483647 h 1390"/>
              <a:gd name="T14" fmla="*/ 2147483647 w 3786"/>
              <a:gd name="T15" fmla="*/ 2147483647 h 1390"/>
              <a:gd name="T16" fmla="*/ 2147483647 w 3786"/>
              <a:gd name="T17" fmla="*/ 2147483647 h 1390"/>
              <a:gd name="T18" fmla="*/ 2147483647 w 3786"/>
              <a:gd name="T19" fmla="*/ 2147483647 h 1390"/>
              <a:gd name="T20" fmla="*/ 2147483647 w 3786"/>
              <a:gd name="T21" fmla="*/ 2147483647 h 1390"/>
              <a:gd name="T22" fmla="*/ 2147483647 w 3786"/>
              <a:gd name="T23" fmla="*/ 2147483647 h 1390"/>
              <a:gd name="T24" fmla="*/ 2147483647 w 3786"/>
              <a:gd name="T25" fmla="*/ 2147483647 h 1390"/>
              <a:gd name="T26" fmla="*/ 2147483647 w 3786"/>
              <a:gd name="T27" fmla="*/ 2147483647 h 139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786"/>
              <a:gd name="T43" fmla="*/ 0 h 1390"/>
              <a:gd name="T44" fmla="*/ 3786 w 3786"/>
              <a:gd name="T45" fmla="*/ 1390 h 139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786" h="1390">
                <a:moveTo>
                  <a:pt x="408" y="575"/>
                </a:moveTo>
                <a:cubicBezTo>
                  <a:pt x="689" y="273"/>
                  <a:pt x="1286" y="110"/>
                  <a:pt x="1693" y="55"/>
                </a:cubicBezTo>
                <a:cubicBezTo>
                  <a:pt x="2100" y="0"/>
                  <a:pt x="2585" y="164"/>
                  <a:pt x="2852" y="245"/>
                </a:cubicBezTo>
                <a:cubicBezTo>
                  <a:pt x="3119" y="326"/>
                  <a:pt x="3163" y="420"/>
                  <a:pt x="3295" y="540"/>
                </a:cubicBezTo>
                <a:cubicBezTo>
                  <a:pt x="3427" y="660"/>
                  <a:pt x="3786" y="870"/>
                  <a:pt x="3702" y="1130"/>
                </a:cubicBezTo>
                <a:cubicBezTo>
                  <a:pt x="3618" y="1390"/>
                  <a:pt x="3209" y="1190"/>
                  <a:pt x="3035" y="1214"/>
                </a:cubicBezTo>
                <a:cubicBezTo>
                  <a:pt x="2870" y="1266"/>
                  <a:pt x="2655" y="1277"/>
                  <a:pt x="2655" y="1277"/>
                </a:cubicBezTo>
                <a:cubicBezTo>
                  <a:pt x="2655" y="1277"/>
                  <a:pt x="2160" y="1316"/>
                  <a:pt x="1918" y="1326"/>
                </a:cubicBezTo>
                <a:cubicBezTo>
                  <a:pt x="1676" y="1336"/>
                  <a:pt x="1387" y="1353"/>
                  <a:pt x="1201" y="1340"/>
                </a:cubicBezTo>
                <a:cubicBezTo>
                  <a:pt x="1015" y="1327"/>
                  <a:pt x="913" y="1278"/>
                  <a:pt x="801" y="1249"/>
                </a:cubicBezTo>
                <a:lnTo>
                  <a:pt x="527" y="1165"/>
                </a:lnTo>
                <a:cubicBezTo>
                  <a:pt x="404" y="1140"/>
                  <a:pt x="126" y="1159"/>
                  <a:pt x="63" y="1102"/>
                </a:cubicBezTo>
                <a:cubicBezTo>
                  <a:pt x="0" y="1045"/>
                  <a:pt x="85" y="919"/>
                  <a:pt x="148" y="821"/>
                </a:cubicBezTo>
                <a:cubicBezTo>
                  <a:pt x="205" y="733"/>
                  <a:pt x="127" y="877"/>
                  <a:pt x="408" y="575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48" name="Rectangle 3"/>
          <p:cNvSpPr>
            <a:spLocks noGrp="1" noChangeArrowheads="1"/>
          </p:cNvSpPr>
          <p:nvPr>
            <p:ph type="title"/>
          </p:nvPr>
        </p:nvSpPr>
        <p:spPr>
          <a:xfrm>
            <a:off x="427038" y="169863"/>
            <a:ext cx="4438650" cy="1143000"/>
          </a:xfrm>
        </p:spPr>
        <p:txBody>
          <a:bodyPr/>
          <a:lstStyle/>
          <a:p>
            <a:r>
              <a:rPr lang="en-US" sz="4000">
                <a:latin typeface="Gill Sans MT" charset="0"/>
              </a:rPr>
              <a:t>Hierarchical OSPF</a:t>
            </a:r>
            <a:endParaRPr lang="en-US">
              <a:latin typeface="Gill Sans MT" charset="0"/>
            </a:endParaRPr>
          </a:p>
        </p:txBody>
      </p:sp>
      <p:sp>
        <p:nvSpPr>
          <p:cNvPr id="159749" name="Line 4"/>
          <p:cNvSpPr>
            <a:spLocks noChangeShapeType="1"/>
          </p:cNvSpPr>
          <p:nvPr/>
        </p:nvSpPr>
        <p:spPr bwMode="auto">
          <a:xfrm flipV="1">
            <a:off x="3679825" y="2039938"/>
            <a:ext cx="1058863" cy="346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0" name="Line 5"/>
          <p:cNvSpPr>
            <a:spLocks noChangeShapeType="1"/>
          </p:cNvSpPr>
          <p:nvPr/>
        </p:nvSpPr>
        <p:spPr bwMode="auto">
          <a:xfrm>
            <a:off x="4957763" y="2036763"/>
            <a:ext cx="1169987" cy="344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1" name="Line 6"/>
          <p:cNvSpPr>
            <a:spLocks noChangeShapeType="1"/>
          </p:cNvSpPr>
          <p:nvPr/>
        </p:nvSpPr>
        <p:spPr bwMode="auto">
          <a:xfrm>
            <a:off x="6369050" y="2435225"/>
            <a:ext cx="803275" cy="801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2" name="Line 7"/>
          <p:cNvSpPr>
            <a:spLocks noChangeShapeType="1"/>
          </p:cNvSpPr>
          <p:nvPr/>
        </p:nvSpPr>
        <p:spPr bwMode="auto">
          <a:xfrm flipV="1">
            <a:off x="4948238" y="2330450"/>
            <a:ext cx="1271587" cy="1182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3" name="Line 8"/>
          <p:cNvSpPr>
            <a:spLocks noChangeShapeType="1"/>
          </p:cNvSpPr>
          <p:nvPr/>
        </p:nvSpPr>
        <p:spPr bwMode="auto">
          <a:xfrm>
            <a:off x="3683000" y="2471738"/>
            <a:ext cx="1138238" cy="992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4" name="Line 9"/>
          <p:cNvSpPr>
            <a:spLocks noChangeShapeType="1"/>
          </p:cNvSpPr>
          <p:nvPr/>
        </p:nvSpPr>
        <p:spPr bwMode="auto">
          <a:xfrm flipH="1">
            <a:off x="6780213" y="3236913"/>
            <a:ext cx="400050" cy="881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5" name="Line 10"/>
          <p:cNvSpPr>
            <a:spLocks noChangeShapeType="1"/>
          </p:cNvSpPr>
          <p:nvPr/>
        </p:nvSpPr>
        <p:spPr bwMode="auto">
          <a:xfrm>
            <a:off x="6808788" y="4090988"/>
            <a:ext cx="893762" cy="8366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6" name="Line 11"/>
          <p:cNvSpPr>
            <a:spLocks noChangeShapeType="1"/>
          </p:cNvSpPr>
          <p:nvPr/>
        </p:nvSpPr>
        <p:spPr bwMode="auto">
          <a:xfrm>
            <a:off x="4841875" y="3405188"/>
            <a:ext cx="547688" cy="1338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7" name="Line 12"/>
          <p:cNvSpPr>
            <a:spLocks noChangeShapeType="1"/>
          </p:cNvSpPr>
          <p:nvPr/>
        </p:nvSpPr>
        <p:spPr bwMode="auto">
          <a:xfrm>
            <a:off x="4403725" y="4268788"/>
            <a:ext cx="246063" cy="971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8" name="Line 13"/>
          <p:cNvSpPr>
            <a:spLocks noChangeShapeType="1"/>
          </p:cNvSpPr>
          <p:nvPr/>
        </p:nvSpPr>
        <p:spPr bwMode="auto">
          <a:xfrm flipH="1">
            <a:off x="4646613" y="4775200"/>
            <a:ext cx="7239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59" name="Line 14"/>
          <p:cNvSpPr>
            <a:spLocks noChangeShapeType="1"/>
          </p:cNvSpPr>
          <p:nvPr/>
        </p:nvSpPr>
        <p:spPr bwMode="auto">
          <a:xfrm flipH="1">
            <a:off x="4454525" y="3519488"/>
            <a:ext cx="388938" cy="779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0" name="Line 15"/>
          <p:cNvSpPr>
            <a:spLocks noChangeShapeType="1"/>
          </p:cNvSpPr>
          <p:nvPr/>
        </p:nvSpPr>
        <p:spPr bwMode="auto">
          <a:xfrm flipH="1">
            <a:off x="2689225" y="2319338"/>
            <a:ext cx="857250" cy="846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1" name="Line 16"/>
          <p:cNvSpPr>
            <a:spLocks noChangeShapeType="1"/>
          </p:cNvSpPr>
          <p:nvPr/>
        </p:nvSpPr>
        <p:spPr bwMode="auto">
          <a:xfrm flipH="1">
            <a:off x="2084388" y="3171825"/>
            <a:ext cx="577850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2" name="Line 17"/>
          <p:cNvSpPr>
            <a:spLocks noChangeShapeType="1"/>
          </p:cNvSpPr>
          <p:nvPr/>
        </p:nvSpPr>
        <p:spPr bwMode="auto">
          <a:xfrm flipH="1">
            <a:off x="1435100" y="4024313"/>
            <a:ext cx="622300" cy="600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3" name="Line 18"/>
          <p:cNvSpPr>
            <a:spLocks noChangeShapeType="1"/>
          </p:cNvSpPr>
          <p:nvPr/>
        </p:nvSpPr>
        <p:spPr bwMode="auto">
          <a:xfrm flipH="1">
            <a:off x="2290763" y="4552950"/>
            <a:ext cx="433387" cy="677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4" name="Line 19"/>
          <p:cNvSpPr>
            <a:spLocks noChangeShapeType="1"/>
          </p:cNvSpPr>
          <p:nvPr/>
        </p:nvSpPr>
        <p:spPr bwMode="auto">
          <a:xfrm>
            <a:off x="2163763" y="3981450"/>
            <a:ext cx="636587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5" name="Freeform 20"/>
          <p:cNvSpPr>
            <a:spLocks/>
          </p:cNvSpPr>
          <p:nvPr/>
        </p:nvSpPr>
        <p:spPr bwMode="auto">
          <a:xfrm>
            <a:off x="1087438" y="2833688"/>
            <a:ext cx="2185987" cy="2820987"/>
          </a:xfrm>
          <a:custGeom>
            <a:avLst/>
            <a:gdLst>
              <a:gd name="T0" fmla="*/ 2147483647 w 1377"/>
              <a:gd name="T1" fmla="*/ 2147483647 h 1777"/>
              <a:gd name="T2" fmla="*/ 2147483647 w 1377"/>
              <a:gd name="T3" fmla="*/ 2147483647 h 1777"/>
              <a:gd name="T4" fmla="*/ 2147483647 w 1377"/>
              <a:gd name="T5" fmla="*/ 2147483647 h 1777"/>
              <a:gd name="T6" fmla="*/ 2147483647 w 1377"/>
              <a:gd name="T7" fmla="*/ 2147483647 h 1777"/>
              <a:gd name="T8" fmla="*/ 2147483647 w 1377"/>
              <a:gd name="T9" fmla="*/ 2147483647 h 1777"/>
              <a:gd name="T10" fmla="*/ 2147483647 w 1377"/>
              <a:gd name="T11" fmla="*/ 2147483647 h 1777"/>
              <a:gd name="T12" fmla="*/ 2147483647 w 1377"/>
              <a:gd name="T13" fmla="*/ 2147483647 h 1777"/>
              <a:gd name="T14" fmla="*/ 2147483647 w 1377"/>
              <a:gd name="T15" fmla="*/ 2147483647 h 1777"/>
              <a:gd name="T16" fmla="*/ 2147483647 w 1377"/>
              <a:gd name="T17" fmla="*/ 2147483647 h 1777"/>
              <a:gd name="T18" fmla="*/ 2147483647 w 1377"/>
              <a:gd name="T19" fmla="*/ 2147483647 h 1777"/>
              <a:gd name="T20" fmla="*/ 2147483647 w 1377"/>
              <a:gd name="T21" fmla="*/ 2147483647 h 1777"/>
              <a:gd name="T22" fmla="*/ 2147483647 w 1377"/>
              <a:gd name="T23" fmla="*/ 2147483647 h 1777"/>
              <a:gd name="T24" fmla="*/ 2147483647 w 1377"/>
              <a:gd name="T25" fmla="*/ 2147483647 h 1777"/>
              <a:gd name="T26" fmla="*/ 2147483647 w 1377"/>
              <a:gd name="T27" fmla="*/ 2147483647 h 1777"/>
              <a:gd name="T28" fmla="*/ 2147483647 w 1377"/>
              <a:gd name="T29" fmla="*/ 2147483647 h 1777"/>
              <a:gd name="T30" fmla="*/ 2147483647 w 1377"/>
              <a:gd name="T31" fmla="*/ 2147483647 h 1777"/>
              <a:gd name="T32" fmla="*/ 2147483647 w 1377"/>
              <a:gd name="T33" fmla="*/ 2147483647 h 17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377"/>
              <a:gd name="T52" fmla="*/ 0 h 1777"/>
              <a:gd name="T53" fmla="*/ 1377 w 1377"/>
              <a:gd name="T54" fmla="*/ 1777 h 177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377" h="1777">
                <a:moveTo>
                  <a:pt x="671" y="245"/>
                </a:moveTo>
                <a:cubicBezTo>
                  <a:pt x="604" y="317"/>
                  <a:pt x="533" y="382"/>
                  <a:pt x="474" y="463"/>
                </a:cubicBezTo>
                <a:cubicBezTo>
                  <a:pt x="415" y="544"/>
                  <a:pt x="366" y="663"/>
                  <a:pt x="319" y="730"/>
                </a:cubicBezTo>
                <a:cubicBezTo>
                  <a:pt x="272" y="797"/>
                  <a:pt x="242" y="800"/>
                  <a:pt x="193" y="863"/>
                </a:cubicBezTo>
                <a:cubicBezTo>
                  <a:pt x="144" y="926"/>
                  <a:pt x="48" y="1027"/>
                  <a:pt x="24" y="1109"/>
                </a:cubicBezTo>
                <a:cubicBezTo>
                  <a:pt x="0" y="1191"/>
                  <a:pt x="10" y="1295"/>
                  <a:pt x="46" y="1355"/>
                </a:cubicBezTo>
                <a:cubicBezTo>
                  <a:pt x="82" y="1415"/>
                  <a:pt x="172" y="1437"/>
                  <a:pt x="242" y="1467"/>
                </a:cubicBezTo>
                <a:cubicBezTo>
                  <a:pt x="312" y="1497"/>
                  <a:pt x="404" y="1499"/>
                  <a:pt x="467" y="1538"/>
                </a:cubicBezTo>
                <a:cubicBezTo>
                  <a:pt x="530" y="1577"/>
                  <a:pt x="518" y="1669"/>
                  <a:pt x="622" y="1699"/>
                </a:cubicBezTo>
                <a:cubicBezTo>
                  <a:pt x="726" y="1729"/>
                  <a:pt x="986" y="1777"/>
                  <a:pt x="1092" y="1720"/>
                </a:cubicBezTo>
                <a:cubicBezTo>
                  <a:pt x="1198" y="1663"/>
                  <a:pt x="1219" y="1471"/>
                  <a:pt x="1261" y="1355"/>
                </a:cubicBezTo>
                <a:cubicBezTo>
                  <a:pt x="1303" y="1239"/>
                  <a:pt x="1377" y="1150"/>
                  <a:pt x="1345" y="1025"/>
                </a:cubicBezTo>
                <a:cubicBezTo>
                  <a:pt x="1313" y="900"/>
                  <a:pt x="1084" y="727"/>
                  <a:pt x="1071" y="603"/>
                </a:cubicBezTo>
                <a:cubicBezTo>
                  <a:pt x="1058" y="479"/>
                  <a:pt x="1237" y="374"/>
                  <a:pt x="1268" y="280"/>
                </a:cubicBezTo>
                <a:cubicBezTo>
                  <a:pt x="1299" y="186"/>
                  <a:pt x="1320" y="82"/>
                  <a:pt x="1254" y="41"/>
                </a:cubicBezTo>
                <a:cubicBezTo>
                  <a:pt x="1188" y="0"/>
                  <a:pt x="970" y="2"/>
                  <a:pt x="874" y="34"/>
                </a:cubicBezTo>
                <a:cubicBezTo>
                  <a:pt x="778" y="66"/>
                  <a:pt x="738" y="173"/>
                  <a:pt x="671" y="24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6" name="Freeform 21"/>
          <p:cNvSpPr>
            <a:spLocks/>
          </p:cNvSpPr>
          <p:nvPr/>
        </p:nvSpPr>
        <p:spPr bwMode="auto">
          <a:xfrm>
            <a:off x="3951288" y="3068638"/>
            <a:ext cx="1903412" cy="2730500"/>
          </a:xfrm>
          <a:custGeom>
            <a:avLst/>
            <a:gdLst>
              <a:gd name="T0" fmla="*/ 2147483647 w 1199"/>
              <a:gd name="T1" fmla="*/ 2147483647 h 1720"/>
              <a:gd name="T2" fmla="*/ 2147483647 w 1199"/>
              <a:gd name="T3" fmla="*/ 2147483647 h 1720"/>
              <a:gd name="T4" fmla="*/ 2147483647 w 1199"/>
              <a:gd name="T5" fmla="*/ 2147483647 h 1720"/>
              <a:gd name="T6" fmla="*/ 2147483647 w 1199"/>
              <a:gd name="T7" fmla="*/ 2147483647 h 1720"/>
              <a:gd name="T8" fmla="*/ 2147483647 w 1199"/>
              <a:gd name="T9" fmla="*/ 2147483647 h 1720"/>
              <a:gd name="T10" fmla="*/ 2147483647 w 1199"/>
              <a:gd name="T11" fmla="*/ 2147483647 h 1720"/>
              <a:gd name="T12" fmla="*/ 2147483647 w 1199"/>
              <a:gd name="T13" fmla="*/ 2147483647 h 1720"/>
              <a:gd name="T14" fmla="*/ 2147483647 w 1199"/>
              <a:gd name="T15" fmla="*/ 2147483647 h 1720"/>
              <a:gd name="T16" fmla="*/ 2147483647 w 1199"/>
              <a:gd name="T17" fmla="*/ 2147483647 h 1720"/>
              <a:gd name="T18" fmla="*/ 2147483647 w 1199"/>
              <a:gd name="T19" fmla="*/ 2147483647 h 1720"/>
              <a:gd name="T20" fmla="*/ 2147483647 w 1199"/>
              <a:gd name="T21" fmla="*/ 2147483647 h 1720"/>
              <a:gd name="T22" fmla="*/ 2147483647 w 1199"/>
              <a:gd name="T23" fmla="*/ 2147483647 h 1720"/>
              <a:gd name="T24" fmla="*/ 2147483647 w 1199"/>
              <a:gd name="T25" fmla="*/ 2147483647 h 1720"/>
              <a:gd name="T26" fmla="*/ 2147483647 w 1199"/>
              <a:gd name="T27" fmla="*/ 2147483647 h 1720"/>
              <a:gd name="T28" fmla="*/ 2147483647 w 1199"/>
              <a:gd name="T29" fmla="*/ 2147483647 h 17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99"/>
              <a:gd name="T46" fmla="*/ 0 h 1720"/>
              <a:gd name="T47" fmla="*/ 1199 w 1199"/>
              <a:gd name="T48" fmla="*/ 1720 h 17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99" h="1720">
                <a:moveTo>
                  <a:pt x="651" y="20"/>
                </a:moveTo>
                <a:cubicBezTo>
                  <a:pt x="595" y="0"/>
                  <a:pt x="643" y="10"/>
                  <a:pt x="609" y="20"/>
                </a:cubicBezTo>
                <a:cubicBezTo>
                  <a:pt x="575" y="30"/>
                  <a:pt x="499" y="45"/>
                  <a:pt x="447" y="83"/>
                </a:cubicBezTo>
                <a:cubicBezTo>
                  <a:pt x="395" y="121"/>
                  <a:pt x="354" y="178"/>
                  <a:pt x="300" y="245"/>
                </a:cubicBezTo>
                <a:cubicBezTo>
                  <a:pt x="246" y="312"/>
                  <a:pt x="173" y="379"/>
                  <a:pt x="124" y="483"/>
                </a:cubicBezTo>
                <a:cubicBezTo>
                  <a:pt x="75" y="587"/>
                  <a:pt x="10" y="742"/>
                  <a:pt x="5" y="870"/>
                </a:cubicBezTo>
                <a:cubicBezTo>
                  <a:pt x="0" y="998"/>
                  <a:pt x="50" y="1122"/>
                  <a:pt x="96" y="1249"/>
                </a:cubicBezTo>
                <a:cubicBezTo>
                  <a:pt x="142" y="1376"/>
                  <a:pt x="153" y="1564"/>
                  <a:pt x="279" y="1635"/>
                </a:cubicBezTo>
                <a:cubicBezTo>
                  <a:pt x="405" y="1706"/>
                  <a:pt x="711" y="1720"/>
                  <a:pt x="855" y="1678"/>
                </a:cubicBezTo>
                <a:cubicBezTo>
                  <a:pt x="999" y="1636"/>
                  <a:pt x="1089" y="1492"/>
                  <a:pt x="1143" y="1383"/>
                </a:cubicBezTo>
                <a:cubicBezTo>
                  <a:pt x="1197" y="1274"/>
                  <a:pt x="1199" y="1129"/>
                  <a:pt x="1178" y="1024"/>
                </a:cubicBezTo>
                <a:cubicBezTo>
                  <a:pt x="1157" y="919"/>
                  <a:pt x="1057" y="854"/>
                  <a:pt x="1016" y="750"/>
                </a:cubicBezTo>
                <a:cubicBezTo>
                  <a:pt x="975" y="646"/>
                  <a:pt x="944" y="501"/>
                  <a:pt x="932" y="399"/>
                </a:cubicBezTo>
                <a:cubicBezTo>
                  <a:pt x="920" y="297"/>
                  <a:pt x="994" y="203"/>
                  <a:pt x="946" y="139"/>
                </a:cubicBezTo>
                <a:cubicBezTo>
                  <a:pt x="898" y="75"/>
                  <a:pt x="707" y="40"/>
                  <a:pt x="651" y="20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7" name="Freeform 22"/>
          <p:cNvSpPr>
            <a:spLocks/>
          </p:cNvSpPr>
          <p:nvPr/>
        </p:nvSpPr>
        <p:spPr bwMode="auto">
          <a:xfrm>
            <a:off x="6380163" y="2774950"/>
            <a:ext cx="2079625" cy="2720975"/>
          </a:xfrm>
          <a:custGeom>
            <a:avLst/>
            <a:gdLst>
              <a:gd name="T0" fmla="*/ 2147483647 w 1310"/>
              <a:gd name="T1" fmla="*/ 2147483647 h 1714"/>
              <a:gd name="T2" fmla="*/ 2147483647 w 1310"/>
              <a:gd name="T3" fmla="*/ 2147483647 h 1714"/>
              <a:gd name="T4" fmla="*/ 2147483647 w 1310"/>
              <a:gd name="T5" fmla="*/ 2147483647 h 1714"/>
              <a:gd name="T6" fmla="*/ 2147483647 w 1310"/>
              <a:gd name="T7" fmla="*/ 2147483647 h 1714"/>
              <a:gd name="T8" fmla="*/ 2147483647 w 1310"/>
              <a:gd name="T9" fmla="*/ 2147483647 h 1714"/>
              <a:gd name="T10" fmla="*/ 2147483647 w 1310"/>
              <a:gd name="T11" fmla="*/ 2147483647 h 1714"/>
              <a:gd name="T12" fmla="*/ 2147483647 w 1310"/>
              <a:gd name="T13" fmla="*/ 2147483647 h 1714"/>
              <a:gd name="T14" fmla="*/ 2147483647 w 1310"/>
              <a:gd name="T15" fmla="*/ 2147483647 h 1714"/>
              <a:gd name="T16" fmla="*/ 2147483647 w 1310"/>
              <a:gd name="T17" fmla="*/ 2147483647 h 1714"/>
              <a:gd name="T18" fmla="*/ 2147483647 w 1310"/>
              <a:gd name="T19" fmla="*/ 2147483647 h 1714"/>
              <a:gd name="T20" fmla="*/ 2147483647 w 1310"/>
              <a:gd name="T21" fmla="*/ 2147483647 h 1714"/>
              <a:gd name="T22" fmla="*/ 2147483647 w 1310"/>
              <a:gd name="T23" fmla="*/ 2147483647 h 1714"/>
              <a:gd name="T24" fmla="*/ 2147483647 w 1310"/>
              <a:gd name="T25" fmla="*/ 2147483647 h 17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10"/>
              <a:gd name="T40" fmla="*/ 0 h 1714"/>
              <a:gd name="T41" fmla="*/ 1310 w 1310"/>
              <a:gd name="T42" fmla="*/ 1714 h 17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10" h="1714">
                <a:moveTo>
                  <a:pt x="470" y="29"/>
                </a:moveTo>
                <a:cubicBezTo>
                  <a:pt x="373" y="0"/>
                  <a:pt x="308" y="123"/>
                  <a:pt x="245" y="198"/>
                </a:cubicBezTo>
                <a:cubicBezTo>
                  <a:pt x="182" y="273"/>
                  <a:pt x="130" y="385"/>
                  <a:pt x="90" y="479"/>
                </a:cubicBezTo>
                <a:cubicBezTo>
                  <a:pt x="50" y="573"/>
                  <a:pt x="12" y="651"/>
                  <a:pt x="6" y="760"/>
                </a:cubicBezTo>
                <a:cubicBezTo>
                  <a:pt x="0" y="869"/>
                  <a:pt x="7" y="1042"/>
                  <a:pt x="55" y="1132"/>
                </a:cubicBezTo>
                <a:cubicBezTo>
                  <a:pt x="103" y="1222"/>
                  <a:pt x="191" y="1232"/>
                  <a:pt x="294" y="1301"/>
                </a:cubicBezTo>
                <a:cubicBezTo>
                  <a:pt x="397" y="1370"/>
                  <a:pt x="536" y="1479"/>
                  <a:pt x="673" y="1546"/>
                </a:cubicBezTo>
                <a:cubicBezTo>
                  <a:pt x="810" y="1613"/>
                  <a:pt x="1018" y="1714"/>
                  <a:pt x="1116" y="1701"/>
                </a:cubicBezTo>
                <a:cubicBezTo>
                  <a:pt x="1214" y="1688"/>
                  <a:pt x="1310" y="1559"/>
                  <a:pt x="1263" y="1469"/>
                </a:cubicBezTo>
                <a:cubicBezTo>
                  <a:pt x="1216" y="1379"/>
                  <a:pt x="925" y="1270"/>
                  <a:pt x="835" y="1160"/>
                </a:cubicBezTo>
                <a:cubicBezTo>
                  <a:pt x="745" y="1050"/>
                  <a:pt x="723" y="940"/>
                  <a:pt x="722" y="809"/>
                </a:cubicBezTo>
                <a:cubicBezTo>
                  <a:pt x="721" y="678"/>
                  <a:pt x="871" y="504"/>
                  <a:pt x="828" y="373"/>
                </a:cubicBezTo>
                <a:cubicBezTo>
                  <a:pt x="785" y="242"/>
                  <a:pt x="567" y="58"/>
                  <a:pt x="470" y="29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68" name="Text Box 23"/>
          <p:cNvSpPr txBox="1">
            <a:spLocks noChangeArrowheads="1"/>
          </p:cNvSpPr>
          <p:nvPr/>
        </p:nvSpPr>
        <p:spPr bwMode="auto">
          <a:xfrm>
            <a:off x="5092700" y="1293813"/>
            <a:ext cx="179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boundary router</a:t>
            </a:r>
          </a:p>
        </p:txBody>
      </p:sp>
      <p:sp>
        <p:nvSpPr>
          <p:cNvPr id="159769" name="Text Box 24"/>
          <p:cNvSpPr txBox="1">
            <a:spLocks noChangeArrowheads="1"/>
          </p:cNvSpPr>
          <p:nvPr/>
        </p:nvSpPr>
        <p:spPr bwMode="auto">
          <a:xfrm>
            <a:off x="6616700" y="1714500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CC0000"/>
                </a:solidFill>
              </a:rPr>
              <a:t>backbone router</a:t>
            </a:r>
          </a:p>
        </p:txBody>
      </p:sp>
      <p:sp>
        <p:nvSpPr>
          <p:cNvPr id="159770" name="Text Box 25"/>
          <p:cNvSpPr txBox="1">
            <a:spLocks noChangeArrowheads="1"/>
          </p:cNvSpPr>
          <p:nvPr/>
        </p:nvSpPr>
        <p:spPr bwMode="auto">
          <a:xfrm>
            <a:off x="936625" y="535781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area 1</a:t>
            </a:r>
          </a:p>
        </p:txBody>
      </p:sp>
      <p:sp>
        <p:nvSpPr>
          <p:cNvPr id="159771" name="Text Box 26"/>
          <p:cNvSpPr txBox="1">
            <a:spLocks noChangeArrowheads="1"/>
          </p:cNvSpPr>
          <p:nvPr/>
        </p:nvSpPr>
        <p:spPr bwMode="auto">
          <a:xfrm>
            <a:off x="4502150" y="5734050"/>
            <a:ext cx="83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area 2</a:t>
            </a:r>
          </a:p>
        </p:txBody>
      </p:sp>
      <p:sp>
        <p:nvSpPr>
          <p:cNvPr id="159772" name="Text Box 27"/>
          <p:cNvSpPr txBox="1">
            <a:spLocks noChangeArrowheads="1"/>
          </p:cNvSpPr>
          <p:nvPr/>
        </p:nvSpPr>
        <p:spPr bwMode="auto">
          <a:xfrm>
            <a:off x="7586663" y="411321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area 3</a:t>
            </a:r>
          </a:p>
        </p:txBody>
      </p:sp>
      <p:sp>
        <p:nvSpPr>
          <p:cNvPr id="159773" name="Text Box 28"/>
          <p:cNvSpPr txBox="1">
            <a:spLocks noChangeArrowheads="1"/>
          </p:cNvSpPr>
          <p:nvPr/>
        </p:nvSpPr>
        <p:spPr bwMode="auto">
          <a:xfrm>
            <a:off x="4394200" y="2411413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backbone</a:t>
            </a:r>
          </a:p>
        </p:txBody>
      </p:sp>
      <p:sp>
        <p:nvSpPr>
          <p:cNvPr id="159774" name="Text Box 29"/>
          <p:cNvSpPr txBox="1">
            <a:spLocks noChangeArrowheads="1"/>
          </p:cNvSpPr>
          <p:nvPr/>
        </p:nvSpPr>
        <p:spPr bwMode="auto">
          <a:xfrm>
            <a:off x="3219450" y="2822575"/>
            <a:ext cx="8953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>
                <a:solidFill>
                  <a:schemeClr val="bg1"/>
                </a:solidFill>
              </a:rPr>
              <a:t>area</a:t>
            </a:r>
          </a:p>
          <a:p>
            <a:pPr>
              <a:lnSpc>
                <a:spcPct val="85000"/>
              </a:lnSpc>
            </a:pPr>
            <a:r>
              <a:rPr lang="en-US" sz="1800">
                <a:solidFill>
                  <a:schemeClr val="bg1"/>
                </a:solidFill>
              </a:rPr>
              <a:t>border</a:t>
            </a:r>
          </a:p>
          <a:p>
            <a:pPr>
              <a:lnSpc>
                <a:spcPct val="85000"/>
              </a:lnSpc>
            </a:pPr>
            <a:r>
              <a:rPr lang="en-US" sz="1800">
                <a:solidFill>
                  <a:schemeClr val="bg1"/>
                </a:solidFill>
              </a:rPr>
              <a:t>routers</a:t>
            </a:r>
          </a:p>
        </p:txBody>
      </p:sp>
      <p:sp>
        <p:nvSpPr>
          <p:cNvPr id="159775" name="Text Box 30"/>
          <p:cNvSpPr txBox="1">
            <a:spLocks noChangeArrowheads="1"/>
          </p:cNvSpPr>
          <p:nvPr/>
        </p:nvSpPr>
        <p:spPr bwMode="auto">
          <a:xfrm>
            <a:off x="5969000" y="5048250"/>
            <a:ext cx="9334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800">
                <a:solidFill>
                  <a:srgbClr val="CC0000"/>
                </a:solidFill>
              </a:rPr>
              <a:t>internal</a:t>
            </a:r>
          </a:p>
          <a:p>
            <a:pPr>
              <a:lnSpc>
                <a:spcPct val="85000"/>
              </a:lnSpc>
            </a:pPr>
            <a:r>
              <a:rPr lang="en-US" sz="1800">
                <a:solidFill>
                  <a:srgbClr val="CC0000"/>
                </a:solidFill>
              </a:rPr>
              <a:t>routers</a:t>
            </a:r>
          </a:p>
        </p:txBody>
      </p:sp>
      <p:sp>
        <p:nvSpPr>
          <p:cNvPr id="159776" name="Line 242"/>
          <p:cNvSpPr>
            <a:spLocks noChangeShapeType="1"/>
          </p:cNvSpPr>
          <p:nvPr/>
        </p:nvSpPr>
        <p:spPr bwMode="auto">
          <a:xfrm flipV="1">
            <a:off x="6946900" y="5018088"/>
            <a:ext cx="490538" cy="2000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77" name="Line 243"/>
          <p:cNvSpPr>
            <a:spLocks noChangeShapeType="1"/>
          </p:cNvSpPr>
          <p:nvPr/>
        </p:nvSpPr>
        <p:spPr bwMode="auto">
          <a:xfrm flipH="1" flipV="1">
            <a:off x="5559425" y="4892675"/>
            <a:ext cx="481013" cy="3000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78" name="Line 244"/>
          <p:cNvSpPr>
            <a:spLocks noChangeShapeType="1"/>
          </p:cNvSpPr>
          <p:nvPr/>
        </p:nvSpPr>
        <p:spPr bwMode="auto">
          <a:xfrm flipV="1">
            <a:off x="4862513" y="1081088"/>
            <a:ext cx="0" cy="792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79" name="Line 245"/>
          <p:cNvSpPr>
            <a:spLocks noChangeShapeType="1"/>
          </p:cNvSpPr>
          <p:nvPr/>
        </p:nvSpPr>
        <p:spPr bwMode="auto">
          <a:xfrm flipH="1">
            <a:off x="6534150" y="2039938"/>
            <a:ext cx="312738" cy="2016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80" name="Line 246"/>
          <p:cNvSpPr>
            <a:spLocks noChangeShapeType="1"/>
          </p:cNvSpPr>
          <p:nvPr/>
        </p:nvSpPr>
        <p:spPr bwMode="auto">
          <a:xfrm flipH="1">
            <a:off x="5024438" y="1646238"/>
            <a:ext cx="312737" cy="2016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81" name="Line 247"/>
          <p:cNvSpPr>
            <a:spLocks noChangeShapeType="1"/>
          </p:cNvSpPr>
          <p:nvPr/>
        </p:nvSpPr>
        <p:spPr bwMode="auto">
          <a:xfrm>
            <a:off x="4154488" y="3463925"/>
            <a:ext cx="334962" cy="555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782" name="Line 248"/>
          <p:cNvSpPr>
            <a:spLocks noChangeShapeType="1"/>
          </p:cNvSpPr>
          <p:nvPr/>
        </p:nvSpPr>
        <p:spPr bwMode="auto">
          <a:xfrm flipH="1" flipV="1">
            <a:off x="2968625" y="3270250"/>
            <a:ext cx="257175" cy="1571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59783" name="Group 249"/>
          <p:cNvGrpSpPr>
            <a:grpSpLocks/>
          </p:cNvGrpSpPr>
          <p:nvPr/>
        </p:nvGrpSpPr>
        <p:grpSpPr bwMode="auto">
          <a:xfrm>
            <a:off x="5902325" y="2276475"/>
            <a:ext cx="644525" cy="282575"/>
            <a:chOff x="4396" y="1245"/>
            <a:chExt cx="672" cy="248"/>
          </a:xfrm>
        </p:grpSpPr>
        <p:sp>
          <p:nvSpPr>
            <p:cNvPr id="15991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91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91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914" name="Group 253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917" name="Freeform 25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18" name="Freeform 25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915" name="Line 256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916" name="Line 257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4" name="Group 258"/>
          <p:cNvGrpSpPr>
            <a:grpSpLocks/>
          </p:cNvGrpSpPr>
          <p:nvPr/>
        </p:nvGrpSpPr>
        <p:grpSpPr bwMode="auto">
          <a:xfrm>
            <a:off x="6824663" y="3119438"/>
            <a:ext cx="644525" cy="282575"/>
            <a:chOff x="4396" y="1245"/>
            <a:chExt cx="672" cy="248"/>
          </a:xfrm>
        </p:grpSpPr>
        <p:sp>
          <p:nvSpPr>
            <p:cNvPr id="15990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90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90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906" name="Group 262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909" name="Freeform 26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10" name="Freeform 26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907" name="Line 265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908" name="Line 266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5" name="Group 267"/>
          <p:cNvGrpSpPr>
            <a:grpSpLocks/>
          </p:cNvGrpSpPr>
          <p:nvPr/>
        </p:nvGrpSpPr>
        <p:grpSpPr bwMode="auto">
          <a:xfrm>
            <a:off x="6608763" y="3952875"/>
            <a:ext cx="644525" cy="282575"/>
            <a:chOff x="4396" y="1245"/>
            <a:chExt cx="672" cy="248"/>
          </a:xfrm>
        </p:grpSpPr>
        <p:sp>
          <p:nvSpPr>
            <p:cNvPr id="15989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9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9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98" name="Group 271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901" name="Freeform 27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02" name="Freeform 27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99" name="Line 274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900" name="Line 275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6" name="Group 276"/>
          <p:cNvGrpSpPr>
            <a:grpSpLocks/>
          </p:cNvGrpSpPr>
          <p:nvPr/>
        </p:nvGrpSpPr>
        <p:grpSpPr bwMode="auto">
          <a:xfrm>
            <a:off x="7418388" y="4797425"/>
            <a:ext cx="644525" cy="282575"/>
            <a:chOff x="4396" y="1245"/>
            <a:chExt cx="672" cy="248"/>
          </a:xfrm>
        </p:grpSpPr>
        <p:sp>
          <p:nvSpPr>
            <p:cNvPr id="15988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8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8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90" name="Group 280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93" name="Freeform 28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94" name="Freeform 28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91" name="Line 283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92" name="Line 284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7" name="Group 285"/>
          <p:cNvGrpSpPr>
            <a:grpSpLocks/>
          </p:cNvGrpSpPr>
          <p:nvPr/>
        </p:nvGrpSpPr>
        <p:grpSpPr bwMode="auto">
          <a:xfrm>
            <a:off x="4548188" y="1871663"/>
            <a:ext cx="644525" cy="282575"/>
            <a:chOff x="4396" y="1245"/>
            <a:chExt cx="672" cy="248"/>
          </a:xfrm>
        </p:grpSpPr>
        <p:sp>
          <p:nvSpPr>
            <p:cNvPr id="159879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80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81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82" name="Group 289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85" name="Freeform 2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86" name="Freeform 2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83" name="Line 292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84" name="Line 293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8" name="Group 294"/>
          <p:cNvGrpSpPr>
            <a:grpSpLocks/>
          </p:cNvGrpSpPr>
          <p:nvPr/>
        </p:nvGrpSpPr>
        <p:grpSpPr bwMode="auto">
          <a:xfrm>
            <a:off x="4567238" y="3273425"/>
            <a:ext cx="644525" cy="282575"/>
            <a:chOff x="4396" y="1245"/>
            <a:chExt cx="672" cy="248"/>
          </a:xfrm>
        </p:grpSpPr>
        <p:sp>
          <p:nvSpPr>
            <p:cNvPr id="15987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7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7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74" name="Group 298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77" name="Freeform 29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78" name="Freeform 30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75" name="Line 301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76" name="Line 302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89" name="Group 303"/>
          <p:cNvGrpSpPr>
            <a:grpSpLocks/>
          </p:cNvGrpSpPr>
          <p:nvPr/>
        </p:nvGrpSpPr>
        <p:grpSpPr bwMode="auto">
          <a:xfrm>
            <a:off x="3314700" y="2276475"/>
            <a:ext cx="644525" cy="282575"/>
            <a:chOff x="4396" y="1245"/>
            <a:chExt cx="672" cy="248"/>
          </a:xfrm>
        </p:grpSpPr>
        <p:sp>
          <p:nvSpPr>
            <p:cNvPr id="15986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6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6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66" name="Group 307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69" name="Freeform 3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70" name="Freeform 3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67" name="Line 310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68" name="Line 311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0" name="Group 312"/>
          <p:cNvGrpSpPr>
            <a:grpSpLocks/>
          </p:cNvGrpSpPr>
          <p:nvPr/>
        </p:nvGrpSpPr>
        <p:grpSpPr bwMode="auto">
          <a:xfrm>
            <a:off x="2330450" y="3063875"/>
            <a:ext cx="644525" cy="282575"/>
            <a:chOff x="4396" y="1245"/>
            <a:chExt cx="672" cy="248"/>
          </a:xfrm>
        </p:grpSpPr>
        <p:sp>
          <p:nvSpPr>
            <p:cNvPr id="15985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5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5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58" name="Group 316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61" name="Freeform 3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62" name="Freeform 3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59" name="Line 319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60" name="Line 320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1" name="Group 321"/>
          <p:cNvGrpSpPr>
            <a:grpSpLocks/>
          </p:cNvGrpSpPr>
          <p:nvPr/>
        </p:nvGrpSpPr>
        <p:grpSpPr bwMode="auto">
          <a:xfrm>
            <a:off x="1781175" y="3841750"/>
            <a:ext cx="644525" cy="282575"/>
            <a:chOff x="4396" y="1245"/>
            <a:chExt cx="672" cy="248"/>
          </a:xfrm>
        </p:grpSpPr>
        <p:sp>
          <p:nvSpPr>
            <p:cNvPr id="15984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4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4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50" name="Group 325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53" name="Freeform 3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54" name="Freeform 3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51" name="Line 328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52" name="Line 329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2" name="Group 330"/>
          <p:cNvGrpSpPr>
            <a:grpSpLocks/>
          </p:cNvGrpSpPr>
          <p:nvPr/>
        </p:nvGrpSpPr>
        <p:grpSpPr bwMode="auto">
          <a:xfrm>
            <a:off x="2368550" y="4362450"/>
            <a:ext cx="644525" cy="282575"/>
            <a:chOff x="4396" y="1245"/>
            <a:chExt cx="672" cy="248"/>
          </a:xfrm>
        </p:grpSpPr>
        <p:sp>
          <p:nvSpPr>
            <p:cNvPr id="159839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40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41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42" name="Group 334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45" name="Freeform 3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46" name="Freeform 3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43" name="Line 337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44" name="Line 338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3" name="Group 339"/>
          <p:cNvGrpSpPr>
            <a:grpSpLocks/>
          </p:cNvGrpSpPr>
          <p:nvPr/>
        </p:nvGrpSpPr>
        <p:grpSpPr bwMode="auto">
          <a:xfrm>
            <a:off x="2019300" y="5095875"/>
            <a:ext cx="644525" cy="282575"/>
            <a:chOff x="4396" y="1245"/>
            <a:chExt cx="672" cy="248"/>
          </a:xfrm>
        </p:grpSpPr>
        <p:sp>
          <p:nvSpPr>
            <p:cNvPr id="159831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32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33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34" name="Group 343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37" name="Freeform 3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38" name="Freeform 3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35" name="Line 346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36" name="Line 347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4" name="Group 348"/>
          <p:cNvGrpSpPr>
            <a:grpSpLocks/>
          </p:cNvGrpSpPr>
          <p:nvPr/>
        </p:nvGrpSpPr>
        <p:grpSpPr bwMode="auto">
          <a:xfrm>
            <a:off x="1189038" y="4511675"/>
            <a:ext cx="644525" cy="282575"/>
            <a:chOff x="4396" y="1245"/>
            <a:chExt cx="672" cy="248"/>
          </a:xfrm>
        </p:grpSpPr>
        <p:sp>
          <p:nvSpPr>
            <p:cNvPr id="159823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24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25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26" name="Group 352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29" name="Freeform 35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30" name="Freeform 35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27" name="Line 355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28" name="Line 356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5" name="Group 357"/>
          <p:cNvGrpSpPr>
            <a:grpSpLocks/>
          </p:cNvGrpSpPr>
          <p:nvPr/>
        </p:nvGrpSpPr>
        <p:grpSpPr bwMode="auto">
          <a:xfrm>
            <a:off x="4149725" y="4191000"/>
            <a:ext cx="644525" cy="282575"/>
            <a:chOff x="4396" y="1245"/>
            <a:chExt cx="672" cy="248"/>
          </a:xfrm>
        </p:grpSpPr>
        <p:sp>
          <p:nvSpPr>
            <p:cNvPr id="15981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1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1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18" name="Group 361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21" name="Freeform 36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22" name="Freeform 36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19" name="Line 364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20" name="Line 365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6" name="Group 366"/>
          <p:cNvGrpSpPr>
            <a:grpSpLocks/>
          </p:cNvGrpSpPr>
          <p:nvPr/>
        </p:nvGrpSpPr>
        <p:grpSpPr bwMode="auto">
          <a:xfrm>
            <a:off x="4960938" y="4610100"/>
            <a:ext cx="644525" cy="282575"/>
            <a:chOff x="4396" y="1245"/>
            <a:chExt cx="672" cy="248"/>
          </a:xfrm>
        </p:grpSpPr>
        <p:sp>
          <p:nvSpPr>
            <p:cNvPr id="15980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0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0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10" name="Group 370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13" name="Freeform 37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14" name="Freeform 37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11" name="Line 373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12" name="Line 374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7" name="Group 375"/>
          <p:cNvGrpSpPr>
            <a:grpSpLocks/>
          </p:cNvGrpSpPr>
          <p:nvPr/>
        </p:nvGrpSpPr>
        <p:grpSpPr bwMode="auto">
          <a:xfrm>
            <a:off x="4376738" y="5051425"/>
            <a:ext cx="644525" cy="282575"/>
            <a:chOff x="4396" y="1245"/>
            <a:chExt cx="672" cy="248"/>
          </a:xfrm>
        </p:grpSpPr>
        <p:sp>
          <p:nvSpPr>
            <p:cNvPr id="159799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00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charset="0"/>
                <a:cs typeface="Arial" charset="0"/>
              </a:endParaRPr>
            </a:p>
          </p:txBody>
        </p:sp>
        <p:sp>
          <p:nvSpPr>
            <p:cNvPr id="159801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charset="0"/>
                <a:cs typeface="Arial" charset="0"/>
              </a:endParaRPr>
            </a:p>
          </p:txBody>
        </p:sp>
        <p:grpSp>
          <p:nvGrpSpPr>
            <p:cNvPr id="159802" name="Group 379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59805" name="Freeform 38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06" name="Freeform 38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9803" name="Line 382"/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804" name="Line 383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9798" name="Picture 384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976313"/>
            <a:ext cx="4113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53</a:t>
            </a:fld>
            <a:endParaRPr lang="en-US" sz="1200" dirty="0">
              <a:latin typeface="Tahoma" charset="0"/>
            </a:endParaRPr>
          </a:p>
        </p:txBody>
      </p:sp>
      <p:sp>
        <p:nvSpPr>
          <p:cNvPr id="17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1468438"/>
            <a:ext cx="8229600" cy="4008437"/>
          </a:xfrm>
        </p:spPr>
        <p:txBody>
          <a:bodyPr/>
          <a:lstStyle/>
          <a:p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two-level hierarchy:</a:t>
            </a:r>
            <a:r>
              <a:rPr lang="en-US" dirty="0">
                <a:latin typeface="Gill Sans MT" charset="0"/>
              </a:rPr>
              <a:t> local area, backbone.</a:t>
            </a:r>
          </a:p>
          <a:p>
            <a:pPr lvl="1"/>
            <a:r>
              <a:rPr lang="en-US" sz="2800" dirty="0">
                <a:latin typeface="Gill Sans MT" charset="0"/>
              </a:rPr>
              <a:t>link-state advertisements only in area </a:t>
            </a:r>
          </a:p>
          <a:p>
            <a:pPr lvl="1"/>
            <a:r>
              <a:rPr lang="en-US" sz="2800" dirty="0">
                <a:latin typeface="Gill Sans MT" charset="0"/>
              </a:rPr>
              <a:t>each nodes has detailed area topology; only know direction (shortest path) to nets in other areas.</a:t>
            </a:r>
            <a:endParaRPr lang="en-US" dirty="0">
              <a:latin typeface="Gill Sans MT" charset="0"/>
            </a:endParaRPr>
          </a:p>
          <a:p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area border routers:</a:t>
            </a:r>
            <a:r>
              <a:rPr lang="en-US" b="1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altLang="ja-JP" dirty="0">
                <a:latin typeface="Gill Sans MT" charset="0"/>
              </a:rPr>
              <a:t>summarize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altLang="ja-JP" dirty="0">
                <a:latin typeface="Gill Sans MT" charset="0"/>
              </a:rPr>
              <a:t> distances  to nets in own area, advertise to other Area Border routers.</a:t>
            </a:r>
          </a:p>
          <a:p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backbone routers:</a:t>
            </a:r>
            <a:r>
              <a:rPr lang="en-US" dirty="0">
                <a:latin typeface="Gill Sans MT" charset="0"/>
              </a:rPr>
              <a:t> run OSPF routing limited to backbone.</a:t>
            </a:r>
          </a:p>
          <a:p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boundary routers:</a:t>
            </a:r>
            <a:r>
              <a:rPr lang="en-US" dirty="0">
                <a:latin typeface="Gill Sans MT" charset="0"/>
              </a:rPr>
              <a:t> connect to other AS</a:t>
            </a:r>
            <a:r>
              <a:rPr lang="ja-JP" altLang="en-US" dirty="0" smtClean="0">
                <a:latin typeface="Gill Sans MT" charset="0"/>
              </a:rPr>
              <a:t>’</a:t>
            </a:r>
            <a:r>
              <a:rPr lang="en-US" altLang="ja-JP" dirty="0" err="1" smtClean="0">
                <a:latin typeface="Gill Sans MT" charset="0"/>
              </a:rPr>
              <a:t>es</a:t>
            </a:r>
            <a:r>
              <a:rPr lang="en-US" altLang="ja-JP" dirty="0">
                <a:latin typeface="Gill Sans MT" charset="0"/>
              </a:rPr>
              <a:t>.</a:t>
            </a:r>
            <a:endParaRPr lang="en-US" altLang="ja-JP" sz="2400" dirty="0">
              <a:latin typeface="Gill Sans MT" charset="0"/>
            </a:endParaRPr>
          </a:p>
          <a:p>
            <a:endParaRPr lang="en-US" sz="2400" dirty="0">
              <a:latin typeface="Gill Sans MT" charset="0"/>
            </a:endParaRPr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title"/>
          </p:nvPr>
        </p:nvSpPr>
        <p:spPr>
          <a:xfrm>
            <a:off x="427038" y="169863"/>
            <a:ext cx="443865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Hierarchical OSPF</a:t>
            </a:r>
          </a:p>
        </p:txBody>
      </p:sp>
      <p:pic>
        <p:nvPicPr>
          <p:cNvPr id="160773" name="Picture 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976313"/>
            <a:ext cx="4113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54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5.2 routing protocols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link state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C0000"/>
                </a:solidFill>
              </a:rPr>
              <a:t>5.4 routing among </a:t>
            </a:r>
            <a:r>
              <a:rPr lang="en-US" sz="2400" dirty="0">
                <a:solidFill>
                  <a:srgbClr val="CC0000"/>
                </a:solidFill>
              </a:rPr>
              <a:t>the ISPs: B</a:t>
            </a:r>
            <a:r>
              <a:rPr lang="en-US" sz="2400" dirty="0" smtClean="0">
                <a:solidFill>
                  <a:srgbClr val="CC0000"/>
                </a:solidFill>
              </a:rPr>
              <a:t>GP</a:t>
            </a:r>
            <a:endParaRPr lang="en-US" sz="2400" dirty="0">
              <a:solidFill>
                <a:srgbClr val="CC0000"/>
              </a:solidFill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control plane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5.6 </a:t>
            </a:r>
            <a:r>
              <a:rPr lang="en-US" sz="2400" dirty="0">
                <a:solidFill>
                  <a:srgbClr val="000000"/>
                </a:solidFill>
              </a:rPr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55</a:t>
            </a:fld>
            <a:endParaRPr lang="en-US" sz="1200" dirty="0">
              <a:latin typeface="Tahoma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5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101441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Gill Sans MT" charset="0"/>
              </a:rPr>
              <a:t>Internet inter-AS routing: BGP</a:t>
            </a:r>
            <a:endParaRPr lang="en-US" sz="3200">
              <a:latin typeface="Gill Sans MT" charset="0"/>
            </a:endParaRPr>
          </a:p>
        </p:txBody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2400"/>
            <a:ext cx="7772400" cy="4927600"/>
          </a:xfrm>
        </p:spPr>
        <p:txBody>
          <a:bodyPr/>
          <a:lstStyle/>
          <a:p>
            <a:pPr marL="381000" indent="-381000"/>
            <a:r>
              <a:rPr lang="en-US" dirty="0">
                <a:solidFill>
                  <a:srgbClr val="CC0000"/>
                </a:solidFill>
                <a:latin typeface="Gill Sans MT" charset="0"/>
              </a:rPr>
              <a:t>BGP (Border Gateway Protocol):</a:t>
            </a:r>
            <a:r>
              <a:rPr lang="en-US" dirty="0">
                <a:latin typeface="Gill Sans MT" charset="0"/>
              </a:rPr>
              <a:t> </a:t>
            </a:r>
            <a:r>
              <a:rPr lang="en-US" i="1" dirty="0">
                <a:latin typeface="Gill Sans MT" charset="0"/>
              </a:rPr>
              <a:t>the</a:t>
            </a:r>
            <a:r>
              <a:rPr lang="en-US" dirty="0">
                <a:latin typeface="Gill Sans MT" charset="0"/>
              </a:rPr>
              <a:t> de facto inter-domain routing protocol</a:t>
            </a:r>
          </a:p>
          <a:p>
            <a:pPr marL="800100" lvl="1" indent="-342900"/>
            <a:r>
              <a:rPr lang="ja-JP" altLang="en-US" dirty="0">
                <a:latin typeface="Gill Sans MT" charset="0"/>
              </a:rPr>
              <a:t>“</a:t>
            </a:r>
            <a:r>
              <a:rPr lang="en-US" altLang="ja-JP" dirty="0">
                <a:latin typeface="Gill Sans MT" charset="0"/>
              </a:rPr>
              <a:t>glue that holds the Internet together</a:t>
            </a:r>
            <a:r>
              <a:rPr lang="ja-JP" altLang="en-US" dirty="0">
                <a:latin typeface="Gill Sans MT" charset="0"/>
              </a:rPr>
              <a:t>”</a:t>
            </a:r>
            <a:endParaRPr lang="en-US" altLang="ja-JP" dirty="0">
              <a:latin typeface="Gill Sans MT" charset="0"/>
            </a:endParaRPr>
          </a:p>
          <a:p>
            <a:pPr marL="381000" indent="-381000"/>
            <a:r>
              <a:rPr lang="en-US" dirty="0">
                <a:latin typeface="Gill Sans MT" charset="0"/>
              </a:rPr>
              <a:t>BGP provides each AS a means to:</a:t>
            </a:r>
          </a:p>
          <a:p>
            <a:pPr marL="800100" lvl="1" indent="-342900"/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eBGP:</a:t>
            </a:r>
            <a:r>
              <a:rPr lang="en-US" dirty="0">
                <a:latin typeface="Gill Sans MT" charset="0"/>
              </a:rPr>
              <a:t> obtain subnet reachability information from neighboring </a:t>
            </a:r>
            <a:r>
              <a:rPr lang="en-US" dirty="0" err="1" smtClean="0">
                <a:latin typeface="Gill Sans MT" charset="0"/>
              </a:rPr>
              <a:t>ASes</a:t>
            </a:r>
            <a:endParaRPr lang="en-US" dirty="0">
              <a:latin typeface="Gill Sans MT" charset="0"/>
            </a:endParaRPr>
          </a:p>
          <a:p>
            <a:pPr marL="800100" lvl="1" indent="-342900"/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iBGP:</a:t>
            </a:r>
            <a:r>
              <a:rPr lang="en-US" dirty="0">
                <a:latin typeface="Gill Sans MT" charset="0"/>
              </a:rPr>
              <a:t> propagate reachability information to all AS-internal routers.</a:t>
            </a:r>
          </a:p>
          <a:p>
            <a:pPr marL="800100" lvl="1" indent="-342900"/>
            <a:r>
              <a:rPr lang="en-US" dirty="0">
                <a:latin typeface="Gill Sans MT" charset="0"/>
              </a:rPr>
              <a:t>determine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altLang="ja-JP" dirty="0">
                <a:latin typeface="Gill Sans MT" charset="0"/>
              </a:rPr>
              <a:t>good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altLang="ja-JP" dirty="0">
                <a:latin typeface="Gill Sans MT" charset="0"/>
              </a:rPr>
              <a:t> routes to other networks based on reachability information and </a:t>
            </a:r>
            <a:r>
              <a:rPr lang="en-US" altLang="ja-JP" i="1" dirty="0" smtClean="0">
                <a:solidFill>
                  <a:srgbClr val="000090"/>
                </a:solidFill>
                <a:latin typeface="Gill Sans MT" charset="0"/>
              </a:rPr>
              <a:t>policy</a:t>
            </a:r>
            <a:endParaRPr lang="en-US" altLang="ja-JP" dirty="0">
              <a:solidFill>
                <a:srgbClr val="000090"/>
              </a:solidFill>
              <a:latin typeface="Gill Sans MT" charset="0"/>
            </a:endParaRPr>
          </a:p>
          <a:p>
            <a:pPr marL="381000" indent="-381000"/>
            <a:r>
              <a:rPr lang="en-US" dirty="0">
                <a:latin typeface="Gill Sans MT" charset="0"/>
              </a:rPr>
              <a:t>allows subnet to advertise its existence to rest of Internet: </a:t>
            </a:r>
            <a:r>
              <a:rPr lang="ja-JP" altLang="en-US" i="1" dirty="0">
                <a:solidFill>
                  <a:srgbClr val="000099"/>
                </a:solidFill>
                <a:latin typeface="Gill Sans MT" charset="0"/>
              </a:rPr>
              <a:t>“</a:t>
            </a:r>
            <a:r>
              <a:rPr lang="en-US" altLang="ja-JP" i="1" dirty="0">
                <a:solidFill>
                  <a:srgbClr val="000099"/>
                </a:solidFill>
                <a:latin typeface="Gill Sans MT" charset="0"/>
              </a:rPr>
              <a:t>I am here</a:t>
            </a:r>
            <a:r>
              <a:rPr lang="ja-JP" altLang="en-US" i="1" dirty="0">
                <a:solidFill>
                  <a:srgbClr val="000099"/>
                </a:solidFill>
                <a:latin typeface="Gill Sans MT" charset="0"/>
              </a:rPr>
              <a:t>”</a:t>
            </a:r>
            <a:endParaRPr lang="en-US" i="1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56</a:t>
            </a:fld>
            <a:endParaRPr lang="en-US" sz="1200" dirty="0">
              <a:latin typeface="Tahoma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7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eBGP, iBGP connections</a:t>
            </a:r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3374823" y="4578799"/>
            <a:ext cx="2923580" cy="635979"/>
            <a:chOff x="7493868" y="5383138"/>
            <a:chExt cx="2923580" cy="635979"/>
          </a:xfrm>
        </p:grpSpPr>
        <p:cxnSp>
          <p:nvCxnSpPr>
            <p:cNvPr id="273" name="Straight Connector 272"/>
            <p:cNvCxnSpPr/>
            <p:nvPr/>
          </p:nvCxnSpPr>
          <p:spPr bwMode="auto">
            <a:xfrm flipH="1" flipV="1">
              <a:off x="7493868" y="5589319"/>
              <a:ext cx="749784" cy="115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4" name="Straight Connector 273"/>
            <p:cNvCxnSpPr/>
            <p:nvPr/>
          </p:nvCxnSpPr>
          <p:spPr bwMode="auto">
            <a:xfrm flipV="1">
              <a:off x="7523346" y="5869497"/>
              <a:ext cx="699488" cy="69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1" name="TextBox 280"/>
            <p:cNvSpPr txBox="1"/>
            <p:nvPr/>
          </p:nvSpPr>
          <p:spPr>
            <a:xfrm>
              <a:off x="8347651" y="5383138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C0000"/>
                  </a:solidFill>
                </a:rPr>
                <a:t>eBGP connectivity</a:t>
              </a: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8372607" y="5649785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90"/>
                  </a:solidFill>
                </a:rPr>
                <a:t>iBGP connectivity</a:t>
              </a:r>
              <a:endParaRPr lang="en-US" dirty="0">
                <a:solidFill>
                  <a:srgbClr val="000090"/>
                </a:solidFill>
              </a:endParaRPr>
            </a:p>
          </p:txBody>
        </p:sp>
      </p:grpSp>
      <p:sp>
        <p:nvSpPr>
          <p:cNvPr id="135" name="Freeform 2"/>
          <p:cNvSpPr>
            <a:spLocks/>
          </p:cNvSpPr>
          <p:nvPr/>
        </p:nvSpPr>
        <p:spPr bwMode="auto">
          <a:xfrm>
            <a:off x="558931" y="2655625"/>
            <a:ext cx="2712783" cy="1853712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1697092" y="2806487"/>
            <a:ext cx="565150" cy="369332"/>
            <a:chOff x="1736090" y="2873352"/>
            <a:chExt cx="565150" cy="369332"/>
          </a:xfrm>
        </p:grpSpPr>
        <p:grpSp>
          <p:nvGrpSpPr>
            <p:cNvPr id="26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7" name="Oval 26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" name="Straight Connector 33"/>
              <p:cNvCxnSpPr>
                <a:endCxn id="29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69" name="Oval 68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1b</a:t>
                </a:r>
                <a:endParaRPr lang="en-US" dirty="0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1701322" y="4027804"/>
            <a:ext cx="565150" cy="369332"/>
            <a:chOff x="1736090" y="2873352"/>
            <a:chExt cx="565150" cy="369332"/>
          </a:xfrm>
        </p:grpSpPr>
        <p:grpSp>
          <p:nvGrpSpPr>
            <p:cNvPr id="75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79" name="Oval 78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Freeform 81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Freeform 83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6" name="Straight Connector 85"/>
              <p:cNvCxnSpPr>
                <a:endCxn id="81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77" name="Oval 76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1d</a:t>
                </a:r>
                <a:endParaRPr lang="en-US" dirty="0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562808" y="3418207"/>
            <a:ext cx="565150" cy="369332"/>
            <a:chOff x="1736090" y="2873352"/>
            <a:chExt cx="565150" cy="369332"/>
          </a:xfrm>
        </p:grpSpPr>
        <p:grpSp>
          <p:nvGrpSpPr>
            <p:cNvPr id="89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93" name="Oval 92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0" name="Straight Connector 99"/>
              <p:cNvCxnSpPr>
                <a:endCxn id="95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1770362" y="2873352"/>
              <a:ext cx="428460" cy="369332"/>
              <a:chOff x="667045" y="1708643"/>
              <a:chExt cx="428460" cy="369332"/>
            </a:xfrm>
          </p:grpSpPr>
          <p:sp>
            <p:nvSpPr>
              <p:cNvPr id="91" name="Oval 90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7045" y="1708643"/>
                <a:ext cx="42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1c</a:t>
                </a:r>
                <a:endParaRPr lang="en-US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794333" y="3411854"/>
            <a:ext cx="565150" cy="369332"/>
            <a:chOff x="1736090" y="2873352"/>
            <a:chExt cx="565150" cy="369332"/>
          </a:xfrm>
        </p:grpSpPr>
        <p:grpSp>
          <p:nvGrpSpPr>
            <p:cNvPr id="103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07" name="Oval 106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4" name="Straight Connector 113"/>
              <p:cNvCxnSpPr>
                <a:endCxn id="109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105" name="Oval 104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1a</a:t>
                </a:r>
                <a:endParaRPr lang="en-US" dirty="0"/>
              </a:p>
            </p:txBody>
          </p:sp>
        </p:grpSp>
      </p:grpSp>
      <p:cxnSp>
        <p:nvCxnSpPr>
          <p:cNvPr id="117" name="Straight Connector 116"/>
          <p:cNvCxnSpPr>
            <a:stCxn id="66" idx="2"/>
            <a:endCxn id="78" idx="0"/>
          </p:cNvCxnSpPr>
          <p:nvPr/>
        </p:nvCxnSpPr>
        <p:spPr bwMode="auto">
          <a:xfrm>
            <a:off x="1952075" y="3175819"/>
            <a:ext cx="4230" cy="85198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Straight Connector 117"/>
          <p:cNvCxnSpPr/>
          <p:nvPr/>
        </p:nvCxnSpPr>
        <p:spPr bwMode="auto">
          <a:xfrm>
            <a:off x="1368479" y="3581756"/>
            <a:ext cx="1204913" cy="63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27" idx="7"/>
          </p:cNvCxnSpPr>
          <p:nvPr/>
        </p:nvCxnSpPr>
        <p:spPr bwMode="auto">
          <a:xfrm>
            <a:off x="2179710" y="3087612"/>
            <a:ext cx="480042" cy="3697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Straight Connector 123"/>
          <p:cNvCxnSpPr/>
          <p:nvPr/>
        </p:nvCxnSpPr>
        <p:spPr bwMode="auto">
          <a:xfrm>
            <a:off x="1261075" y="3719439"/>
            <a:ext cx="477927" cy="3570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2157044" y="3716677"/>
            <a:ext cx="508002" cy="349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 flipH="1">
            <a:off x="1248555" y="3100081"/>
            <a:ext cx="508002" cy="349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9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7" name="Group 136"/>
          <p:cNvGrpSpPr/>
          <p:nvPr/>
        </p:nvGrpSpPr>
        <p:grpSpPr>
          <a:xfrm>
            <a:off x="3167773" y="1871068"/>
            <a:ext cx="2712783" cy="1853712"/>
            <a:chOff x="-2170772" y="2784954"/>
            <a:chExt cx="2712783" cy="1853712"/>
          </a:xfrm>
        </p:grpSpPr>
        <p:sp>
          <p:nvSpPr>
            <p:cNvPr id="138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8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93" name="Oval 19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96" name="Freeform 19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7" name="Freeform 19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8" name="Freeform 19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9" name="Freeform 19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00" name="Straight Connector 199"/>
                  <p:cNvCxnSpPr>
                    <a:endCxn id="19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91" name="Oval 19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41" name="Group 140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76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80" name="Oval 17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3" name="Freeform 18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4" name="Freeform 18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5" name="Freeform 18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6" name="Freeform 18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87" name="Straight Connector 186"/>
                  <p:cNvCxnSpPr>
                    <a:endCxn id="18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Group 176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78" name="Oval 17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42" name="Group 141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6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67" name="Oval 16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70" name="Freeform 16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1" name="Freeform 17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2" name="Freeform 17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3" name="Freeform 17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74" name="Straight Connector 173"/>
                  <p:cNvCxnSpPr>
                    <a:endCxn id="16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165" name="Oval 16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43" name="Group 142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50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54" name="Oval 153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7" name="Freeform 156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8" name="Freeform 157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9" name="Freeform 158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0" name="Freeform 159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61" name="Straight Connector 160"/>
                  <p:cNvCxnSpPr>
                    <a:endCxn id="156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52" name="Oval 151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144" name="Straight Connector 143"/>
              <p:cNvCxnSpPr>
                <a:stCxn id="192" idx="2"/>
                <a:endCxn id="179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6" name="Straight Connector 145"/>
              <p:cNvCxnSpPr>
                <a:stCxn id="193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02" name="Group 201"/>
          <p:cNvGrpSpPr/>
          <p:nvPr/>
        </p:nvGrpSpPr>
        <p:grpSpPr>
          <a:xfrm>
            <a:off x="5839067" y="2689747"/>
            <a:ext cx="2712783" cy="1853712"/>
            <a:chOff x="-2170772" y="2784954"/>
            <a:chExt cx="2712783" cy="1853712"/>
          </a:xfrm>
        </p:grpSpPr>
        <p:sp>
          <p:nvSpPr>
            <p:cNvPr id="203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54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8" name="Oval 257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0" name="Oval 259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61" name="Freeform 260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2" name="Freeform 261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3" name="Freeform 262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64" name="Freeform 263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65" name="Straight Connector 264"/>
                  <p:cNvCxnSpPr>
                    <a:endCxn id="260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5" name="Group 254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7" name="TextBox 256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6" name="Group 205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1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45" name="Oval 244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7" name="Oval 246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8" name="Freeform 247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9" name="Freeform 248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0" name="Freeform 249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1" name="Freeform 250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2" name="Straight Connector 251"/>
                  <p:cNvCxnSpPr>
                    <a:endCxn id="247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2" name="Group 241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43" name="Oval 242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7" name="Group 206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8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2" name="Oval 23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4" name="Oval 23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35" name="Freeform 23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6" name="Freeform 23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7" name="Freeform 23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8" name="Freeform 23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9" name="Straight Connector 238"/>
                  <p:cNvCxnSpPr>
                    <a:endCxn id="23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9" name="Group 228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8" name="Group 207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15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9" name="Oval 21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1" name="Oval 22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2" name="Freeform 22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3" name="Freeform 22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4" name="Freeform 22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5" name="Freeform 22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6" name="Straight Connector 225"/>
                  <p:cNvCxnSpPr>
                    <a:endCxn id="22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6" name="Group 21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7" name="Oval 21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9" name="Straight Connector 208"/>
              <p:cNvCxnSpPr>
                <a:stCxn id="257" idx="2"/>
                <a:endCxn id="244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0" name="Straight Connector 209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1" name="Straight Connector 210"/>
              <p:cNvCxnSpPr>
                <a:stCxn id="258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2" name="Straight Connector 211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3" name="Straight Connector 212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268" name="Straight Connector 267"/>
          <p:cNvCxnSpPr/>
          <p:nvPr/>
        </p:nvCxnSpPr>
        <p:spPr bwMode="auto">
          <a:xfrm flipH="1">
            <a:off x="3020975" y="2930574"/>
            <a:ext cx="495463" cy="4954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0" name="Straight Connector 269"/>
          <p:cNvCxnSpPr>
            <a:endCxn id="167" idx="7"/>
          </p:cNvCxnSpPr>
          <p:nvPr/>
        </p:nvCxnSpPr>
        <p:spPr bwMode="auto">
          <a:xfrm flipH="1" flipV="1">
            <a:off x="5654268" y="2914775"/>
            <a:ext cx="498946" cy="5738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" name="TextBox 275"/>
          <p:cNvSpPr txBox="1"/>
          <p:nvPr/>
        </p:nvSpPr>
        <p:spPr>
          <a:xfrm>
            <a:off x="4235227" y="3833361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6906520" y="4589577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625604" y="4533765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1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86" name="Picture 4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1074881"/>
            <a:ext cx="5790370" cy="13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57</a:t>
            </a:fld>
            <a:endParaRPr lang="en-US" sz="1200" dirty="0">
              <a:latin typeface="Tahoma" charset="0"/>
            </a:endParaRPr>
          </a:p>
        </p:txBody>
      </p:sp>
      <p:sp>
        <p:nvSpPr>
          <p:cNvPr id="2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0408" y="2368720"/>
            <a:ext cx="6457563" cy="3959125"/>
            <a:chOff x="1020408" y="2368720"/>
            <a:chExt cx="6457563" cy="3959125"/>
          </a:xfrm>
        </p:grpSpPr>
        <p:grpSp>
          <p:nvGrpSpPr>
            <p:cNvPr id="4" name="Group 3"/>
            <p:cNvGrpSpPr/>
            <p:nvPr/>
          </p:nvGrpSpPr>
          <p:grpSpPr>
            <a:xfrm>
              <a:off x="1020408" y="2368720"/>
              <a:ext cx="5734325" cy="3959125"/>
              <a:chOff x="1020408" y="2368720"/>
              <a:chExt cx="5734325" cy="3959125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1146544" y="5725901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80" name="Oval 27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8" name="Oval 28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9" name="Freeform 28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0" name="Freeform 28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1" name="Freeform 29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Freeform 29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3" name="Straight Connector 292"/>
                  <p:cNvCxnSpPr>
                    <a:endCxn id="28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TextBox 27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sp>
            <p:nvSpPr>
              <p:cNvPr id="3" name="Oval 2"/>
              <p:cNvSpPr/>
              <p:nvPr/>
            </p:nvSpPr>
            <p:spPr bwMode="auto">
              <a:xfrm>
                <a:off x="1020408" y="5511349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 bwMode="auto">
              <a:xfrm>
                <a:off x="2442651" y="3191580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 bwMode="auto">
              <a:xfrm>
                <a:off x="3252649" y="2368720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 bwMode="auto">
              <a:xfrm>
                <a:off x="5037704" y="2453079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∂</a:t>
                </a:r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 bwMode="auto">
              <a:xfrm>
                <a:off x="5915729" y="3217852"/>
                <a:ext cx="839004" cy="816496"/>
              </a:xfrm>
              <a:prstGeom prst="ellipse">
                <a:avLst/>
              </a:prstGeom>
              <a:noFill/>
              <a:ln w="19050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∂</a:t>
                </a:r>
                <a:endParaRPr lang="en-US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018143" y="5692792"/>
              <a:ext cx="5459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gateway routers run both eBGP and </a:t>
              </a:r>
              <a:r>
                <a:rPr lang="en-US" dirty="0" err="1" smtClean="0"/>
                <a:t>iBGP</a:t>
              </a:r>
              <a:r>
                <a:rPr lang="en-US" dirty="0" smtClean="0"/>
                <a:t> protocols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7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BGP basics</a:t>
            </a: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79438" y="2478283"/>
            <a:ext cx="8505825" cy="1234021"/>
          </a:xfrm>
        </p:spPr>
        <p:txBody>
          <a:bodyPr/>
          <a:lstStyle/>
          <a:p>
            <a:pPr marL="282575" indent="-282575"/>
            <a:r>
              <a:rPr lang="en-US" sz="2400" dirty="0">
                <a:latin typeface="Gill Sans MT" charset="0"/>
              </a:rPr>
              <a:t>when AS3 </a:t>
            </a:r>
            <a:r>
              <a:rPr lang="en-US" sz="2400" dirty="0" smtClean="0">
                <a:latin typeface="Gill Sans MT" charset="0"/>
              </a:rPr>
              <a:t>gateway router 3a advertises path </a:t>
            </a:r>
            <a:r>
              <a:rPr lang="en-US" sz="2200" dirty="0" smtClean="0">
                <a:solidFill>
                  <a:srgbClr val="CC0000"/>
                </a:solidFill>
                <a:latin typeface="Gill Sans MT" charset="0"/>
              </a:rPr>
              <a:t>AS3,X </a:t>
            </a:r>
            <a:r>
              <a:rPr lang="en-US" sz="2400" dirty="0">
                <a:latin typeface="Gill Sans MT" charset="0"/>
              </a:rPr>
              <a:t>to </a:t>
            </a:r>
            <a:r>
              <a:rPr lang="en-US" sz="2400" dirty="0" smtClean="0">
                <a:latin typeface="Gill Sans MT" charset="0"/>
              </a:rPr>
              <a:t>AS2 gateway router 2c:</a:t>
            </a:r>
            <a:endParaRPr lang="en-US" sz="2400" dirty="0">
              <a:latin typeface="Gill Sans MT" charset="0"/>
            </a:endParaRPr>
          </a:p>
          <a:p>
            <a:pPr marL="685800" lvl="1" indent="-228600"/>
            <a:r>
              <a:rPr lang="en-US" dirty="0">
                <a:latin typeface="Gill Sans MT" charset="0"/>
              </a:rPr>
              <a:t>AS3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promises</a:t>
            </a:r>
            <a:r>
              <a:rPr lang="en-US" dirty="0">
                <a:latin typeface="Gill Sans MT" charset="0"/>
              </a:rPr>
              <a:t> </a:t>
            </a:r>
            <a:r>
              <a:rPr lang="en-US" dirty="0" smtClean="0">
                <a:latin typeface="Gill Sans MT" charset="0"/>
              </a:rPr>
              <a:t>to AS2 it </a:t>
            </a:r>
            <a:r>
              <a:rPr lang="en-US" dirty="0">
                <a:latin typeface="Gill Sans MT" charset="0"/>
              </a:rPr>
              <a:t>will forward datagrams </a:t>
            </a:r>
            <a:r>
              <a:rPr lang="en-US" dirty="0" smtClean="0">
                <a:latin typeface="Gill Sans MT" charset="0"/>
              </a:rPr>
              <a:t>towards X</a:t>
            </a:r>
            <a:endParaRPr lang="en-US" dirty="0">
              <a:latin typeface="Gill Sans MT" charset="0"/>
            </a:endParaRPr>
          </a:p>
          <a:p>
            <a:pPr marL="0" indent="0">
              <a:buNone/>
            </a:pPr>
            <a:endParaRPr lang="en-US" sz="2000" dirty="0">
              <a:latin typeface="Gill Sans MT" charset="0"/>
            </a:endParaRPr>
          </a:p>
        </p:txBody>
      </p:sp>
      <p:sp>
        <p:nvSpPr>
          <p:cNvPr id="162846" name="Rectangle 116"/>
          <p:cNvSpPr>
            <a:spLocks noChangeArrowheads="1"/>
          </p:cNvSpPr>
          <p:nvPr/>
        </p:nvSpPr>
        <p:spPr bwMode="auto">
          <a:xfrm>
            <a:off x="554038" y="1069976"/>
            <a:ext cx="8505825" cy="12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BGP session: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sz="2400" dirty="0">
                <a:latin typeface="Gill Sans MT" charset="0"/>
              </a:rPr>
              <a:t>two BGP routers (</a:t>
            </a:r>
            <a:r>
              <a:rPr lang="ja-JP" altLang="en-US" sz="2400" dirty="0">
                <a:latin typeface="Gill Sans MT" charset="0"/>
              </a:rPr>
              <a:t>“</a:t>
            </a:r>
            <a:r>
              <a:rPr lang="en-US" altLang="ja-JP" sz="2400" dirty="0">
                <a:latin typeface="Gill Sans MT" charset="0"/>
              </a:rPr>
              <a:t>peers</a:t>
            </a:r>
            <a:r>
              <a:rPr lang="ja-JP" altLang="en-US" sz="2400" dirty="0">
                <a:latin typeface="Gill Sans MT" charset="0"/>
              </a:rPr>
              <a:t>”</a:t>
            </a:r>
            <a:r>
              <a:rPr lang="en-US" altLang="ja-JP" sz="2400" dirty="0">
                <a:latin typeface="Gill Sans MT" charset="0"/>
              </a:rPr>
              <a:t>) exchange BGP </a:t>
            </a:r>
            <a:r>
              <a:rPr lang="en-US" altLang="ja-JP" sz="2400" dirty="0" smtClean="0">
                <a:latin typeface="Gill Sans MT" charset="0"/>
              </a:rPr>
              <a:t>messages over semi-permanent TCP connection:</a:t>
            </a:r>
            <a:endParaRPr lang="en-US" altLang="ja-JP" sz="2400" dirty="0">
              <a:latin typeface="Gill Sans MT" charset="0"/>
            </a:endParaRPr>
          </a:p>
          <a:p>
            <a:pPr marL="685800" lvl="1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2400" dirty="0">
                <a:latin typeface="Gill Sans MT"/>
                <a:cs typeface="Gill Sans MT"/>
              </a:rPr>
              <a:t>advertising </a:t>
            </a:r>
            <a:r>
              <a:rPr lang="en-US" sz="2400" i="1" dirty="0">
                <a:solidFill>
                  <a:srgbClr val="CC0000"/>
                </a:solidFill>
                <a:latin typeface="Gill Sans MT"/>
                <a:cs typeface="Gill Sans MT"/>
              </a:rPr>
              <a:t>paths</a:t>
            </a:r>
            <a:r>
              <a:rPr lang="en-US" sz="240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</a:rPr>
              <a:t>to different destination </a:t>
            </a:r>
            <a:r>
              <a:rPr lang="en-US" sz="2400" dirty="0" smtClean="0">
                <a:latin typeface="Gill Sans MT"/>
                <a:cs typeface="Gill Sans MT"/>
              </a:rPr>
              <a:t>network prefixes (BGP  is a </a:t>
            </a:r>
            <a:r>
              <a:rPr lang="ja-JP" altLang="en-US" sz="2400" dirty="0" smtClean="0">
                <a:latin typeface="Gill Sans MT"/>
                <a:cs typeface="Gill Sans MT"/>
              </a:rPr>
              <a:t>“</a:t>
            </a:r>
            <a:r>
              <a:rPr lang="en-US" altLang="ja-JP" sz="2400" dirty="0">
                <a:latin typeface="Gill Sans MT"/>
                <a:cs typeface="Gill Sans MT"/>
              </a:rPr>
              <a:t>path vector</a:t>
            </a:r>
            <a:r>
              <a:rPr lang="ja-JP" altLang="en-US" sz="2400" dirty="0">
                <a:latin typeface="Gill Sans MT"/>
                <a:cs typeface="Gill Sans MT"/>
              </a:rPr>
              <a:t>”</a:t>
            </a:r>
            <a:r>
              <a:rPr lang="en-US" altLang="ja-JP" sz="2400" dirty="0">
                <a:latin typeface="Gill Sans MT"/>
                <a:cs typeface="Gill Sans MT"/>
              </a:rPr>
              <a:t> </a:t>
            </a:r>
            <a:r>
              <a:rPr lang="en-US" altLang="ja-JP" sz="2400" dirty="0" smtClean="0">
                <a:latin typeface="Gill Sans MT"/>
                <a:cs typeface="Gill Sans MT"/>
              </a:rPr>
              <a:t>protocol)</a:t>
            </a:r>
            <a:endParaRPr lang="en-US" sz="2400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00100"/>
            <a:ext cx="2553558" cy="2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624887" y="4010992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7" name="Straight Connector 266"/>
              <p:cNvCxnSpPr>
                <a:stCxn id="315" idx="2"/>
                <a:endCxn id="302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26" name="Group 125"/>
          <p:cNvGrpSpPr/>
          <p:nvPr/>
        </p:nvGrpSpPr>
        <p:grpSpPr>
          <a:xfrm>
            <a:off x="3285692" y="4938163"/>
            <a:ext cx="2545688" cy="1720535"/>
            <a:chOff x="-2170772" y="2784954"/>
            <a:chExt cx="2712783" cy="1853712"/>
          </a:xfrm>
        </p:grpSpPr>
        <p:sp>
          <p:nvSpPr>
            <p:cNvPr id="197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8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2" name="Oval 25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5" name="Freeform 25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9" name="Straight Connector 258"/>
                  <p:cNvCxnSpPr>
                    <a:endCxn id="25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0" name="Oval 24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0" name="Group 199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35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9" name="Oval 23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1" name="Oval 24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4" name="Freeform 24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5" name="Freeform 24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46" name="Straight Connector 245"/>
                  <p:cNvCxnSpPr>
                    <a:endCxn id="24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Group 23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37" name="Oval 23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26" name="Oval 22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0" name="Freeform 22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3" name="Straight Connector 232"/>
                  <p:cNvCxnSpPr>
                    <a:endCxn id="22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0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3" name="Oval 21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8" name="Freeform 21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0" name="Straight Connector 219"/>
                  <p:cNvCxnSpPr>
                    <a:endCxn id="21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3" name="Straight Connector 202"/>
              <p:cNvCxnSpPr>
                <a:stCxn id="251" idx="2"/>
                <a:endCxn id="23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5" name="Straight Connector 204"/>
              <p:cNvCxnSpPr>
                <a:stCxn id="25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6" name="Straight Connector 205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33" name="Freeform 2"/>
          <p:cNvSpPr>
            <a:spLocks/>
          </p:cNvSpPr>
          <p:nvPr/>
        </p:nvSpPr>
        <p:spPr bwMode="auto">
          <a:xfrm>
            <a:off x="5507686" y="3869905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4006021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39" name="Straight Connector 138"/>
            <p:cNvCxnSpPr>
              <a:stCxn id="187" idx="2"/>
              <a:endCxn id="174" idx="0"/>
            </p:cNvCxnSpPr>
            <p:nvPr/>
          </p:nvCxnSpPr>
          <p:spPr bwMode="auto">
            <a:xfrm>
              <a:off x="1991073" y="3242684"/>
              <a:ext cx="4230" cy="8519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2196042" y="3783542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6" y="4899525"/>
            <a:ext cx="480877" cy="744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4840643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Box 129"/>
          <p:cNvSpPr txBox="1"/>
          <p:nvPr/>
        </p:nvSpPr>
        <p:spPr>
          <a:xfrm>
            <a:off x="3493291" y="4997847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3911145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29020" y="4121821"/>
            <a:ext cx="75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 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4985452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>
                <a:spLocks/>
              </p:cNvSpPr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5713440" y="4938746"/>
            <a:ext cx="2590803" cy="1117600"/>
            <a:chOff x="2244" y="2236"/>
            <a:chExt cx="1632" cy="704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2089" y="2391"/>
              <a:ext cx="484" cy="174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2325" y="2614"/>
              <a:ext cx="155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>
                  <a:solidFill>
                    <a:srgbClr val="CC0000"/>
                  </a:solidFill>
                </a:rPr>
                <a:t>BGP </a:t>
              </a:r>
              <a:r>
                <a:rPr lang="en-US" sz="1600" i="1" dirty="0" smtClean="0">
                  <a:solidFill>
                    <a:srgbClr val="CC0000"/>
                  </a:solidFill>
                </a:rPr>
                <a:t>advertisement:</a:t>
              </a:r>
            </a:p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 X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sp>
        <p:nvSpPr>
          <p:cNvPr id="3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58</a:t>
            </a:fld>
            <a:endParaRPr lang="en-US" sz="1200" dirty="0">
              <a:latin typeface="Tahoma" charset="0"/>
            </a:endParaRPr>
          </a:p>
        </p:txBody>
      </p:sp>
      <p:sp>
        <p:nvSpPr>
          <p:cNvPr id="32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4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150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Path attributes and BGP routes</a:t>
            </a:r>
          </a:p>
        </p:txBody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422400"/>
            <a:ext cx="8247063" cy="4648200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advertised prefix includes BGP attributes </a:t>
            </a:r>
          </a:p>
          <a:p>
            <a:pPr lvl="1"/>
            <a:r>
              <a:rPr lang="en-US" dirty="0">
                <a:latin typeface="Gill Sans MT" charset="0"/>
              </a:rPr>
              <a:t>prefix + attributes =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altLang="ja-JP" dirty="0">
                <a:latin typeface="Gill Sans MT" charset="0"/>
              </a:rPr>
              <a:t>route</a:t>
            </a:r>
            <a:r>
              <a:rPr lang="ja-JP" altLang="en-US" dirty="0">
                <a:latin typeface="Gill Sans MT" charset="0"/>
              </a:rPr>
              <a:t>”</a:t>
            </a:r>
            <a:endParaRPr lang="en-US" altLang="ja-JP" dirty="0">
              <a:latin typeface="Gill Sans MT" charset="0"/>
            </a:endParaRPr>
          </a:p>
          <a:p>
            <a:r>
              <a:rPr lang="en-US" dirty="0">
                <a:latin typeface="Gill Sans MT" charset="0"/>
              </a:rPr>
              <a:t>two important attributes:</a:t>
            </a:r>
          </a:p>
          <a:p>
            <a:pPr lvl="1"/>
            <a:r>
              <a:rPr lang="en-US" dirty="0">
                <a:solidFill>
                  <a:srgbClr val="000090"/>
                </a:solidFill>
                <a:latin typeface="Gill Sans MT" charset="0"/>
              </a:rPr>
              <a:t>AS-PATH: </a:t>
            </a:r>
            <a:r>
              <a:rPr lang="en-US" dirty="0" smtClean="0">
                <a:latin typeface="Gill Sans MT" charset="0"/>
              </a:rPr>
              <a:t>list of </a:t>
            </a:r>
            <a:r>
              <a:rPr lang="en-US" dirty="0" err="1" smtClean="0">
                <a:latin typeface="Gill Sans MT" charset="0"/>
              </a:rPr>
              <a:t>ASes</a:t>
            </a:r>
            <a:r>
              <a:rPr lang="en-US" dirty="0" smtClean="0"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through which prefix advertisement has </a:t>
            </a:r>
            <a:r>
              <a:rPr lang="en-US" dirty="0" smtClean="0">
                <a:latin typeface="Gill Sans MT" charset="0"/>
              </a:rPr>
              <a:t>passed</a:t>
            </a:r>
            <a:endParaRPr lang="en-US" dirty="0">
              <a:latin typeface="Gill Sans MT" charset="0"/>
            </a:endParaRPr>
          </a:p>
          <a:p>
            <a:pPr lvl="1"/>
            <a:r>
              <a:rPr lang="en-US" dirty="0">
                <a:solidFill>
                  <a:srgbClr val="000090"/>
                </a:solidFill>
                <a:latin typeface="Gill Sans MT" charset="0"/>
              </a:rPr>
              <a:t>NEXT-HOP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:</a:t>
            </a:r>
            <a:r>
              <a:rPr lang="en-US" dirty="0">
                <a:latin typeface="Gill Sans MT" charset="0"/>
              </a:rPr>
              <a:t> indicates specific internal-AS router to next-hop </a:t>
            </a:r>
            <a:r>
              <a:rPr lang="en-US" dirty="0" smtClean="0">
                <a:latin typeface="Gill Sans MT" charset="0"/>
              </a:rPr>
              <a:t>AS</a:t>
            </a:r>
            <a:endParaRPr lang="en-US" dirty="0">
              <a:latin typeface="Gill Sans MT" charset="0"/>
            </a:endParaRPr>
          </a:p>
          <a:p>
            <a:r>
              <a:rPr lang="en-US" i="1" dirty="0" smtClean="0">
                <a:solidFill>
                  <a:srgbClr val="CC0000"/>
                </a:solidFill>
                <a:latin typeface="Gill Sans MT" charset="0"/>
              </a:rPr>
              <a:t>Policy-based routing:</a:t>
            </a:r>
          </a:p>
          <a:p>
            <a:pPr lvl="1"/>
            <a:r>
              <a:rPr lang="en-US" dirty="0" smtClean="0">
                <a:latin typeface="Gill Sans MT" charset="0"/>
              </a:rPr>
              <a:t>gateway receiving </a:t>
            </a:r>
            <a:r>
              <a:rPr lang="en-US" dirty="0">
                <a:latin typeface="Gill Sans MT" charset="0"/>
              </a:rPr>
              <a:t>route advertisement uses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import policy</a:t>
            </a:r>
            <a:r>
              <a:rPr lang="en-US" i="1" dirty="0"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to accept/</a:t>
            </a:r>
            <a:r>
              <a:rPr lang="en-US" dirty="0" smtClean="0">
                <a:latin typeface="Gill Sans MT" charset="0"/>
              </a:rPr>
              <a:t>decline path (e.g., never route through AS Y).</a:t>
            </a:r>
          </a:p>
          <a:p>
            <a:pPr lvl="1"/>
            <a:r>
              <a:rPr lang="en-US" dirty="0" smtClean="0">
                <a:latin typeface="Gill Sans MT" charset="0"/>
              </a:rPr>
              <a:t>AS policy also determines whether to </a:t>
            </a:r>
            <a:r>
              <a:rPr lang="en-US" i="1" dirty="0" smtClean="0">
                <a:solidFill>
                  <a:srgbClr val="CC0000"/>
                </a:solidFill>
                <a:latin typeface="Gill Sans MT" charset="0"/>
              </a:rPr>
              <a:t>advertise</a:t>
            </a:r>
            <a:r>
              <a:rPr lang="en-US" dirty="0" smtClean="0">
                <a:latin typeface="Gill Sans MT" charset="0"/>
              </a:rPr>
              <a:t> path to other other neighboring </a:t>
            </a:r>
            <a:r>
              <a:rPr lang="en-US" dirty="0" err="1" smtClean="0">
                <a:latin typeface="Gill Sans MT" charset="0"/>
              </a:rPr>
              <a:t>ASes</a:t>
            </a:r>
            <a:endParaRPr lang="en-US" dirty="0">
              <a:latin typeface="Gill Sans MT" charset="0"/>
            </a:endParaRPr>
          </a:p>
          <a:p>
            <a:pPr lvl="1"/>
            <a:endParaRPr lang="en-US" dirty="0">
              <a:latin typeface="Gill Sans MT" charset="0"/>
            </a:endParaRPr>
          </a:p>
        </p:txBody>
      </p:sp>
      <p:pic>
        <p:nvPicPr>
          <p:cNvPr id="164869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9937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59</a:t>
            </a:fld>
            <a:endParaRPr lang="en-US" sz="1200" dirty="0">
              <a:latin typeface="Tahoma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3484" y="2021024"/>
            <a:ext cx="6027737" cy="1440135"/>
            <a:chOff x="1492879" y="2061336"/>
            <a:chExt cx="6027737" cy="1440135"/>
          </a:xfrm>
        </p:grpSpPr>
        <p:sp>
          <p:nvSpPr>
            <p:cNvPr id="388" name="Rectangle 387"/>
            <p:cNvSpPr/>
            <p:nvPr/>
          </p:nvSpPr>
          <p:spPr bwMode="auto">
            <a:xfrm>
              <a:off x="1929251" y="2064703"/>
              <a:ext cx="504348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6" name="Freeform 395"/>
            <p:cNvSpPr/>
            <p:nvPr/>
          </p:nvSpPr>
          <p:spPr bwMode="auto">
            <a:xfrm>
              <a:off x="1739747" y="2067585"/>
              <a:ext cx="198437" cy="1385888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8" name="Freeform 397"/>
            <p:cNvSpPr/>
            <p:nvPr/>
          </p:nvSpPr>
          <p:spPr bwMode="auto">
            <a:xfrm flipH="1">
              <a:off x="6969078" y="2061336"/>
              <a:ext cx="220427" cy="1370587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48316" name="Group 950"/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48350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2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3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5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8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8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7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7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6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7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1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62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7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4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5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7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7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317" name="Group 950"/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48318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9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0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1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2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3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48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4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5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46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7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6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7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8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44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5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9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30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42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3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31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2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3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4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6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8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9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40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41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8129" name="Freeform 2"/>
          <p:cNvSpPr>
            <a:spLocks/>
          </p:cNvSpPr>
          <p:nvPr/>
        </p:nvSpPr>
        <p:spPr bwMode="auto">
          <a:xfrm>
            <a:off x="2592388" y="5749925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62941" y="590073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51816" y="6088063"/>
            <a:ext cx="2259013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64516" y="619283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82104" y="638651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42504" y="593407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126541" y="608806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53691" y="6116638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96441" y="5900738"/>
            <a:ext cx="814388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/>
          <p:cNvGrpSpPr/>
          <p:nvPr/>
        </p:nvGrpSpPr>
        <p:grpSpPr>
          <a:xfrm>
            <a:off x="1526216" y="3003498"/>
            <a:ext cx="6978041" cy="1096962"/>
            <a:chOff x="1526216" y="3003498"/>
            <a:chExt cx="6978041" cy="1096962"/>
          </a:xfrm>
        </p:grpSpPr>
        <p:sp>
          <p:nvSpPr>
            <p:cNvPr id="48156" name="TextBox 399"/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48157" name="TextBox 400"/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302" name="Straight Connector 301"/>
            <p:cNvCxnSpPr/>
            <p:nvPr/>
          </p:nvCxnSpPr>
          <p:spPr bwMode="auto">
            <a:xfrm flipV="1">
              <a:off x="1526216" y="3579342"/>
              <a:ext cx="6978041" cy="121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436115" y="2735108"/>
            <a:ext cx="4296530" cy="320561"/>
            <a:chOff x="2433511" y="2792111"/>
            <a:chExt cx="4296530" cy="320561"/>
          </a:xfrm>
        </p:grpSpPr>
        <p:grpSp>
          <p:nvGrpSpPr>
            <p:cNvPr id="48311" name="Group 401"/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/>
              <p:cNvSpPr/>
              <p:nvPr/>
            </p:nvSpPr>
            <p:spPr>
              <a:xfrm>
                <a:off x="2937534" y="3912858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4" name="Straight Connector 403"/>
              <p:cNvCxnSpPr/>
              <p:nvPr/>
            </p:nvCxnSpPr>
            <p:spPr>
              <a:xfrm>
                <a:off x="2931664" y="4005099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931664" y="4067691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03" idx="2"/>
              </p:cNvCxnSpPr>
              <p:nvPr/>
            </p:nvCxnSpPr>
            <p:spPr>
              <a:xfrm flipH="1" flipV="1">
                <a:off x="3148846" y="4005099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2" name="Group 406"/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2937508" y="3912861"/>
                <a:ext cx="424606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9" name="Straight Connector 408"/>
              <p:cNvCxnSpPr/>
              <p:nvPr/>
            </p:nvCxnSpPr>
            <p:spPr>
              <a:xfrm>
                <a:off x="2931664" y="4005102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2931664" y="4067694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8" idx="2"/>
              </p:cNvCxnSpPr>
              <p:nvPr/>
            </p:nvCxnSpPr>
            <p:spPr>
              <a:xfrm flipH="1" flipV="1">
                <a:off x="3147863" y="4005102"/>
                <a:ext cx="1947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3" name="Group 411"/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4" name="Straight Connector 41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>
                <a:stCxn id="41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4" name="Group 416"/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937534" y="3912862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9" name="Straight Connector 418"/>
              <p:cNvCxnSpPr/>
              <p:nvPr/>
            </p:nvCxnSpPr>
            <p:spPr>
              <a:xfrm>
                <a:off x="2931664" y="4005103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931664" y="4067695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18" idx="2"/>
              </p:cNvCxnSpPr>
              <p:nvPr/>
            </p:nvCxnSpPr>
            <p:spPr>
              <a:xfrm flipH="1" flipV="1">
                <a:off x="3148846" y="4005103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5" name="Group 421"/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2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/>
          <p:cNvGrpSpPr/>
          <p:nvPr/>
        </p:nvGrpSpPr>
        <p:grpSpPr>
          <a:xfrm>
            <a:off x="1856416" y="3709935"/>
            <a:ext cx="5211763" cy="2739614"/>
            <a:chOff x="1856416" y="3709935"/>
            <a:chExt cx="5211763" cy="2739614"/>
          </a:xfrm>
        </p:grpSpPr>
        <p:sp>
          <p:nvSpPr>
            <p:cNvPr id="268" name="Freeform 267"/>
            <p:cNvSpPr/>
            <p:nvPr/>
          </p:nvSpPr>
          <p:spPr>
            <a:xfrm>
              <a:off x="1876731" y="5330139"/>
              <a:ext cx="1280789" cy="75908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202668" y="5429198"/>
              <a:ext cx="865511" cy="55382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378281" y="5449835"/>
              <a:ext cx="675485" cy="89677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40854" y="5470471"/>
              <a:ext cx="514350" cy="40184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61391" y="5433960"/>
              <a:ext cx="573725" cy="101558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/>
              <p:cNvSpPr/>
              <p:nvPr/>
            </p:nvSpPr>
            <p:spPr bwMode="auto">
              <a:xfrm rot="10800000">
                <a:off x="1867529" y="3957585"/>
                <a:ext cx="1027112" cy="611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85" name="Group 498"/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/>
                <p:cNvSpPr/>
                <p:nvPr/>
              </p:nvSpPr>
              <p:spPr>
                <a:xfrm>
                  <a:off x="4129067" y="3720356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4129067" y="3720356"/>
                  <a:ext cx="567968" cy="11170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7" name="Oval 516"/>
                <p:cNvSpPr/>
                <p:nvPr/>
              </p:nvSpPr>
              <p:spPr>
                <a:xfrm>
                  <a:off x="4129067" y="3607161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8" name="Straight Connector 517"/>
                <p:cNvCxnSpPr/>
                <p:nvPr/>
              </p:nvCxnSpPr>
              <p:spPr>
                <a:xfrm>
                  <a:off x="4697035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/>
                <p:cNvCxnSpPr/>
                <p:nvPr/>
              </p:nvCxnSpPr>
              <p:spPr>
                <a:xfrm>
                  <a:off x="4129067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/>
              <p:cNvSpPr/>
              <p:nvPr/>
            </p:nvSpPr>
            <p:spPr bwMode="auto">
              <a:xfrm>
                <a:off x="1877054" y="4704509"/>
                <a:ext cx="1028700" cy="52307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2" name="Straight Connector 501"/>
              <p:cNvCxnSpPr/>
              <p:nvPr/>
            </p:nvCxnSpPr>
            <p:spPr bwMode="auto">
              <a:xfrm>
                <a:off x="1861179" y="3981398"/>
                <a:ext cx="17462" cy="13017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 bwMode="auto">
              <a:xfrm flipH="1">
                <a:off x="2894641" y="3971873"/>
                <a:ext cx="6350" cy="127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90" name="Group 504"/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/>
                <p:cNvSpPr/>
                <p:nvPr/>
              </p:nvSpPr>
              <p:spPr bwMode="auto">
                <a:xfrm flipV="1">
                  <a:off x="2185126" y="1689305"/>
                  <a:ext cx="1196349" cy="314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 bwMode="auto">
                <a:xfrm>
                  <a:off x="2183302" y="1735513"/>
                  <a:ext cx="1198173" cy="11295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08" name="Oval 507"/>
                <p:cNvSpPr/>
                <p:nvPr/>
              </p:nvSpPr>
              <p:spPr bwMode="auto">
                <a:xfrm flipV="1">
                  <a:off x="2183302" y="1574638"/>
                  <a:ext cx="1196349" cy="31490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 bwMode="auto">
                <a:xfrm>
                  <a:off x="2489684" y="1670478"/>
                  <a:ext cx="581762" cy="15745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0" name="Freeform 509"/>
                <p:cNvSpPr/>
                <p:nvPr/>
              </p:nvSpPr>
              <p:spPr bwMode="auto">
                <a:xfrm>
                  <a:off x="2429502" y="1629404"/>
                  <a:ext cx="703949" cy="11124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Freeform 510"/>
                <p:cNvSpPr/>
                <p:nvPr/>
              </p:nvSpPr>
              <p:spPr bwMode="auto">
                <a:xfrm>
                  <a:off x="2892723" y="1723534"/>
                  <a:ext cx="257142" cy="958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Freeform 511"/>
                <p:cNvSpPr/>
                <p:nvPr/>
              </p:nvSpPr>
              <p:spPr bwMode="auto">
                <a:xfrm>
                  <a:off x="2416736" y="1725244"/>
                  <a:ext cx="255318" cy="9413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>
                  <a:endCxn id="508" idx="2"/>
                </p:cNvCxnSpPr>
                <p:nvPr/>
              </p:nvCxnSpPr>
              <p:spPr bwMode="auto">
                <a:xfrm flipH="1" flipV="1">
                  <a:off x="2183302" y="1732090"/>
                  <a:ext cx="1824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 bwMode="auto">
                <a:xfrm flipH="1" flipV="1">
                  <a:off x="3381475" y="1728667"/>
                  <a:ext cx="1823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/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0" name="Straight Connector 549"/>
              <p:cNvCxnSpPr/>
              <p:nvPr/>
            </p:nvCxnSpPr>
            <p:spPr bwMode="auto">
              <a:xfrm flipH="1">
                <a:off x="4078916" y="4019498"/>
                <a:ext cx="1588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71" name="Group 552"/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4128204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4128204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4128204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5" name="Straight Connector 564"/>
                <p:cNvCxnSpPr/>
                <p:nvPr/>
              </p:nvCxnSpPr>
              <p:spPr>
                <a:xfrm>
                  <a:off x="4696810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/>
                <p:cNvCxnSpPr/>
                <p:nvPr/>
              </p:nvCxnSpPr>
              <p:spPr>
                <a:xfrm>
                  <a:off x="4128204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/>
              <p:cNvSpPr/>
              <p:nvPr/>
            </p:nvSpPr>
            <p:spPr bwMode="auto">
              <a:xfrm>
                <a:off x="3572504" y="4575123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/>
              <p:cNvCxnSpPr/>
              <p:nvPr/>
            </p:nvCxnSpPr>
            <p:spPr bwMode="auto">
              <a:xfrm flipH="1">
                <a:off x="3566154" y="40274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57" name="Group 538"/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/>
                <p:cNvSpPr/>
                <p:nvPr/>
              </p:nvSpPr>
              <p:spPr bwMode="auto">
                <a:xfrm flipV="1">
                  <a:off x="2188659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1" name="Rectangle 540"/>
                <p:cNvSpPr/>
                <p:nvPr/>
              </p:nvSpPr>
              <p:spPr bwMode="auto">
                <a:xfrm>
                  <a:off x="2184879" y="1736302"/>
                  <a:ext cx="1198746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2" name="Oval 541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3" name="Freeform 542"/>
                <p:cNvSpPr/>
                <p:nvPr/>
              </p:nvSpPr>
              <p:spPr bwMode="auto">
                <a:xfrm>
                  <a:off x="2491182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4" name="Freeform 543"/>
                <p:cNvSpPr/>
                <p:nvPr/>
              </p:nvSpPr>
              <p:spPr bwMode="auto">
                <a:xfrm>
                  <a:off x="2430678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5" name="Freeform 544"/>
                <p:cNvSpPr/>
                <p:nvPr/>
              </p:nvSpPr>
              <p:spPr bwMode="auto">
                <a:xfrm>
                  <a:off x="2892025" y="1722222"/>
                  <a:ext cx="260927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6" name="Freeform 545"/>
                <p:cNvSpPr/>
                <p:nvPr/>
              </p:nvSpPr>
              <p:spPr bwMode="auto">
                <a:xfrm>
                  <a:off x="2419334" y="1725039"/>
                  <a:ext cx="253362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7" name="Straight Connector 546"/>
                <p:cNvCxnSpPr>
                  <a:endCxn id="542" idx="2"/>
                </p:cNvCxnSpPr>
                <p:nvPr/>
              </p:nvCxnSpPr>
              <p:spPr bwMode="auto">
                <a:xfrm flipH="1" flipV="1">
                  <a:off x="2184879" y="1722222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/>
                <p:cNvCxnSpPr/>
                <p:nvPr/>
              </p:nvCxnSpPr>
              <p:spPr bwMode="auto">
                <a:xfrm flipH="1" flipV="1">
                  <a:off x="3379845" y="1727853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/>
            <p:cNvGrpSpPr/>
            <p:nvPr/>
          </p:nvGrpSpPr>
          <p:grpSpPr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/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/>
              <p:cNvCxnSpPr/>
              <p:nvPr/>
            </p:nvCxnSpPr>
            <p:spPr bwMode="auto">
              <a:xfrm flipH="1">
                <a:off x="4861554" y="4024260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43" name="Group 580"/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/>
                <p:cNvSpPr/>
                <p:nvPr/>
              </p:nvSpPr>
              <p:spPr>
                <a:xfrm>
                  <a:off x="4128205" y="3719722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4128205" y="3719722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4128205" y="360574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4696811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4128205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/>
              <p:cNvSpPr/>
              <p:nvPr/>
            </p:nvSpPr>
            <p:spPr bwMode="auto">
              <a:xfrm>
                <a:off x="4355141" y="4579885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4" name="Straight Connector 583"/>
              <p:cNvCxnSpPr/>
              <p:nvPr/>
            </p:nvCxnSpPr>
            <p:spPr bwMode="auto">
              <a:xfrm flipH="1">
                <a:off x="4348791" y="4032198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29" name="Group 568"/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/>
                <p:cNvSpPr/>
                <p:nvPr/>
              </p:nvSpPr>
              <p:spPr bwMode="auto">
                <a:xfrm flipV="1">
                  <a:off x="2188662" y="1691248"/>
                  <a:ext cx="1194966" cy="3125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1" name="Rectangle 570"/>
                <p:cNvSpPr/>
                <p:nvPr/>
              </p:nvSpPr>
              <p:spPr bwMode="auto">
                <a:xfrm>
                  <a:off x="2184879" y="1736300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Oval 571"/>
                <p:cNvSpPr/>
                <p:nvPr/>
              </p:nvSpPr>
              <p:spPr bwMode="auto">
                <a:xfrm flipV="1">
                  <a:off x="2184879" y="1564542"/>
                  <a:ext cx="1194966" cy="31254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3" name="Freeform 572"/>
                <p:cNvSpPr/>
                <p:nvPr/>
              </p:nvSpPr>
              <p:spPr bwMode="auto">
                <a:xfrm>
                  <a:off x="2491185" y="1671539"/>
                  <a:ext cx="582357" cy="15486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4" name="Freeform 573"/>
                <p:cNvSpPr/>
                <p:nvPr/>
              </p:nvSpPr>
              <p:spPr bwMode="auto">
                <a:xfrm>
                  <a:off x="2430680" y="1629303"/>
                  <a:ext cx="703366" cy="10981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5" name="Freeform 574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6" name="Freeform 575"/>
                <p:cNvSpPr/>
                <p:nvPr/>
              </p:nvSpPr>
              <p:spPr bwMode="auto">
                <a:xfrm>
                  <a:off x="2419334" y="1725037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7" name="Straight Connector 576"/>
                <p:cNvCxnSpPr>
                  <a:endCxn id="572" idx="2"/>
                </p:cNvCxnSpPr>
                <p:nvPr/>
              </p:nvCxnSpPr>
              <p:spPr bwMode="auto">
                <a:xfrm flipH="1" flipV="1">
                  <a:off x="2184879" y="1722222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 flipH="1" flipV="1">
                  <a:off x="3379845" y="1727853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8" name="Group 48257"/>
            <p:cNvGrpSpPr/>
            <p:nvPr/>
          </p:nvGrpSpPr>
          <p:grpSpPr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/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7" name="Straight Connector 606"/>
              <p:cNvCxnSpPr/>
              <p:nvPr/>
            </p:nvCxnSpPr>
            <p:spPr bwMode="auto">
              <a:xfrm flipH="1">
                <a:off x="6064879" y="4006798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15" name="Group 607"/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/>
                <p:cNvSpPr/>
                <p:nvPr/>
              </p:nvSpPr>
              <p:spPr>
                <a:xfrm>
                  <a:off x="4128205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4128205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8" name="Oval 617"/>
                <p:cNvSpPr/>
                <p:nvPr/>
              </p:nvSpPr>
              <p:spPr>
                <a:xfrm>
                  <a:off x="4128205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9" name="Straight Connector 618"/>
                <p:cNvCxnSpPr/>
                <p:nvPr/>
              </p:nvCxnSpPr>
              <p:spPr>
                <a:xfrm>
                  <a:off x="4696811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/>
                <p:cNvCxnSpPr/>
                <p:nvPr/>
              </p:nvCxnSpPr>
              <p:spPr>
                <a:xfrm>
                  <a:off x="4128205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/>
              <p:cNvSpPr/>
              <p:nvPr/>
            </p:nvSpPr>
            <p:spPr bwMode="auto">
              <a:xfrm>
                <a:off x="5558466" y="4562423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1" name="Straight Connector 610"/>
              <p:cNvCxnSpPr/>
              <p:nvPr/>
            </p:nvCxnSpPr>
            <p:spPr bwMode="auto">
              <a:xfrm flipH="1">
                <a:off x="5552116" y="40147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01" name="Group 595"/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/>
                <p:cNvSpPr/>
                <p:nvPr/>
              </p:nvSpPr>
              <p:spPr bwMode="auto">
                <a:xfrm flipV="1">
                  <a:off x="2188662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98" name="Rectangle 597"/>
                <p:cNvSpPr/>
                <p:nvPr/>
              </p:nvSpPr>
              <p:spPr bwMode="auto">
                <a:xfrm>
                  <a:off x="2184879" y="1736302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9" name="Oval 598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0" name="Freeform 599"/>
                <p:cNvSpPr/>
                <p:nvPr/>
              </p:nvSpPr>
              <p:spPr bwMode="auto">
                <a:xfrm>
                  <a:off x="2491185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1" name="Freeform 600"/>
                <p:cNvSpPr/>
                <p:nvPr/>
              </p:nvSpPr>
              <p:spPr bwMode="auto">
                <a:xfrm>
                  <a:off x="2430680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2" name="Freeform 601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3" name="Freeform 602"/>
                <p:cNvSpPr/>
                <p:nvPr/>
              </p:nvSpPr>
              <p:spPr bwMode="auto">
                <a:xfrm>
                  <a:off x="2419334" y="1725039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4" name="Straight Connector 603"/>
                <p:cNvCxnSpPr>
                  <a:endCxn id="599" idx="2"/>
                </p:cNvCxnSpPr>
                <p:nvPr/>
              </p:nvCxnSpPr>
              <p:spPr bwMode="auto">
                <a:xfrm flipH="1" flipV="1">
                  <a:off x="2184879" y="1722222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/>
                <p:cNvCxnSpPr/>
                <p:nvPr/>
              </p:nvCxnSpPr>
              <p:spPr bwMode="auto">
                <a:xfrm flipH="1" flipV="1">
                  <a:off x="3379845" y="1727853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9" name="Group 48258"/>
            <p:cNvGrpSpPr/>
            <p:nvPr/>
          </p:nvGrpSpPr>
          <p:grpSpPr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/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4" name="Straight Connector 633"/>
              <p:cNvCxnSpPr/>
              <p:nvPr/>
            </p:nvCxnSpPr>
            <p:spPr bwMode="auto">
              <a:xfrm flipH="1">
                <a:off x="7060241" y="3994098"/>
                <a:ext cx="1588" cy="13668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87" name="Group 634"/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/>
                <p:cNvSpPr/>
                <p:nvPr/>
              </p:nvSpPr>
              <p:spPr>
                <a:xfrm>
                  <a:off x="4128204" y="3719937"/>
                  <a:ext cx="568606" cy="22531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4128204" y="3719937"/>
                  <a:ext cx="568606" cy="1114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4128204" y="3606067"/>
                  <a:ext cx="568606" cy="22531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4696810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4128204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/>
              <p:cNvSpPr/>
              <p:nvPr/>
            </p:nvSpPr>
            <p:spPr bwMode="auto">
              <a:xfrm>
                <a:off x="6553829" y="4551310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8" name="Straight Connector 637"/>
              <p:cNvCxnSpPr/>
              <p:nvPr/>
            </p:nvCxnSpPr>
            <p:spPr bwMode="auto">
              <a:xfrm flipH="1">
                <a:off x="6547479" y="4002035"/>
                <a:ext cx="3175" cy="14525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73" name="Group 622"/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/>
                <p:cNvSpPr/>
                <p:nvPr/>
              </p:nvSpPr>
              <p:spPr bwMode="auto">
                <a:xfrm flipV="1">
                  <a:off x="2188659" y="1691130"/>
                  <a:ext cx="1194966" cy="3150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Rectangle 624"/>
                <p:cNvSpPr/>
                <p:nvPr/>
              </p:nvSpPr>
              <p:spPr bwMode="auto">
                <a:xfrm>
                  <a:off x="2184879" y="1736138"/>
                  <a:ext cx="1198746" cy="11252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Oval 625"/>
                <p:cNvSpPr/>
                <p:nvPr/>
              </p:nvSpPr>
              <p:spPr bwMode="auto">
                <a:xfrm flipV="1">
                  <a:off x="2184879" y="1564542"/>
                  <a:ext cx="1194966" cy="31506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7" name="Freeform 626"/>
                <p:cNvSpPr/>
                <p:nvPr/>
              </p:nvSpPr>
              <p:spPr bwMode="auto">
                <a:xfrm>
                  <a:off x="2491182" y="1671438"/>
                  <a:ext cx="582357" cy="15753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627"/>
                <p:cNvSpPr/>
                <p:nvPr/>
              </p:nvSpPr>
              <p:spPr bwMode="auto">
                <a:xfrm>
                  <a:off x="2430678" y="1629243"/>
                  <a:ext cx="703366" cy="11252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9" name="Freeform 628"/>
                <p:cNvSpPr/>
                <p:nvPr/>
              </p:nvSpPr>
              <p:spPr bwMode="auto">
                <a:xfrm>
                  <a:off x="2892025" y="1724886"/>
                  <a:ext cx="260927" cy="956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 bwMode="auto">
                <a:xfrm>
                  <a:off x="2419334" y="1727698"/>
                  <a:ext cx="253362" cy="9283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1" name="Straight Connector 630"/>
                <p:cNvCxnSpPr>
                  <a:endCxn id="626" idx="2"/>
                </p:cNvCxnSpPr>
                <p:nvPr/>
              </p:nvCxnSpPr>
              <p:spPr bwMode="auto">
                <a:xfrm flipH="1" flipV="1">
                  <a:off x="2184879" y="1722072"/>
                  <a:ext cx="3780" cy="12096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/>
                <p:cNvCxnSpPr/>
                <p:nvPr/>
              </p:nvCxnSpPr>
              <p:spPr bwMode="auto">
                <a:xfrm flipH="1" flipV="1">
                  <a:off x="3379845" y="1730512"/>
                  <a:ext cx="3780" cy="1209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" name="Group 27"/>
          <p:cNvGrpSpPr/>
          <p:nvPr/>
        </p:nvGrpSpPr>
        <p:grpSpPr>
          <a:xfrm>
            <a:off x="2381956" y="2475925"/>
            <a:ext cx="4415330" cy="2315048"/>
            <a:chOff x="2381956" y="2435173"/>
            <a:chExt cx="4415330" cy="2315048"/>
          </a:xfrm>
        </p:grpSpPr>
        <p:sp>
          <p:nvSpPr>
            <p:cNvPr id="391" name="Freeform 390"/>
            <p:cNvSpPr/>
            <p:nvPr/>
          </p:nvSpPr>
          <p:spPr>
            <a:xfrm>
              <a:off x="2381956" y="2439629"/>
              <a:ext cx="297540" cy="1743187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392" name="Freeform 391"/>
            <p:cNvSpPr/>
            <p:nvPr/>
          </p:nvSpPr>
          <p:spPr>
            <a:xfrm flipH="1">
              <a:off x="6411524" y="2435173"/>
              <a:ext cx="385762" cy="2300562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393" name="Straight Arrow Connector 392"/>
            <p:cNvCxnSpPr/>
            <p:nvPr/>
          </p:nvCxnSpPr>
          <p:spPr>
            <a:xfrm flipV="1">
              <a:off x="5791457" y="2687586"/>
              <a:ext cx="8309" cy="2062635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V="1">
              <a:off x="4598735" y="2708225"/>
              <a:ext cx="18344" cy="2037167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 flipV="1">
              <a:off x="3807455" y="2762199"/>
              <a:ext cx="9009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5370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L</a:t>
            </a:r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ogically </a:t>
            </a: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centralized </a:t>
            </a:r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71" name="TextBox 335"/>
          <p:cNvSpPr txBox="1">
            <a:spLocks noChangeArrowheads="1"/>
          </p:cNvSpPr>
          <p:nvPr/>
        </p:nvSpPr>
        <p:spPr bwMode="auto">
          <a:xfrm>
            <a:off x="394448" y="1039914"/>
            <a:ext cx="8456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A distinct</a:t>
            </a:r>
            <a:r>
              <a:rPr lang="en-US" dirty="0"/>
              <a:t> </a:t>
            </a:r>
            <a:r>
              <a:rPr lang="en-US" dirty="0" smtClean="0"/>
              <a:t>(typically remote) controller </a:t>
            </a:r>
            <a:r>
              <a:rPr lang="en-US" dirty="0"/>
              <a:t>interacts with local control agents (</a:t>
            </a:r>
            <a:r>
              <a:rPr lang="en-US" dirty="0" smtClean="0"/>
              <a:t>CAs) in routers to compute forwarding tables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055910" y="4687854"/>
            <a:ext cx="4956877" cy="694339"/>
            <a:chOff x="2055070" y="4690247"/>
            <a:chExt cx="4956877" cy="694339"/>
          </a:xfrm>
        </p:grpSpPr>
        <p:grpSp>
          <p:nvGrpSpPr>
            <p:cNvPr id="48273" name="Group 554"/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9" name="Straight Connector 5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>
                <a:stCxn id="5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5" name="Group 582"/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/>
              <p:cNvSpPr/>
              <p:nvPr/>
            </p:nvSpPr>
            <p:spPr>
              <a:xfrm>
                <a:off x="2936952" y="3913304"/>
                <a:ext cx="425766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6" name="Straight Connector 585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>
                <a:stCxn id="585" idx="2"/>
              </p:cNvCxnSpPr>
              <p:nvPr/>
            </p:nvCxnSpPr>
            <p:spPr>
              <a:xfrm flipH="1" flipV="1">
                <a:off x="3148247" y="4005425"/>
                <a:ext cx="1588" cy="236653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17" name="Group 609"/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/>
              <p:cNvSpPr/>
              <p:nvPr/>
            </p:nvSpPr>
            <p:spPr>
              <a:xfrm>
                <a:off x="2936952" y="3913304"/>
                <a:ext cx="425765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3" name="Straight Connector 612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>
                <a:stCxn id="612" idx="2"/>
              </p:cNvCxnSpPr>
              <p:nvPr/>
            </p:nvCxnSpPr>
            <p:spPr>
              <a:xfrm flipH="1" flipV="1">
                <a:off x="3148247" y="4005425"/>
                <a:ext cx="1588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189" name="Group 636"/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/>
              <p:cNvSpPr/>
              <p:nvPr/>
            </p:nvSpPr>
            <p:spPr>
              <a:xfrm>
                <a:off x="2936952" y="3912169"/>
                <a:ext cx="425766" cy="33004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40" name="Straight Connector 639"/>
              <p:cNvCxnSpPr/>
              <p:nvPr/>
            </p:nvCxnSpPr>
            <p:spPr>
              <a:xfrm>
                <a:off x="2932185" y="4004202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932185" y="4067673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>
                <a:stCxn id="639" idx="2"/>
              </p:cNvCxnSpPr>
              <p:nvPr/>
            </p:nvCxnSpPr>
            <p:spPr>
              <a:xfrm flipH="1" flipV="1">
                <a:off x="3148246" y="4004202"/>
                <a:ext cx="1589" cy="23801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oup 554"/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>
                <a:stCxn id="3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2" name="Group 347"/>
          <p:cNvGrpSpPr>
            <a:grpSpLocks/>
          </p:cNvGrpSpPr>
          <p:nvPr/>
        </p:nvGrpSpPr>
        <p:grpSpPr bwMode="auto">
          <a:xfrm>
            <a:off x="5856401" y="5944266"/>
            <a:ext cx="588970" cy="242608"/>
            <a:chOff x="1871277" y="1576300"/>
            <a:chExt cx="1128371" cy="437861"/>
          </a:xfrm>
        </p:grpSpPr>
        <p:sp>
          <p:nvSpPr>
            <p:cNvPr id="363" name="Oval 36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Oval 36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6" name="Freeform 36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7" name="Freeform 36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8" name="Freeform 36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9" name="Freeform 36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0" name="Straight Connector 369"/>
            <p:cNvCxnSpPr>
              <a:endCxn id="36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47"/>
          <p:cNvGrpSpPr>
            <a:grpSpLocks/>
          </p:cNvGrpSpPr>
          <p:nvPr/>
        </p:nvGrpSpPr>
        <p:grpSpPr bwMode="auto">
          <a:xfrm>
            <a:off x="4375328" y="5802169"/>
            <a:ext cx="588970" cy="242608"/>
            <a:chOff x="1871277" y="1576300"/>
            <a:chExt cx="1128371" cy="437861"/>
          </a:xfrm>
        </p:grpSpPr>
        <p:sp>
          <p:nvSpPr>
            <p:cNvPr id="373" name="Oval 37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5" name="Oval 37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Freeform 37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7" name="Freeform 37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8" name="Freeform 37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9" name="Freeform 37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80" name="Straight Connector 379"/>
            <p:cNvCxnSpPr>
              <a:endCxn id="3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47"/>
          <p:cNvGrpSpPr>
            <a:grpSpLocks/>
          </p:cNvGrpSpPr>
          <p:nvPr/>
        </p:nvGrpSpPr>
        <p:grpSpPr bwMode="auto">
          <a:xfrm>
            <a:off x="2848241" y="5995982"/>
            <a:ext cx="588970" cy="242608"/>
            <a:chOff x="1871277" y="1576300"/>
            <a:chExt cx="1128371" cy="437861"/>
          </a:xfrm>
        </p:grpSpPr>
        <p:sp>
          <p:nvSpPr>
            <p:cNvPr id="383" name="Oval 38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4" name="Rectangle 38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5" name="Oval 38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6" name="Freeform 38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7" name="Freeform 38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0" name="Freeform 38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7" name="Freeform 39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99" name="Straight Connector 398"/>
            <p:cNvCxnSpPr>
              <a:endCxn id="3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oup 347"/>
          <p:cNvGrpSpPr>
            <a:grpSpLocks/>
          </p:cNvGrpSpPr>
          <p:nvPr/>
        </p:nvGrpSpPr>
        <p:grpSpPr bwMode="auto">
          <a:xfrm>
            <a:off x="5166757" y="6262321"/>
            <a:ext cx="588970" cy="242608"/>
            <a:chOff x="1871277" y="1576300"/>
            <a:chExt cx="1128371" cy="437861"/>
          </a:xfrm>
        </p:grpSpPr>
        <p:sp>
          <p:nvSpPr>
            <p:cNvPr id="402" name="Oval 4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2" name="Oval 411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7" name="Freeform 4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2" name="Freeform 421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7" name="Freeform 42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8" name="Freeform 42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29" name="Straight Connector 428"/>
            <p:cNvCxnSpPr>
              <a:endCxn id="41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1" name="Group 347"/>
          <p:cNvGrpSpPr>
            <a:grpSpLocks/>
          </p:cNvGrpSpPr>
          <p:nvPr/>
        </p:nvGrpSpPr>
        <p:grpSpPr bwMode="auto">
          <a:xfrm>
            <a:off x="3704088" y="6354901"/>
            <a:ext cx="588970" cy="242608"/>
            <a:chOff x="1871277" y="1576300"/>
            <a:chExt cx="1128371" cy="437861"/>
          </a:xfrm>
        </p:grpSpPr>
        <p:sp>
          <p:nvSpPr>
            <p:cNvPr id="432" name="Oval 43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3" name="Rectangle 43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4" name="Oval 43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5" name="Freeform 43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Freeform 43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7" name="Freeform 43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8" name="Freeform 43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39" name="Straight Connector 438"/>
            <p:cNvCxnSpPr>
              <a:endCxn id="43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925875" y="2220187"/>
            <a:ext cx="5095391" cy="2833288"/>
            <a:chOff x="1925876" y="2212958"/>
            <a:chExt cx="5095391" cy="2833288"/>
          </a:xfrm>
        </p:grpSpPr>
        <p:grpSp>
          <p:nvGrpSpPr>
            <p:cNvPr id="12" name="Group 11"/>
            <p:cNvGrpSpPr/>
            <p:nvPr/>
          </p:nvGrpSpPr>
          <p:grpSpPr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342" name="Oval 341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9" name="Oval 388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08" name="TextBox 389"/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Remote Controller</a:t>
                </a:r>
              </a:p>
            </p:txBody>
          </p:sp>
        </p:grpSp>
        <p:grpSp>
          <p:nvGrpSpPr>
            <p:cNvPr id="442" name="Group 441"/>
            <p:cNvGrpSpPr/>
            <p:nvPr/>
          </p:nvGrpSpPr>
          <p:grpSpPr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443" name="Oval 442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TextBox 389"/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8" name="Oval 447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49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1" name="Group 450"/>
            <p:cNvGrpSpPr/>
            <p:nvPr/>
          </p:nvGrpSpPr>
          <p:grpSpPr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452" name="Group 45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5" name="Oval 45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457" name="Group 456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8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462" name="Group 46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5" name="Oval 46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6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</a:t>
            </a:fld>
            <a:endParaRPr lang="en-US" sz="1200" dirty="0">
              <a:latin typeface="Tahoma" charset="0"/>
            </a:endParaRPr>
          </a:p>
        </p:txBody>
      </p:sp>
      <p:sp>
        <p:nvSpPr>
          <p:cNvPr id="4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51760" y="3017520"/>
            <a:ext cx="3972560" cy="2032000"/>
            <a:chOff x="2651760" y="3017520"/>
            <a:chExt cx="3972560" cy="2032000"/>
          </a:xfrm>
        </p:grpSpPr>
        <p:cxnSp>
          <p:nvCxnSpPr>
            <p:cNvPr id="338" name="Straight Arrow Connector 337"/>
            <p:cNvCxnSpPr/>
            <p:nvPr/>
          </p:nvCxnSpPr>
          <p:spPr bwMode="auto">
            <a:xfrm>
              <a:off x="2651760" y="3017520"/>
              <a:ext cx="0" cy="166624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 bwMode="auto">
            <a:xfrm>
              <a:off x="36474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 bwMode="auto">
            <a:xfrm>
              <a:off x="44602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 bwMode="auto">
            <a:xfrm>
              <a:off x="56591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8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BGP </a:t>
            </a:r>
            <a:r>
              <a:rPr lang="en-US" dirty="0" smtClean="0">
                <a:cs typeface="+mj-cs"/>
              </a:rPr>
              <a:t>path advertisement</a:t>
            </a:r>
            <a:endParaRPr lang="en-US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9869" y="4977429"/>
            <a:ext cx="8505825" cy="845038"/>
          </a:xfrm>
        </p:spPr>
        <p:txBody>
          <a:bodyPr/>
          <a:lstStyle/>
          <a:p>
            <a:pPr marL="293688" indent="-293688">
              <a:lnSpc>
                <a:spcPts val="2140"/>
              </a:lnSpc>
            </a:pPr>
            <a:r>
              <a:rPr lang="en-US" sz="2200" dirty="0" smtClean="0">
                <a:latin typeface="Gill Sans MT" charset="0"/>
              </a:rPr>
              <a:t>Based on AS2 policy, AS2 router 2c accepts path AS3,X, propagates (via iBGP) to all AS2 routers</a:t>
            </a:r>
          </a:p>
          <a:p>
            <a:endParaRPr lang="en-US" sz="2000" dirty="0">
              <a:latin typeface="Gill Sans MT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5602043" cy="17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624887" y="1451514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7" name="Straight Connector 266"/>
              <p:cNvCxnSpPr>
                <a:stCxn id="315" idx="2"/>
                <a:endCxn id="302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26" name="Group 125"/>
          <p:cNvGrpSpPr/>
          <p:nvPr/>
        </p:nvGrpSpPr>
        <p:grpSpPr>
          <a:xfrm>
            <a:off x="3285692" y="2378685"/>
            <a:ext cx="2545688" cy="1720535"/>
            <a:chOff x="-2170772" y="2784954"/>
            <a:chExt cx="2712783" cy="1853712"/>
          </a:xfrm>
        </p:grpSpPr>
        <p:sp>
          <p:nvSpPr>
            <p:cNvPr id="197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8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2" name="Oval 25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5" name="Freeform 25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9" name="Straight Connector 258"/>
                  <p:cNvCxnSpPr>
                    <a:endCxn id="25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0" name="Oval 24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0" name="Group 199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35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9" name="Oval 23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1" name="Oval 24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4" name="Freeform 24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5" name="Freeform 24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46" name="Straight Connector 245"/>
                  <p:cNvCxnSpPr>
                    <a:endCxn id="24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Group 23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37" name="Oval 23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26" name="Oval 22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0" name="Freeform 22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3" name="Straight Connector 232"/>
                  <p:cNvCxnSpPr>
                    <a:endCxn id="22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0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3" name="Oval 21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8" name="Freeform 21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0" name="Straight Connector 219"/>
                  <p:cNvCxnSpPr>
                    <a:endCxn id="21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3" name="Straight Connector 202"/>
              <p:cNvCxnSpPr>
                <a:stCxn id="251" idx="2"/>
                <a:endCxn id="23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5" name="Straight Connector 204"/>
              <p:cNvCxnSpPr>
                <a:stCxn id="25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6" name="Straight Connector 205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33" name="Freeform 2"/>
          <p:cNvSpPr>
            <a:spLocks/>
          </p:cNvSpPr>
          <p:nvPr/>
        </p:nvSpPr>
        <p:spPr bwMode="auto">
          <a:xfrm>
            <a:off x="5507686" y="1310427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446543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39" name="Straight Connector 138"/>
            <p:cNvCxnSpPr>
              <a:stCxn id="187" idx="2"/>
              <a:endCxn id="174" idx="0"/>
            </p:cNvCxnSpPr>
            <p:nvPr/>
          </p:nvCxnSpPr>
          <p:spPr bwMode="auto">
            <a:xfrm>
              <a:off x="1991073" y="3242684"/>
              <a:ext cx="4230" cy="8519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2196042" y="3783542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6" y="2340047"/>
            <a:ext cx="480877" cy="744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281165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Box 129"/>
          <p:cNvSpPr txBox="1"/>
          <p:nvPr/>
        </p:nvSpPr>
        <p:spPr>
          <a:xfrm>
            <a:off x="3493291" y="2438369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35166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562343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413274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>
                <a:spLocks/>
              </p:cNvSpPr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5713444" y="2379268"/>
            <a:ext cx="1009362" cy="768350"/>
            <a:chOff x="5713444" y="2379268"/>
            <a:chExt cx="1009362" cy="768350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5906829" y="2784958"/>
              <a:ext cx="81597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8828" y="2438604"/>
            <a:ext cx="1260153" cy="888605"/>
            <a:chOff x="2028828" y="2438604"/>
            <a:chExt cx="1260153" cy="888605"/>
          </a:xfrm>
        </p:grpSpPr>
        <p:sp>
          <p:nvSpPr>
            <p:cNvPr id="332" name="Text Box 119"/>
            <p:cNvSpPr txBox="1">
              <a:spLocks noChangeArrowheads="1"/>
            </p:cNvSpPr>
            <p:nvPr/>
          </p:nvSpPr>
          <p:spPr bwMode="auto">
            <a:xfrm>
              <a:off x="2028828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AS2,AS3,X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  <p:sp>
          <p:nvSpPr>
            <p:cNvPr id="327" name="AutoShape 118"/>
            <p:cNvSpPr>
              <a:spLocks noChangeArrowheads="1"/>
            </p:cNvSpPr>
            <p:nvPr/>
          </p:nvSpPr>
          <p:spPr bwMode="auto">
            <a:xfrm rot="3445218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6" name="Rectangle 4"/>
          <p:cNvSpPr txBox="1">
            <a:spLocks noChangeArrowheads="1"/>
          </p:cNvSpPr>
          <p:nvPr/>
        </p:nvSpPr>
        <p:spPr bwMode="auto">
          <a:xfrm>
            <a:off x="415500" y="4289671"/>
            <a:ext cx="8505825" cy="84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ts val="2140"/>
              </a:lnSpc>
            </a:pPr>
            <a:r>
              <a:rPr lang="en-US" sz="2200" dirty="0" smtClean="0">
                <a:latin typeface="Gill Sans MT" charset="0"/>
              </a:rPr>
              <a:t>AS2 router 2c receives path advertisement </a:t>
            </a:r>
            <a:r>
              <a:rPr lang="en-US" sz="2000" dirty="0" smtClean="0">
                <a:solidFill>
                  <a:srgbClr val="CC0000"/>
                </a:solidFill>
                <a:latin typeface="Gill Sans MT" charset="0"/>
              </a:rPr>
              <a:t>AS3,X </a:t>
            </a:r>
            <a:r>
              <a:rPr lang="en-US" sz="2200" dirty="0" smtClean="0">
                <a:latin typeface="Gill Sans MT" charset="0"/>
              </a:rPr>
              <a:t>(via eBGP) from AS3 router 3a</a:t>
            </a:r>
            <a:endParaRPr lang="en-US" sz="2000" dirty="0">
              <a:latin typeface="Gill Sans MT" charset="0"/>
            </a:endParaRPr>
          </a:p>
        </p:txBody>
      </p:sp>
      <p:sp>
        <p:nvSpPr>
          <p:cNvPr id="328" name="Rectangle 4"/>
          <p:cNvSpPr txBox="1">
            <a:spLocks noChangeArrowheads="1"/>
          </p:cNvSpPr>
          <p:nvPr/>
        </p:nvSpPr>
        <p:spPr bwMode="auto">
          <a:xfrm>
            <a:off x="411594" y="5663719"/>
            <a:ext cx="8505825" cy="51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ts val="2140"/>
              </a:lnSpc>
            </a:pPr>
            <a:r>
              <a:rPr lang="en-US" sz="2200" dirty="0" smtClean="0">
                <a:latin typeface="Gill Sans MT" charset="0"/>
              </a:rPr>
              <a:t>Based on AS2 policy,  AS2 router 2a advertises (via eBGP)  path </a:t>
            </a:r>
            <a:r>
              <a:rPr lang="en-US" sz="2000" dirty="0" smtClean="0">
                <a:solidFill>
                  <a:srgbClr val="CC0000"/>
                </a:solidFill>
                <a:latin typeface="Gill Sans MT" charset="0"/>
              </a:rPr>
              <a:t>AS2, AS3, X  </a:t>
            </a:r>
            <a:r>
              <a:rPr lang="en-US" sz="2200" dirty="0" smtClean="0">
                <a:latin typeface="Gill Sans MT" charset="0"/>
              </a:rPr>
              <a:t> to AS</a:t>
            </a:r>
            <a:r>
              <a:rPr lang="en-US" sz="2200" dirty="0" smtClean="0">
                <a:latin typeface="Arial"/>
                <a:cs typeface="Arial"/>
              </a:rPr>
              <a:t>1</a:t>
            </a:r>
            <a:r>
              <a:rPr lang="en-US" sz="2200" dirty="0" smtClean="0">
                <a:latin typeface="Gill Sans MT" charset="0"/>
              </a:rPr>
              <a:t> router </a:t>
            </a:r>
            <a:r>
              <a:rPr lang="en-US" sz="2200" dirty="0" smtClean="0">
                <a:latin typeface="Arial"/>
                <a:cs typeface="Arial"/>
              </a:rPr>
              <a:t>1</a:t>
            </a:r>
            <a:r>
              <a:rPr lang="en-US" sz="2200" dirty="0" smtClean="0">
                <a:latin typeface="Gill Sans MT" charset="0"/>
              </a:rPr>
              <a:t>c</a:t>
            </a:r>
          </a:p>
          <a:p>
            <a:endParaRPr lang="en-US" sz="2000" dirty="0">
              <a:latin typeface="Gill Sans M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52000" y="2820739"/>
            <a:ext cx="1118837" cy="826267"/>
            <a:chOff x="4052000" y="2820739"/>
            <a:chExt cx="1118837" cy="826267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0" name="Straight Arrow Connector 329"/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1" name="Straight Arrow Connector 330"/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60</a:t>
            </a:fld>
            <a:endParaRPr lang="en-US" sz="1200" dirty="0">
              <a:latin typeface="Tahoma" charset="0"/>
            </a:endParaRPr>
          </a:p>
        </p:txBody>
      </p:sp>
      <p:sp>
        <p:nvSpPr>
          <p:cNvPr id="3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8" grpId="0" build="p"/>
      <p:bldP spid="326" grpId="0"/>
      <p:bldP spid="32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BGP </a:t>
            </a:r>
            <a:r>
              <a:rPr lang="en-US" dirty="0" smtClean="0">
                <a:cs typeface="+mj-cs"/>
              </a:rPr>
              <a:t>path advertisement</a:t>
            </a:r>
            <a:endParaRPr lang="en-US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8175" y="4742967"/>
            <a:ext cx="8505825" cy="551956"/>
          </a:xfrm>
        </p:spPr>
        <p:txBody>
          <a:bodyPr/>
          <a:lstStyle/>
          <a:p>
            <a:pPr marL="293688" indent="-293688">
              <a:lnSpc>
                <a:spcPts val="2140"/>
              </a:lnSpc>
            </a:pPr>
            <a:r>
              <a:rPr lang="en-US" sz="2200" dirty="0" smtClean="0">
                <a:latin typeface="Gill Sans MT" charset="0"/>
              </a:rPr>
              <a:t>AS</a:t>
            </a:r>
            <a:r>
              <a:rPr lang="en-US" sz="2200" dirty="0" smtClean="0">
                <a:latin typeface="Arial"/>
                <a:cs typeface="Arial"/>
              </a:rPr>
              <a:t>1</a:t>
            </a:r>
            <a:r>
              <a:rPr lang="en-US" sz="2200" dirty="0" smtClean="0">
                <a:latin typeface="Gill Sans MT" charset="0"/>
              </a:rPr>
              <a:t> gateway router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1c </a:t>
            </a:r>
            <a:r>
              <a:rPr lang="en-US" sz="2200" dirty="0" smtClean="0">
                <a:latin typeface="Gill Sans MT" charset="0"/>
              </a:rPr>
              <a:t>learns path </a:t>
            </a:r>
            <a:r>
              <a:rPr lang="en-US" sz="2200" i="1" dirty="0" smtClean="0">
                <a:solidFill>
                  <a:srgbClr val="CC0000"/>
                </a:solidFill>
                <a:latin typeface="Gill Sans MT" charset="0"/>
              </a:rPr>
              <a:t>AS2,AS3,X </a:t>
            </a:r>
            <a:r>
              <a:rPr lang="en-US" sz="2200" dirty="0" smtClean="0">
                <a:latin typeface="Gill Sans MT" charset="0"/>
              </a:rPr>
              <a:t>from 2a</a:t>
            </a:r>
            <a:endParaRPr lang="en-US" sz="2000" dirty="0" smtClean="0">
              <a:latin typeface="Gill Sans MT" charset="0"/>
            </a:endParaRPr>
          </a:p>
          <a:p>
            <a:endParaRPr lang="en-US" sz="2000" dirty="0">
              <a:latin typeface="Gill Sans MT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5602043" cy="17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624887" y="1451514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7" name="Straight Connector 266"/>
              <p:cNvCxnSpPr>
                <a:stCxn id="315" idx="2"/>
                <a:endCxn id="302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26" name="Group 125"/>
          <p:cNvGrpSpPr/>
          <p:nvPr/>
        </p:nvGrpSpPr>
        <p:grpSpPr>
          <a:xfrm>
            <a:off x="3285692" y="2378685"/>
            <a:ext cx="2545688" cy="1720535"/>
            <a:chOff x="-2170772" y="2784954"/>
            <a:chExt cx="2712783" cy="1853712"/>
          </a:xfrm>
        </p:grpSpPr>
        <p:sp>
          <p:nvSpPr>
            <p:cNvPr id="197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48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52" name="Oval 251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55" name="Freeform 254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59" name="Straight Connector 258"/>
                  <p:cNvCxnSpPr>
                    <a:endCxn id="254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50" name="Oval 249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0" name="Group 199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35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39" name="Oval 23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1" name="Oval 24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4" name="Freeform 24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45" name="Freeform 244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46" name="Straight Connector 245"/>
                  <p:cNvCxnSpPr>
                    <a:endCxn id="24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6" name="Group 235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37" name="Oval 23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2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26" name="Oval 22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0" name="Freeform 22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1" name="Freeform 23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32" name="Freeform 23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33" name="Straight Connector 232"/>
                  <p:cNvCxnSpPr>
                    <a:endCxn id="22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24" name="Oval 22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0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13" name="Oval 21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8" name="Freeform 21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19" name="Freeform 21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20" name="Straight Connector 219"/>
                  <p:cNvCxnSpPr>
                    <a:endCxn id="21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2</a:t>
                    </a:r>
                    <a:r>
                      <a:rPr lang="en-US" dirty="0" smtClean="0"/>
                      <a:t>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03" name="Straight Connector 202"/>
              <p:cNvCxnSpPr>
                <a:stCxn id="251" idx="2"/>
                <a:endCxn id="238" idx="0"/>
              </p:cNvCxnSpPr>
              <p:nvPr/>
            </p:nvCxnSpPr>
            <p:spPr bwMode="auto">
              <a:xfrm>
                <a:off x="1991073" y="3242684"/>
                <a:ext cx="4230" cy="85198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1407477" y="3648621"/>
                <a:ext cx="1204913" cy="635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5" name="Straight Connector 204"/>
              <p:cNvCxnSpPr>
                <a:stCxn id="252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6" name="Straight Connector 205"/>
              <p:cNvCxnSpPr/>
              <p:nvPr/>
            </p:nvCxnSpPr>
            <p:spPr bwMode="auto">
              <a:xfrm>
                <a:off x="1300073" y="3786304"/>
                <a:ext cx="477927" cy="35707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>
                <a:off x="1287553" y="3166946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9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33" name="Freeform 2"/>
          <p:cNvSpPr>
            <a:spLocks/>
          </p:cNvSpPr>
          <p:nvPr/>
        </p:nvSpPr>
        <p:spPr bwMode="auto">
          <a:xfrm>
            <a:off x="5507686" y="1310427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446543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39" name="Straight Connector 138"/>
            <p:cNvCxnSpPr>
              <a:stCxn id="187" idx="2"/>
              <a:endCxn id="174" idx="0"/>
            </p:cNvCxnSpPr>
            <p:nvPr/>
          </p:nvCxnSpPr>
          <p:spPr bwMode="auto">
            <a:xfrm>
              <a:off x="1991073" y="3242684"/>
              <a:ext cx="4230" cy="85198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2196042" y="3783542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6" y="2340047"/>
            <a:ext cx="480877" cy="7440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281165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Box 129"/>
          <p:cNvSpPr txBox="1"/>
          <p:nvPr/>
        </p:nvSpPr>
        <p:spPr>
          <a:xfrm>
            <a:off x="3493291" y="2438369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35166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562343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413274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>
                <a:spLocks/>
              </p:cNvSpPr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9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5713444" y="2379268"/>
            <a:ext cx="1009362" cy="768350"/>
            <a:chOff x="5713444" y="2379268"/>
            <a:chExt cx="1009362" cy="768350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5906829" y="2784958"/>
              <a:ext cx="81597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8828" y="2438604"/>
            <a:ext cx="1260153" cy="888605"/>
            <a:chOff x="2028828" y="2438604"/>
            <a:chExt cx="1260153" cy="888605"/>
          </a:xfrm>
        </p:grpSpPr>
        <p:sp>
          <p:nvSpPr>
            <p:cNvPr id="332" name="Text Box 119"/>
            <p:cNvSpPr txBox="1">
              <a:spLocks noChangeArrowheads="1"/>
            </p:cNvSpPr>
            <p:nvPr/>
          </p:nvSpPr>
          <p:spPr bwMode="auto">
            <a:xfrm>
              <a:off x="2028828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AS2,AS3,X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  <p:sp>
          <p:nvSpPr>
            <p:cNvPr id="327" name="AutoShape 118"/>
            <p:cNvSpPr>
              <a:spLocks noChangeArrowheads="1"/>
            </p:cNvSpPr>
            <p:nvPr/>
          </p:nvSpPr>
          <p:spPr bwMode="auto">
            <a:xfrm rot="3445218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6" name="Rectangle 4"/>
          <p:cNvSpPr txBox="1">
            <a:spLocks noChangeArrowheads="1"/>
          </p:cNvSpPr>
          <p:nvPr/>
        </p:nvSpPr>
        <p:spPr bwMode="auto">
          <a:xfrm>
            <a:off x="415500" y="4289671"/>
            <a:ext cx="8505825" cy="5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2140"/>
              </a:lnSpc>
              <a:buNone/>
            </a:pPr>
            <a:r>
              <a:rPr lang="en-US" sz="2400" dirty="0" smtClean="0">
                <a:latin typeface="Gill Sans MT" charset="0"/>
              </a:rPr>
              <a:t>gateway router may learn about </a:t>
            </a:r>
            <a:r>
              <a:rPr lang="en-US" sz="2400" dirty="0" smtClean="0">
                <a:solidFill>
                  <a:srgbClr val="000090"/>
                </a:solidFill>
                <a:latin typeface="Gill Sans MT" charset="0"/>
              </a:rPr>
              <a:t>multiple</a:t>
            </a:r>
            <a:r>
              <a:rPr lang="en-US" sz="2400" dirty="0" smtClean="0">
                <a:latin typeface="Gill Sans MT" charset="0"/>
              </a:rPr>
              <a:t> paths to destination: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94769" y="1902431"/>
            <a:ext cx="1118837" cy="826267"/>
            <a:chOff x="4052000" y="2820739"/>
            <a:chExt cx="1118837" cy="826267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0" name="Straight Arrow Connector 329"/>
            <p:cNvCxnSpPr/>
            <p:nvPr/>
          </p:nvCxnSpPr>
          <p:spPr bwMode="auto">
            <a:xfrm flipH="1" flipV="1">
              <a:off x="4052000" y="3192229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1" name="Straight Arrow Connector 330"/>
            <p:cNvCxnSpPr/>
            <p:nvPr/>
          </p:nvCxnSpPr>
          <p:spPr bwMode="auto">
            <a:xfrm flipH="1">
              <a:off x="4748700" y="3344630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25" name="Straight Connector 324"/>
          <p:cNvCxnSpPr/>
          <p:nvPr/>
        </p:nvCxnSpPr>
        <p:spPr bwMode="auto">
          <a:xfrm flipH="1">
            <a:off x="3142123" y="2168219"/>
            <a:ext cx="2534703" cy="1452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4617960" y="1621326"/>
            <a:ext cx="968155" cy="547957"/>
            <a:chOff x="4617960" y="1621326"/>
            <a:chExt cx="968155" cy="547957"/>
          </a:xfrm>
        </p:grpSpPr>
        <p:sp>
          <p:nvSpPr>
            <p:cNvPr id="329" name="AutoShape 118"/>
            <p:cNvSpPr>
              <a:spLocks noChangeArrowheads="1"/>
            </p:cNvSpPr>
            <p:nvPr/>
          </p:nvSpPr>
          <p:spPr bwMode="auto">
            <a:xfrm rot="21413181">
              <a:off x="4617960" y="189305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 rot="21418560">
              <a:off x="4770795" y="1621326"/>
              <a:ext cx="815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CC0000"/>
                  </a:solidFill>
                </a:rPr>
                <a:t>AS3,X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sp>
        <p:nvSpPr>
          <p:cNvPr id="333" name="Rectangle 4"/>
          <p:cNvSpPr txBox="1">
            <a:spLocks noChangeArrowheads="1"/>
          </p:cNvSpPr>
          <p:nvPr/>
        </p:nvSpPr>
        <p:spPr bwMode="auto">
          <a:xfrm>
            <a:off x="673347" y="5110285"/>
            <a:ext cx="8505825" cy="55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ts val="2140"/>
              </a:lnSpc>
            </a:pPr>
            <a:r>
              <a:rPr lang="en-US" sz="2200" dirty="0" smtClean="0">
                <a:latin typeface="Gill Sans MT" charset="0"/>
              </a:rPr>
              <a:t>AS</a:t>
            </a:r>
            <a:r>
              <a:rPr lang="en-US" sz="2200" dirty="0" smtClean="0">
                <a:latin typeface="Arial"/>
                <a:cs typeface="Arial"/>
              </a:rPr>
              <a:t>1</a:t>
            </a:r>
            <a:r>
              <a:rPr lang="en-US" sz="2200" dirty="0" smtClean="0">
                <a:latin typeface="Gill Sans MT" charset="0"/>
              </a:rPr>
              <a:t> gateway router</a:t>
            </a:r>
            <a:r>
              <a:rPr lang="en-US" sz="2200" dirty="0" smtClean="0">
                <a:latin typeface="Arial"/>
                <a:cs typeface="Arial"/>
              </a:rPr>
              <a:t> 1c </a:t>
            </a:r>
            <a:r>
              <a:rPr lang="en-US" sz="2200" dirty="0" smtClean="0">
                <a:latin typeface="Gill Sans MT" charset="0"/>
              </a:rPr>
              <a:t>learns path </a:t>
            </a:r>
            <a:r>
              <a:rPr lang="en-US" sz="2200" i="1" dirty="0" smtClean="0">
                <a:solidFill>
                  <a:srgbClr val="CC0000"/>
                </a:solidFill>
                <a:latin typeface="Gill Sans MT" charset="0"/>
              </a:rPr>
              <a:t>AS3,X </a:t>
            </a:r>
            <a:r>
              <a:rPr lang="en-US" sz="2200" dirty="0" smtClean="0">
                <a:latin typeface="Gill Sans MT" charset="0"/>
              </a:rPr>
              <a:t>from 3a</a:t>
            </a:r>
            <a:endParaRPr lang="en-US" sz="2000" dirty="0" smtClean="0">
              <a:latin typeface="Gill Sans MT" charset="0"/>
            </a:endParaRPr>
          </a:p>
          <a:p>
            <a:endParaRPr lang="en-US" sz="2000" dirty="0">
              <a:latin typeface="Gill Sans MT" charset="0"/>
            </a:endParaRPr>
          </a:p>
        </p:txBody>
      </p:sp>
      <p:sp>
        <p:nvSpPr>
          <p:cNvPr id="334" name="Rectangle 4"/>
          <p:cNvSpPr txBox="1">
            <a:spLocks noChangeArrowheads="1"/>
          </p:cNvSpPr>
          <p:nvPr/>
        </p:nvSpPr>
        <p:spPr bwMode="auto">
          <a:xfrm>
            <a:off x="688981" y="5477602"/>
            <a:ext cx="8103327" cy="10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100000"/>
              </a:lnSpc>
            </a:pPr>
            <a:r>
              <a:rPr lang="en-US" sz="2200" dirty="0" smtClean="0">
                <a:latin typeface="Gill Sans MT" charset="0"/>
              </a:rPr>
              <a:t>Based on policy, AS</a:t>
            </a:r>
            <a:r>
              <a:rPr lang="en-US" sz="2200" dirty="0" smtClean="0">
                <a:latin typeface="Arial"/>
                <a:cs typeface="Arial"/>
              </a:rPr>
              <a:t>1</a:t>
            </a:r>
            <a:r>
              <a:rPr lang="en-US" sz="2200" dirty="0" smtClean="0">
                <a:latin typeface="Gill Sans MT" charset="0"/>
              </a:rPr>
              <a:t> gateway router</a:t>
            </a:r>
            <a:r>
              <a:rPr lang="en-US" sz="2200" dirty="0" smtClean="0">
                <a:latin typeface="Arial"/>
                <a:cs typeface="Arial"/>
              </a:rPr>
              <a:t> 1c </a:t>
            </a:r>
            <a:r>
              <a:rPr lang="en-US" sz="2200" dirty="0" smtClean="0">
                <a:latin typeface="Gill Sans MT" charset="0"/>
              </a:rPr>
              <a:t>chooses path </a:t>
            </a:r>
            <a:r>
              <a:rPr lang="en-US" sz="2200" i="1" dirty="0" smtClean="0">
                <a:solidFill>
                  <a:srgbClr val="CC0000"/>
                </a:solidFill>
                <a:latin typeface="Gill Sans MT" charset="0"/>
              </a:rPr>
              <a:t>AS3,X, and advertises path within AS</a:t>
            </a:r>
            <a:r>
              <a:rPr lang="en-US" sz="2200" i="1" dirty="0" smtClean="0">
                <a:solidFill>
                  <a:srgbClr val="CC0000"/>
                </a:solidFill>
                <a:latin typeface="Arial"/>
                <a:cs typeface="Arial"/>
              </a:rPr>
              <a:t>1</a:t>
            </a:r>
            <a:r>
              <a:rPr lang="en-US" sz="2200" i="1" dirty="0" smtClean="0">
                <a:solidFill>
                  <a:srgbClr val="CC0000"/>
                </a:solidFill>
                <a:latin typeface="Gill Sans MT" charset="0"/>
              </a:rPr>
              <a:t> via iBGP</a:t>
            </a:r>
            <a:endParaRPr lang="en-US" sz="2000" dirty="0" smtClean="0">
              <a:latin typeface="Gill Sans MT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Gill Sans MT" charset="0"/>
            </a:endParaRPr>
          </a:p>
        </p:txBody>
      </p:sp>
      <p:sp>
        <p:nvSpPr>
          <p:cNvPr id="3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61</a:t>
            </a:fld>
            <a:endParaRPr lang="en-US" sz="1200" dirty="0">
              <a:latin typeface="Tahoma" charset="0"/>
            </a:endParaRPr>
          </a:p>
        </p:txBody>
      </p:sp>
      <p:sp>
        <p:nvSpPr>
          <p:cNvPr id="3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Gill Sans MT" charset="0"/>
              </a:rPr>
              <a:t>BGP messages</a:t>
            </a:r>
            <a:endParaRPr lang="en-US" sz="3200">
              <a:latin typeface="Gill Sans MT" charset="0"/>
            </a:endParaRPr>
          </a:p>
        </p:txBody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229600" cy="5029200"/>
          </a:xfrm>
        </p:spPr>
        <p:txBody>
          <a:bodyPr/>
          <a:lstStyle/>
          <a:p>
            <a:pPr marL="293688" indent="-293688"/>
            <a:r>
              <a:rPr lang="en-US" sz="2400" dirty="0">
                <a:latin typeface="Gill Sans MT" charset="0"/>
              </a:rPr>
              <a:t>BGP messages exchanged between peers over TCP connection</a:t>
            </a:r>
          </a:p>
          <a:p>
            <a:pPr marL="293688" indent="-293688"/>
            <a:r>
              <a:rPr lang="en-US" sz="2400" dirty="0">
                <a:latin typeface="Gill Sans MT" charset="0"/>
              </a:rPr>
              <a:t>BGP messages:</a:t>
            </a:r>
          </a:p>
          <a:p>
            <a:pPr marL="684213" lvl="1" indent="-227013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OPEN:</a:t>
            </a:r>
            <a:r>
              <a:rPr lang="en-US" dirty="0">
                <a:latin typeface="Gill Sans MT" charset="0"/>
              </a:rPr>
              <a:t> opens TCP connection to </a:t>
            </a:r>
            <a:r>
              <a:rPr lang="en-US" dirty="0" smtClean="0">
                <a:latin typeface="Gill Sans MT" charset="0"/>
              </a:rPr>
              <a:t>remote BGP peer </a:t>
            </a:r>
            <a:r>
              <a:rPr lang="en-US" dirty="0">
                <a:latin typeface="Gill Sans MT" charset="0"/>
              </a:rPr>
              <a:t>and authenticates </a:t>
            </a:r>
            <a:r>
              <a:rPr lang="en-US" dirty="0" smtClean="0">
                <a:latin typeface="Gill Sans MT" charset="0"/>
              </a:rPr>
              <a:t>sending BGP peer</a:t>
            </a:r>
            <a:endParaRPr lang="en-US" dirty="0">
              <a:latin typeface="Gill Sans MT" charset="0"/>
            </a:endParaRPr>
          </a:p>
          <a:p>
            <a:pPr marL="684213" lvl="1" indent="-227013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UPDATE:</a:t>
            </a:r>
            <a:r>
              <a:rPr lang="en-US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advertises new path (or withdraws old)</a:t>
            </a:r>
          </a:p>
          <a:p>
            <a:pPr marL="684213" lvl="1" indent="-227013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KEEPALIVE:</a:t>
            </a:r>
            <a:r>
              <a:rPr lang="en-US" dirty="0">
                <a:latin typeface="Gill Sans MT" charset="0"/>
              </a:rPr>
              <a:t> keeps connection alive in absence of UPDATES; also ACKs OPEN request</a:t>
            </a:r>
          </a:p>
          <a:p>
            <a:pPr marL="684213" lvl="1" indent="-227013">
              <a:lnSpc>
                <a:spcPct val="100000"/>
              </a:lnSpc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NOTIFICATION:</a:t>
            </a:r>
            <a:r>
              <a:rPr lang="en-US" dirty="0">
                <a:latin typeface="Gill Sans MT" charset="0"/>
              </a:rPr>
              <a:t> reports errors in previous </a:t>
            </a:r>
            <a:r>
              <a:rPr lang="en-US" dirty="0" err="1">
                <a:latin typeface="Gill Sans MT" charset="0"/>
              </a:rPr>
              <a:t>msg</a:t>
            </a:r>
            <a:r>
              <a:rPr lang="en-US" dirty="0">
                <a:latin typeface="Gill Sans MT" charset="0"/>
              </a:rPr>
              <a:t>; also used to close connection</a:t>
            </a:r>
            <a:endParaRPr lang="en-US" sz="2800" dirty="0">
              <a:latin typeface="Gill Sans MT" charset="0"/>
            </a:endParaRPr>
          </a:p>
        </p:txBody>
      </p:sp>
      <p:pic>
        <p:nvPicPr>
          <p:cNvPr id="166917" name="Picture 4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044575"/>
            <a:ext cx="30162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62</a:t>
            </a:fld>
            <a:endParaRPr lang="en-US" sz="1200" dirty="0">
              <a:latin typeface="Tahoma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79400"/>
            <a:ext cx="8886825" cy="645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52400"/>
            <a:ext cx="9086850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5100"/>
            <a:ext cx="8661400" cy="657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15900"/>
            <a:ext cx="8709025" cy="65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00292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BGP, OSPF, forwarding table entries</a:t>
            </a:r>
            <a:endParaRPr lang="en-US" sz="4000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55674" y="4619374"/>
            <a:ext cx="5183508" cy="551956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000" dirty="0" smtClean="0">
                <a:latin typeface="Gill Sans MT" charset="0"/>
              </a:rPr>
              <a:t>recall: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a,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b,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c learn about </a:t>
            </a:r>
            <a:r>
              <a:rPr lang="en-US" sz="2000" dirty="0" err="1" smtClean="0">
                <a:latin typeface="Gill Sans MT" charset="0"/>
              </a:rPr>
              <a:t>dest</a:t>
            </a:r>
            <a:r>
              <a:rPr lang="en-US" sz="2000" dirty="0" smtClean="0">
                <a:latin typeface="Gill Sans MT" charset="0"/>
              </a:rPr>
              <a:t> X via iBGP from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c: “path to X goes through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c”</a:t>
            </a:r>
            <a:endParaRPr lang="en-US" sz="2000" dirty="0">
              <a:latin typeface="Gill Sans MT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7966198" cy="2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624887" y="1814322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15140" y="3783345"/>
                <a:ext cx="489235" cy="35258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7" name="Straight Connector 336"/>
              <p:cNvCxnSpPr>
                <a:endCxn id="316" idx="2"/>
              </p:cNvCxnSpPr>
              <p:nvPr/>
            </p:nvCxnSpPr>
            <p:spPr bwMode="auto">
              <a:xfrm flipV="1">
                <a:off x="1319809" y="3078707"/>
                <a:ext cx="417868" cy="4570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97" name="Freeform 2"/>
          <p:cNvSpPr>
            <a:spLocks/>
          </p:cNvSpPr>
          <p:nvPr/>
        </p:nvSpPr>
        <p:spPr bwMode="auto">
          <a:xfrm>
            <a:off x="3285692" y="2741493"/>
            <a:ext cx="2545688" cy="1720535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3506594" y="2881517"/>
            <a:ext cx="2189884" cy="1476371"/>
            <a:chOff x="833331" y="2873352"/>
            <a:chExt cx="2333625" cy="1590649"/>
          </a:xfrm>
        </p:grpSpPr>
        <p:grpSp>
          <p:nvGrpSpPr>
            <p:cNvPr id="199" name="Group 198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24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52" name="Oval 25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6" name="Freeform 25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7" name="Freeform 25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5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200" name="Group 199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23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37" name="Oval 23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222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3" name="Straight Connector 232"/>
                <p:cNvCxnSpPr>
                  <a:endCxn id="22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209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3" name="Oval 21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0" name="Straight Connector 219"/>
                <p:cNvCxnSpPr>
                  <a:endCxn id="21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203" name="Straight Connector 202"/>
            <p:cNvCxnSpPr>
              <a:endCxn id="238" idx="0"/>
            </p:cNvCxnSpPr>
            <p:nvPr/>
          </p:nvCxnSpPr>
          <p:spPr bwMode="auto">
            <a:xfrm>
              <a:off x="1991073" y="3173114"/>
              <a:ext cx="4230" cy="9215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2280478" y="3145660"/>
              <a:ext cx="435814" cy="359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1300073" y="3768911"/>
              <a:ext cx="527386" cy="3682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7" name="Straight Connector 206"/>
            <p:cNvCxnSpPr/>
            <p:nvPr/>
          </p:nvCxnSpPr>
          <p:spPr bwMode="auto">
            <a:xfrm flipH="1">
              <a:off x="2194462" y="3713972"/>
              <a:ext cx="509583" cy="428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3" name="Freeform 2"/>
          <p:cNvSpPr>
            <a:spLocks/>
          </p:cNvSpPr>
          <p:nvPr/>
        </p:nvSpPr>
        <p:spPr bwMode="auto">
          <a:xfrm>
            <a:off x="5507686" y="1673235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809351"/>
            <a:ext cx="2215548" cy="2123152"/>
            <a:chOff x="833331" y="2873352"/>
            <a:chExt cx="2333625" cy="2353163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Straight Connector 325"/>
            <p:cNvCxnSpPr/>
            <p:nvPr/>
          </p:nvCxnSpPr>
          <p:spPr bwMode="auto">
            <a:xfrm flipH="1">
              <a:off x="1596702" y="5224152"/>
              <a:ext cx="673647" cy="236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7" y="2702855"/>
            <a:ext cx="542552" cy="7812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643973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Box 129"/>
          <p:cNvSpPr txBox="1"/>
          <p:nvPr/>
        </p:nvSpPr>
        <p:spPr>
          <a:xfrm>
            <a:off x="3493291" y="280117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714475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925151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776082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>
                <a:spLocks/>
              </p:cNvSpPr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5713444" y="2742076"/>
            <a:ext cx="1009362" cy="768350"/>
            <a:chOff x="5713444" y="2379268"/>
            <a:chExt cx="1009362" cy="768350"/>
          </a:xfrm>
        </p:grpSpPr>
        <p:sp>
          <p:nvSpPr>
            <p:cNvPr id="162850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851" name="Text Box 119"/>
            <p:cNvSpPr txBox="1">
              <a:spLocks noChangeArrowheads="1"/>
            </p:cNvSpPr>
            <p:nvPr/>
          </p:nvSpPr>
          <p:spPr bwMode="auto">
            <a:xfrm>
              <a:off x="5906829" y="2784958"/>
              <a:ext cx="81597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8828" y="2801412"/>
            <a:ext cx="1260153" cy="888605"/>
            <a:chOff x="2028828" y="2438604"/>
            <a:chExt cx="1260153" cy="888605"/>
          </a:xfrm>
        </p:grpSpPr>
        <p:sp>
          <p:nvSpPr>
            <p:cNvPr id="332" name="Text Box 119"/>
            <p:cNvSpPr txBox="1">
              <a:spLocks noChangeArrowheads="1"/>
            </p:cNvSpPr>
            <p:nvPr/>
          </p:nvSpPr>
          <p:spPr bwMode="auto">
            <a:xfrm>
              <a:off x="2028828" y="3019432"/>
              <a:ext cx="12601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600" i="1" dirty="0" smtClean="0">
                  <a:solidFill>
                    <a:srgbClr val="CC0000"/>
                  </a:solidFill>
                </a:rPr>
                <a:t>AS2,AS3,X 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  <p:sp>
          <p:nvSpPr>
            <p:cNvPr id="327" name="AutoShape 118"/>
            <p:cNvSpPr>
              <a:spLocks noChangeArrowheads="1"/>
            </p:cNvSpPr>
            <p:nvPr/>
          </p:nvSpPr>
          <p:spPr bwMode="auto">
            <a:xfrm rot="3445218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00150" y="2281383"/>
            <a:ext cx="1113456" cy="802903"/>
            <a:chOff x="4057381" y="2820739"/>
            <a:chExt cx="1113456" cy="802903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4769093" y="2820739"/>
              <a:ext cx="401744" cy="3023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0" name="Straight Arrow Connector 329"/>
            <p:cNvCxnSpPr/>
            <p:nvPr/>
          </p:nvCxnSpPr>
          <p:spPr bwMode="auto">
            <a:xfrm flipH="1" flipV="1">
              <a:off x="4057381" y="3181458"/>
              <a:ext cx="1059565" cy="1417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1" name="Straight Arrow Connector 330"/>
            <p:cNvCxnSpPr/>
            <p:nvPr/>
          </p:nvCxnSpPr>
          <p:spPr bwMode="auto">
            <a:xfrm flipH="1">
              <a:off x="4741068" y="3344630"/>
              <a:ext cx="409376" cy="27901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25" name="Straight Connector 324"/>
          <p:cNvCxnSpPr>
            <a:stCxn id="148" idx="1"/>
          </p:cNvCxnSpPr>
          <p:nvPr/>
        </p:nvCxnSpPr>
        <p:spPr bwMode="auto">
          <a:xfrm flipH="1">
            <a:off x="3046901" y="2522161"/>
            <a:ext cx="2716814" cy="143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4617960" y="1984134"/>
            <a:ext cx="968155" cy="547957"/>
            <a:chOff x="4617960" y="1621326"/>
            <a:chExt cx="968155" cy="547957"/>
          </a:xfrm>
        </p:grpSpPr>
        <p:sp>
          <p:nvSpPr>
            <p:cNvPr id="329" name="AutoShape 118"/>
            <p:cNvSpPr>
              <a:spLocks noChangeArrowheads="1"/>
            </p:cNvSpPr>
            <p:nvPr/>
          </p:nvSpPr>
          <p:spPr bwMode="auto">
            <a:xfrm rot="21413181">
              <a:off x="4617960" y="1893058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 rot="21418560">
              <a:off x="4770795" y="1621326"/>
              <a:ext cx="815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CC0000"/>
                  </a:solidFill>
                </a:rPr>
                <a:t>AS3,X</a:t>
              </a:r>
              <a:endParaRPr lang="en-US" sz="1600" i="1" dirty="0">
                <a:solidFill>
                  <a:srgbClr val="CC0000"/>
                </a:solidFill>
              </a:endParaRPr>
            </a:p>
          </p:txBody>
        </p:sp>
      </p:grpSp>
      <p:sp>
        <p:nvSpPr>
          <p:cNvPr id="334" name="Rectangle 4"/>
          <p:cNvSpPr txBox="1">
            <a:spLocks noChangeArrowheads="1"/>
          </p:cNvSpPr>
          <p:nvPr/>
        </p:nvSpPr>
        <p:spPr bwMode="auto">
          <a:xfrm>
            <a:off x="3478500" y="5238590"/>
            <a:ext cx="5389671" cy="10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d: OSPF intra-domain routing: to get to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c, forward over outgoing local interface </a:t>
            </a:r>
            <a:r>
              <a:rPr lang="en-US" sz="2000" dirty="0" smtClean="0">
                <a:latin typeface="Arial"/>
                <a:cs typeface="Arial"/>
              </a:rPr>
              <a:t>1</a:t>
            </a:r>
          </a:p>
        </p:txBody>
      </p:sp>
      <p:sp>
        <p:nvSpPr>
          <p:cNvPr id="328" name="TextBox 327"/>
          <p:cNvSpPr txBox="1"/>
          <p:nvPr/>
        </p:nvSpPr>
        <p:spPr>
          <a:xfrm rot="21418560">
            <a:off x="2282548" y="2116378"/>
            <a:ext cx="81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C0000"/>
                </a:solidFill>
              </a:rPr>
              <a:t>AS3,X</a:t>
            </a:r>
            <a:endParaRPr lang="en-US" sz="1600" i="1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29" y="1189190"/>
            <a:ext cx="7270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Q: how does router set forwarding table entry to distant prefix?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9470" y="2245331"/>
            <a:ext cx="1300492" cy="1068501"/>
            <a:chOff x="1149470" y="2245331"/>
            <a:chExt cx="1300492" cy="1068501"/>
          </a:xfrm>
        </p:grpSpPr>
        <p:sp>
          <p:nvSpPr>
            <p:cNvPr id="9" name="TextBox 8"/>
            <p:cNvSpPr txBox="1"/>
            <p:nvPr/>
          </p:nvSpPr>
          <p:spPr>
            <a:xfrm>
              <a:off x="2165447" y="2998844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1458923" y="3006055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1339883" y="2623598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7654" y="3379309"/>
            <a:ext cx="1694528" cy="2911109"/>
            <a:chOff x="537654" y="3379309"/>
            <a:chExt cx="1694528" cy="2911109"/>
          </a:xfrm>
        </p:grpSpPr>
        <p:sp>
          <p:nvSpPr>
            <p:cNvPr id="469" name="Freeform 468"/>
            <p:cNvSpPr/>
            <p:nvPr/>
          </p:nvSpPr>
          <p:spPr>
            <a:xfrm rot="10326036" flipH="1">
              <a:off x="771808" y="3379309"/>
              <a:ext cx="1333280" cy="959366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06934 w 1167285"/>
                <a:gd name="connsiteY0" fmla="*/ 967578 h 967578"/>
                <a:gd name="connsiteX1" fmla="*/ 0 w 1167285"/>
                <a:gd name="connsiteY1" fmla="*/ 0 h 967578"/>
                <a:gd name="connsiteX2" fmla="*/ 1005993 w 1167285"/>
                <a:gd name="connsiteY2" fmla="*/ 46284 h 967578"/>
                <a:gd name="connsiteX3" fmla="*/ 1167285 w 1167285"/>
                <a:gd name="connsiteY3" fmla="*/ 895852 h 967578"/>
                <a:gd name="connsiteX4" fmla="*/ 1006934 w 1167285"/>
                <a:gd name="connsiteY4" fmla="*/ 967578 h 967578"/>
                <a:gd name="connsiteX0" fmla="*/ 1006934 w 1167285"/>
                <a:gd name="connsiteY0" fmla="*/ 1132232 h 1132232"/>
                <a:gd name="connsiteX1" fmla="*/ 0 w 1167285"/>
                <a:gd name="connsiteY1" fmla="*/ 164654 h 1132232"/>
                <a:gd name="connsiteX2" fmla="*/ 991394 w 1167285"/>
                <a:gd name="connsiteY2" fmla="*/ 130 h 1132232"/>
                <a:gd name="connsiteX3" fmla="*/ 1167285 w 1167285"/>
                <a:gd name="connsiteY3" fmla="*/ 1060506 h 1132232"/>
                <a:gd name="connsiteX4" fmla="*/ 1006934 w 1167285"/>
                <a:gd name="connsiteY4" fmla="*/ 1132232 h 1132232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332977"/>
                <a:gd name="connsiteY0" fmla="*/ 1088164 h 1088164"/>
                <a:gd name="connsiteX1" fmla="*/ 0 w 1332977"/>
                <a:gd name="connsiteY1" fmla="*/ 164654 h 1088164"/>
                <a:gd name="connsiteX2" fmla="*/ 991394 w 1332977"/>
                <a:gd name="connsiteY2" fmla="*/ 130 h 1088164"/>
                <a:gd name="connsiteX3" fmla="*/ 1332977 w 1332977"/>
                <a:gd name="connsiteY3" fmla="*/ 1045574 h 1088164"/>
                <a:gd name="connsiteX4" fmla="*/ 986900 w 1332977"/>
                <a:gd name="connsiteY4" fmla="*/ 1088164 h 108816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977" h="1143414">
                  <a:moveTo>
                    <a:pt x="1029955" y="1143414"/>
                  </a:moveTo>
                  <a:cubicBezTo>
                    <a:pt x="771645" y="868623"/>
                    <a:pt x="908943" y="903822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1125143" y="751678"/>
                    <a:pt x="1116033" y="592331"/>
                    <a:pt x="1332977" y="1045574"/>
                  </a:cubicBezTo>
                  <a:cubicBezTo>
                    <a:pt x="1183663" y="1029001"/>
                    <a:pt x="1194267" y="1059672"/>
                    <a:pt x="1029955" y="11434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7654" y="4169528"/>
              <a:ext cx="1694528" cy="2120890"/>
              <a:chOff x="537654" y="4169528"/>
              <a:chExt cx="1694528" cy="2120890"/>
            </a:xfrm>
          </p:grpSpPr>
          <p:sp>
            <p:nvSpPr>
              <p:cNvPr id="481" name="Rectangle 480"/>
              <p:cNvSpPr/>
              <p:nvPr/>
            </p:nvSpPr>
            <p:spPr bwMode="auto">
              <a:xfrm rot="10800000">
                <a:off x="809301" y="4261100"/>
                <a:ext cx="1027112" cy="99448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" name="Group 104"/>
              <p:cNvGrpSpPr>
                <a:grpSpLocks/>
              </p:cNvGrpSpPr>
              <p:nvPr/>
            </p:nvGrpSpPr>
            <p:grpSpPr bwMode="auto">
              <a:xfrm>
                <a:off x="812771" y="5933069"/>
                <a:ext cx="1034710" cy="357349"/>
                <a:chOff x="4128636" y="3606589"/>
                <a:chExt cx="568145" cy="338667"/>
              </a:xfrm>
            </p:grpSpPr>
            <p:sp>
              <p:nvSpPr>
                <p:cNvPr id="496" name="Oval 495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9" name="Straight Connector 498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3" name="Rectangle 482"/>
              <p:cNvSpPr/>
              <p:nvPr/>
            </p:nvSpPr>
            <p:spPr bwMode="auto">
              <a:xfrm>
                <a:off x="817079" y="5203658"/>
                <a:ext cx="1027112" cy="860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4" name="Straight Connector 483"/>
              <p:cNvCxnSpPr>
                <a:endCxn id="497" idx="1"/>
              </p:cNvCxnSpPr>
              <p:nvPr/>
            </p:nvCxnSpPr>
            <p:spPr bwMode="auto">
              <a:xfrm>
                <a:off x="801363" y="4466995"/>
                <a:ext cx="11432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>
                <a:endCxn id="497" idx="3"/>
              </p:cNvCxnSpPr>
              <p:nvPr/>
            </p:nvCxnSpPr>
            <p:spPr bwMode="auto">
              <a:xfrm>
                <a:off x="1842763" y="4466995"/>
                <a:ext cx="5083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6" name="Group 9"/>
              <p:cNvGrpSpPr>
                <a:grpSpLocks/>
              </p:cNvGrpSpPr>
              <p:nvPr/>
            </p:nvGrpSpPr>
            <p:grpSpPr bwMode="auto">
              <a:xfrm>
                <a:off x="777993" y="4169528"/>
                <a:ext cx="1079500" cy="395024"/>
                <a:chOff x="2183302" y="1574638"/>
                <a:chExt cx="1200154" cy="430181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2" name="Rectangle 471"/>
              <p:cNvSpPr/>
              <p:nvPr/>
            </p:nvSpPr>
            <p:spPr bwMode="auto">
              <a:xfrm>
                <a:off x="546153" y="4588083"/>
                <a:ext cx="1670709" cy="1303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3" name="TextBox 472"/>
              <p:cNvSpPr txBox="1"/>
              <p:nvPr/>
            </p:nvSpPr>
            <p:spPr>
              <a:xfrm>
                <a:off x="540390" y="4583226"/>
                <a:ext cx="620971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dest</a:t>
                </a:r>
                <a:endParaRPr lang="en-US" dirty="0"/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62170" y="4587898"/>
                <a:ext cx="1070012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interface</a:t>
                </a:r>
                <a:endParaRPr lang="en-US" dirty="0"/>
              </a:p>
            </p:txBody>
          </p:sp>
          <p:cxnSp>
            <p:nvCxnSpPr>
              <p:cNvPr id="475" name="Straight Connector 474"/>
              <p:cNvCxnSpPr/>
              <p:nvPr/>
            </p:nvCxnSpPr>
            <p:spPr bwMode="auto">
              <a:xfrm>
                <a:off x="1154183" y="4593421"/>
                <a:ext cx="1345" cy="129354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6" name="Straight Connector 475"/>
              <p:cNvCxnSpPr/>
              <p:nvPr/>
            </p:nvCxnSpPr>
            <p:spPr bwMode="auto">
              <a:xfrm flipH="1">
                <a:off x="537654" y="4911108"/>
                <a:ext cx="1679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77" name="TextBox 476"/>
              <p:cNvSpPr txBox="1"/>
              <p:nvPr/>
            </p:nvSpPr>
            <p:spPr>
              <a:xfrm>
                <a:off x="597755" y="4905652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78" name="TextBox 477"/>
              <p:cNvSpPr txBox="1"/>
              <p:nvPr/>
            </p:nvSpPr>
            <p:spPr>
              <a:xfrm>
                <a:off x="649592" y="5234010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X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1230781" y="4917583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80" name="TextBox 479"/>
              <p:cNvSpPr txBox="1"/>
              <p:nvPr/>
            </p:nvSpPr>
            <p:spPr>
              <a:xfrm>
                <a:off x="1308433" y="524100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1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</p:grpSp>
      </p:grpSp>
      <p:cxnSp>
        <p:nvCxnSpPr>
          <p:cNvPr id="272" name="Straight Arrow Connector 271"/>
          <p:cNvCxnSpPr/>
          <p:nvPr/>
        </p:nvCxnSpPr>
        <p:spPr bwMode="auto">
          <a:xfrm flipV="1">
            <a:off x="2219982" y="3159942"/>
            <a:ext cx="300087" cy="1834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7035014" y="3728816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physical link</a:t>
            </a:r>
            <a:endParaRPr lang="en-US" sz="1600" dirty="0"/>
          </a:p>
        </p:txBody>
      </p:sp>
      <p:sp>
        <p:nvSpPr>
          <p:cNvPr id="333" name="TextBox 332"/>
          <p:cNvSpPr txBox="1"/>
          <p:nvPr/>
        </p:nvSpPr>
        <p:spPr>
          <a:xfrm>
            <a:off x="396605" y="2859586"/>
            <a:ext cx="1122212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local link interfaces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at 1a, 1d</a:t>
            </a:r>
            <a:endParaRPr lang="en-US" sz="1600" dirty="0"/>
          </a:p>
        </p:txBody>
      </p:sp>
      <p:sp>
        <p:nvSpPr>
          <p:cNvPr id="34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67</a:t>
            </a:fld>
            <a:endParaRPr lang="en-US" sz="1200" dirty="0">
              <a:latin typeface="Tahoma" charset="0"/>
            </a:endParaRPr>
          </a:p>
        </p:txBody>
      </p:sp>
      <p:sp>
        <p:nvSpPr>
          <p:cNvPr id="3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31251" y="2431189"/>
            <a:ext cx="961014" cy="810304"/>
            <a:chOff x="1331251" y="2431189"/>
            <a:chExt cx="961014" cy="810304"/>
          </a:xfrm>
        </p:grpSpPr>
        <p:cxnSp>
          <p:nvCxnSpPr>
            <p:cNvPr id="16" name="Straight Connector 15"/>
            <p:cNvCxnSpPr/>
            <p:nvPr/>
          </p:nvCxnSpPr>
          <p:spPr bwMode="auto">
            <a:xfrm flipH="1" flipV="1">
              <a:off x="1331251" y="2431189"/>
              <a:ext cx="48189" cy="8103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5" name="Straight Connector 334"/>
            <p:cNvCxnSpPr/>
            <p:nvPr/>
          </p:nvCxnSpPr>
          <p:spPr bwMode="auto">
            <a:xfrm flipV="1">
              <a:off x="1381115" y="2850809"/>
              <a:ext cx="104212" cy="3726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2" name="Straight Connector 341"/>
            <p:cNvCxnSpPr/>
            <p:nvPr/>
          </p:nvCxnSpPr>
          <p:spPr bwMode="auto">
            <a:xfrm flipV="1">
              <a:off x="1386317" y="3162800"/>
              <a:ext cx="168546" cy="588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3" name="Straight Connector 342"/>
            <p:cNvCxnSpPr/>
            <p:nvPr/>
          </p:nvCxnSpPr>
          <p:spPr bwMode="auto">
            <a:xfrm flipV="1">
              <a:off x="1364971" y="3164519"/>
              <a:ext cx="927294" cy="67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6536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28" grpId="0"/>
      <p:bldP spid="328" grpId="1"/>
      <p:bldP spid="333" grpId="0"/>
      <p:bldP spid="333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00292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BGP, OSPF, forwarding table entries</a:t>
            </a:r>
            <a:endParaRPr lang="en-US" sz="4000" dirty="0">
              <a:cs typeface="+mj-cs"/>
            </a:endParaRPr>
          </a:p>
        </p:txBody>
      </p:sp>
      <p:sp>
        <p:nvSpPr>
          <p:cNvPr id="753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55674" y="4619374"/>
            <a:ext cx="5183508" cy="551956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000" dirty="0" smtClean="0">
                <a:latin typeface="Gill Sans MT" charset="0"/>
              </a:rPr>
              <a:t>recall: 1a, 1b, 1c learn about </a:t>
            </a:r>
            <a:r>
              <a:rPr lang="en-US" sz="2000" dirty="0" err="1" smtClean="0">
                <a:latin typeface="Gill Sans MT" charset="0"/>
              </a:rPr>
              <a:t>dest</a:t>
            </a:r>
            <a:r>
              <a:rPr lang="en-US" sz="2000" dirty="0" smtClean="0">
                <a:latin typeface="Gill Sans MT" charset="0"/>
              </a:rPr>
              <a:t> X via iBGP from 1c: “path to X goes through 1c”</a:t>
            </a:r>
            <a:endParaRPr lang="en-US" sz="2000" dirty="0">
              <a:latin typeface="Gill Sans MT" charset="0"/>
            </a:endParaRPr>
          </a:p>
        </p:txBody>
      </p:sp>
      <p:pic>
        <p:nvPicPr>
          <p:cNvPr id="162849" name="Picture 12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800100"/>
            <a:ext cx="7966198" cy="2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624887" y="1814322"/>
            <a:ext cx="2557336" cy="1719017"/>
            <a:chOff x="-2170772" y="2784954"/>
            <a:chExt cx="2712783" cy="1853712"/>
          </a:xfrm>
        </p:grpSpPr>
        <p:sp>
          <p:nvSpPr>
            <p:cNvPr id="261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31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16" name="Oval 31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3" name="Straight Connector 322"/>
                  <p:cNvCxnSpPr>
                    <a:endCxn id="31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4" name="Group 263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99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303" name="Oval 302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06" name="Freeform 305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7" name="Freeform 306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8" name="Freeform 307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309" name="Freeform 308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10" name="Straight Connector 309"/>
                  <p:cNvCxnSpPr>
                    <a:endCxn id="305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0" name="Group 299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TextBox 301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5" name="Group 264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86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90" name="Oval 289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97" name="Straight Connector 296"/>
                  <p:cNvCxnSpPr>
                    <a:endCxn id="292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" name="Group 286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288" name="Oval 287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66" name="Group 265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27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277" name="Oval 2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Oval 2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80" name="Freeform 2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2" name="Freeform 2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83" name="Freeform 2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284" name="Straight Connector 283"/>
                  <p:cNvCxnSpPr>
                    <a:endCxn id="2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275" name="Oval 2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269" name="Straight Connector 268"/>
              <p:cNvCxnSpPr>
                <a:stCxn id="316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0" name="Straight Connector 269"/>
              <p:cNvCxnSpPr/>
              <p:nvPr/>
            </p:nvCxnSpPr>
            <p:spPr bwMode="auto">
              <a:xfrm>
                <a:off x="1315140" y="3783345"/>
                <a:ext cx="489235" cy="35258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7" name="Straight Connector 336"/>
              <p:cNvCxnSpPr>
                <a:endCxn id="316" idx="2"/>
              </p:cNvCxnSpPr>
              <p:nvPr/>
            </p:nvCxnSpPr>
            <p:spPr bwMode="auto">
              <a:xfrm flipV="1">
                <a:off x="1319809" y="3078707"/>
                <a:ext cx="417868" cy="4570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97" name="Freeform 2"/>
          <p:cNvSpPr>
            <a:spLocks/>
          </p:cNvSpPr>
          <p:nvPr/>
        </p:nvSpPr>
        <p:spPr bwMode="auto">
          <a:xfrm>
            <a:off x="3285692" y="2741493"/>
            <a:ext cx="2545688" cy="1720535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3506594" y="2881517"/>
            <a:ext cx="2189884" cy="1476371"/>
            <a:chOff x="833331" y="2873352"/>
            <a:chExt cx="2333625" cy="1590649"/>
          </a:xfrm>
        </p:grpSpPr>
        <p:grpSp>
          <p:nvGrpSpPr>
            <p:cNvPr id="199" name="Group 198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24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52" name="Oval 25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6" name="Freeform 25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7" name="Freeform 25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5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200" name="Group 199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23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37" name="Oval 23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222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3" name="Straight Connector 232"/>
                <p:cNvCxnSpPr>
                  <a:endCxn id="22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209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3" name="Oval 21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0" name="Straight Connector 219"/>
                <p:cNvCxnSpPr>
                  <a:endCxn id="21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203" name="Straight Connector 202"/>
            <p:cNvCxnSpPr>
              <a:endCxn id="238" idx="0"/>
            </p:cNvCxnSpPr>
            <p:nvPr/>
          </p:nvCxnSpPr>
          <p:spPr bwMode="auto">
            <a:xfrm>
              <a:off x="1991073" y="3173114"/>
              <a:ext cx="4230" cy="9215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2280478" y="3145660"/>
              <a:ext cx="435814" cy="359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1300073" y="3768911"/>
              <a:ext cx="527386" cy="3682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7" name="Straight Connector 206"/>
            <p:cNvCxnSpPr/>
            <p:nvPr/>
          </p:nvCxnSpPr>
          <p:spPr bwMode="auto">
            <a:xfrm flipH="1">
              <a:off x="2194462" y="3713972"/>
              <a:ext cx="509583" cy="428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3" name="Freeform 2"/>
          <p:cNvSpPr>
            <a:spLocks/>
          </p:cNvSpPr>
          <p:nvPr/>
        </p:nvSpPr>
        <p:spPr bwMode="auto">
          <a:xfrm>
            <a:off x="5507686" y="1673235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5731177" y="1809351"/>
            <a:ext cx="2215548" cy="1435167"/>
            <a:chOff x="833331" y="2873352"/>
            <a:chExt cx="2333625" cy="1590649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184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2" name="Freeform 191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95" name="Straight Connector 194"/>
                <p:cNvCxnSpPr>
                  <a:endCxn id="1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86" name="Oval 185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171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75" name="Oval 174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9" name="Freeform 178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1" name="Freeform 180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82" name="Straight Connector 181"/>
                <p:cNvCxnSpPr>
                  <a:endCxn id="17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73" name="Oval 172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15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7" name="Freeform 1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8" name="Freeform 1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69" name="Straight Connector 168"/>
                <p:cNvCxnSpPr>
                  <a:endCxn id="1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160" name="Oval 159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4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49" name="Oval 1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endCxn id="1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47" name="Oval 14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40" name="Straight Connector 139"/>
            <p:cNvCxnSpPr/>
            <p:nvPr/>
          </p:nvCxnSpPr>
          <p:spPr bwMode="auto">
            <a:xfrm>
              <a:off x="1407477" y="3648621"/>
              <a:ext cx="1204913" cy="6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Straight Connector 140"/>
            <p:cNvCxnSpPr>
              <a:stCxn id="188" idx="7"/>
            </p:cNvCxnSpPr>
            <p:nvPr/>
          </p:nvCxnSpPr>
          <p:spPr bwMode="auto">
            <a:xfrm>
              <a:off x="2218708" y="3154477"/>
              <a:ext cx="480042" cy="3697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Straight Connector 141"/>
            <p:cNvCxnSpPr/>
            <p:nvPr/>
          </p:nvCxnSpPr>
          <p:spPr bwMode="auto">
            <a:xfrm>
              <a:off x="1300073" y="3786304"/>
              <a:ext cx="477927" cy="35707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1287553" y="3166946"/>
              <a:ext cx="508002" cy="349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8" name="Straight Connector 127"/>
          <p:cNvCxnSpPr/>
          <p:nvPr/>
        </p:nvCxnSpPr>
        <p:spPr bwMode="auto">
          <a:xfrm flipH="1" flipV="1">
            <a:off x="3046707" y="2702855"/>
            <a:ext cx="542552" cy="7812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V="1">
            <a:off x="5523188" y="2643973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Box 129"/>
          <p:cNvSpPr txBox="1"/>
          <p:nvPr/>
        </p:nvSpPr>
        <p:spPr>
          <a:xfrm>
            <a:off x="3493291" y="2801177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43950" y="1714475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7172" y="1925151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0827" y="2776082"/>
            <a:ext cx="1701734" cy="616172"/>
            <a:chOff x="7073692" y="5469792"/>
            <a:chExt cx="1701734" cy="616172"/>
          </a:xfrm>
        </p:grpSpPr>
        <p:grpSp>
          <p:nvGrpSpPr>
            <p:cNvPr id="10" name="Group 9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99" name="Freeform 2"/>
              <p:cNvSpPr>
                <a:spLocks/>
              </p:cNvSpPr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0" name="Group 327"/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7" name="Freeform 37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8" name="Freeform 37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72" name="Oval 37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402" name="Straight Connector 401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4" name="Rectangle 4"/>
          <p:cNvSpPr txBox="1">
            <a:spLocks noChangeArrowheads="1"/>
          </p:cNvSpPr>
          <p:nvPr/>
        </p:nvSpPr>
        <p:spPr bwMode="auto">
          <a:xfrm>
            <a:off x="3478500" y="5238590"/>
            <a:ext cx="5389671" cy="10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d: OSPF intra-domain routing: to get to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Gill Sans MT" charset="0"/>
              </a:rPr>
              <a:t>c, forward over outgoing local interface </a:t>
            </a:r>
            <a:r>
              <a:rPr lang="en-US" sz="2000" dirty="0" smtClean="0">
                <a:latin typeface="Arial"/>
                <a:cs typeface="Arial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4729" y="1189190"/>
            <a:ext cx="7270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Q: how does router set forwarding table entry to distant prefix?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7654" y="2724170"/>
            <a:ext cx="1694528" cy="3566248"/>
            <a:chOff x="537654" y="2724170"/>
            <a:chExt cx="1694528" cy="3566248"/>
          </a:xfrm>
        </p:grpSpPr>
        <p:sp>
          <p:nvSpPr>
            <p:cNvPr id="469" name="Freeform 468"/>
            <p:cNvSpPr/>
            <p:nvPr/>
          </p:nvSpPr>
          <p:spPr>
            <a:xfrm rot="10326036" flipH="1">
              <a:off x="726574" y="2724170"/>
              <a:ext cx="991619" cy="164121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06934 w 1167285"/>
                <a:gd name="connsiteY0" fmla="*/ 967578 h 967578"/>
                <a:gd name="connsiteX1" fmla="*/ 0 w 1167285"/>
                <a:gd name="connsiteY1" fmla="*/ 0 h 967578"/>
                <a:gd name="connsiteX2" fmla="*/ 1005993 w 1167285"/>
                <a:gd name="connsiteY2" fmla="*/ 46284 h 967578"/>
                <a:gd name="connsiteX3" fmla="*/ 1167285 w 1167285"/>
                <a:gd name="connsiteY3" fmla="*/ 895852 h 967578"/>
                <a:gd name="connsiteX4" fmla="*/ 1006934 w 1167285"/>
                <a:gd name="connsiteY4" fmla="*/ 967578 h 967578"/>
                <a:gd name="connsiteX0" fmla="*/ 1006934 w 1167285"/>
                <a:gd name="connsiteY0" fmla="*/ 1132232 h 1132232"/>
                <a:gd name="connsiteX1" fmla="*/ 0 w 1167285"/>
                <a:gd name="connsiteY1" fmla="*/ 164654 h 1132232"/>
                <a:gd name="connsiteX2" fmla="*/ 991394 w 1167285"/>
                <a:gd name="connsiteY2" fmla="*/ 130 h 1132232"/>
                <a:gd name="connsiteX3" fmla="*/ 1167285 w 1167285"/>
                <a:gd name="connsiteY3" fmla="*/ 1060506 h 1132232"/>
                <a:gd name="connsiteX4" fmla="*/ 1006934 w 1167285"/>
                <a:gd name="connsiteY4" fmla="*/ 1132232 h 1132232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167285"/>
                <a:gd name="connsiteY0" fmla="*/ 1088164 h 1088164"/>
                <a:gd name="connsiteX1" fmla="*/ 0 w 1167285"/>
                <a:gd name="connsiteY1" fmla="*/ 164654 h 1088164"/>
                <a:gd name="connsiteX2" fmla="*/ 991394 w 1167285"/>
                <a:gd name="connsiteY2" fmla="*/ 130 h 1088164"/>
                <a:gd name="connsiteX3" fmla="*/ 1167285 w 1167285"/>
                <a:gd name="connsiteY3" fmla="*/ 1060506 h 1088164"/>
                <a:gd name="connsiteX4" fmla="*/ 986900 w 1167285"/>
                <a:gd name="connsiteY4" fmla="*/ 1088164 h 1088164"/>
                <a:gd name="connsiteX0" fmla="*/ 986900 w 1332977"/>
                <a:gd name="connsiteY0" fmla="*/ 1088164 h 1088164"/>
                <a:gd name="connsiteX1" fmla="*/ 0 w 1332977"/>
                <a:gd name="connsiteY1" fmla="*/ 164654 h 1088164"/>
                <a:gd name="connsiteX2" fmla="*/ 991394 w 1332977"/>
                <a:gd name="connsiteY2" fmla="*/ 130 h 1088164"/>
                <a:gd name="connsiteX3" fmla="*/ 1332977 w 1332977"/>
                <a:gd name="connsiteY3" fmla="*/ 1045574 h 1088164"/>
                <a:gd name="connsiteX4" fmla="*/ 986900 w 1332977"/>
                <a:gd name="connsiteY4" fmla="*/ 1088164 h 108816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1029955 w 1332977"/>
                <a:gd name="connsiteY0" fmla="*/ 1143414 h 1143414"/>
                <a:gd name="connsiteX1" fmla="*/ 0 w 1332977"/>
                <a:gd name="connsiteY1" fmla="*/ 164654 h 1143414"/>
                <a:gd name="connsiteX2" fmla="*/ 991394 w 1332977"/>
                <a:gd name="connsiteY2" fmla="*/ 130 h 1143414"/>
                <a:gd name="connsiteX3" fmla="*/ 1332977 w 1332977"/>
                <a:gd name="connsiteY3" fmla="*/ 1045574 h 1143414"/>
                <a:gd name="connsiteX4" fmla="*/ 1029955 w 1332977"/>
                <a:gd name="connsiteY4" fmla="*/ 1143414 h 1143414"/>
                <a:gd name="connsiteX0" fmla="*/ 302061 w 1332977"/>
                <a:gd name="connsiteY0" fmla="*/ 1951097 h 1951096"/>
                <a:gd name="connsiteX1" fmla="*/ 0 w 1332977"/>
                <a:gd name="connsiteY1" fmla="*/ 164654 h 1951096"/>
                <a:gd name="connsiteX2" fmla="*/ 991394 w 1332977"/>
                <a:gd name="connsiteY2" fmla="*/ 130 h 1951096"/>
                <a:gd name="connsiteX3" fmla="*/ 1332977 w 1332977"/>
                <a:gd name="connsiteY3" fmla="*/ 1045574 h 1951096"/>
                <a:gd name="connsiteX4" fmla="*/ 302061 w 1332977"/>
                <a:gd name="connsiteY4" fmla="*/ 1951097 h 1951096"/>
                <a:gd name="connsiteX0" fmla="*/ 302061 w 1008228"/>
                <a:gd name="connsiteY0" fmla="*/ 1951097 h 1951097"/>
                <a:gd name="connsiteX1" fmla="*/ 0 w 1008228"/>
                <a:gd name="connsiteY1" fmla="*/ 164654 h 1951097"/>
                <a:gd name="connsiteX2" fmla="*/ 991394 w 1008228"/>
                <a:gd name="connsiteY2" fmla="*/ 130 h 1951097"/>
                <a:gd name="connsiteX3" fmla="*/ 628320 w 1008228"/>
                <a:gd name="connsiteY3" fmla="*/ 1842100 h 1951097"/>
                <a:gd name="connsiteX4" fmla="*/ 302061 w 1008228"/>
                <a:gd name="connsiteY4" fmla="*/ 1951097 h 1951097"/>
                <a:gd name="connsiteX0" fmla="*/ 302061 w 1020405"/>
                <a:gd name="connsiteY0" fmla="*/ 1951097 h 1951097"/>
                <a:gd name="connsiteX1" fmla="*/ 0 w 1020405"/>
                <a:gd name="connsiteY1" fmla="*/ 164654 h 1951097"/>
                <a:gd name="connsiteX2" fmla="*/ 991394 w 1020405"/>
                <a:gd name="connsiteY2" fmla="*/ 130 h 1951097"/>
                <a:gd name="connsiteX3" fmla="*/ 628320 w 1020405"/>
                <a:gd name="connsiteY3" fmla="*/ 1842100 h 1951097"/>
                <a:gd name="connsiteX4" fmla="*/ 302061 w 1020405"/>
                <a:gd name="connsiteY4" fmla="*/ 1951097 h 1951097"/>
                <a:gd name="connsiteX0" fmla="*/ 302061 w 991394"/>
                <a:gd name="connsiteY0" fmla="*/ 1951097 h 1951097"/>
                <a:gd name="connsiteX1" fmla="*/ 0 w 991394"/>
                <a:gd name="connsiteY1" fmla="*/ 164654 h 1951097"/>
                <a:gd name="connsiteX2" fmla="*/ 991394 w 991394"/>
                <a:gd name="connsiteY2" fmla="*/ 130 h 1951097"/>
                <a:gd name="connsiteX3" fmla="*/ 628320 w 991394"/>
                <a:gd name="connsiteY3" fmla="*/ 1842100 h 1951097"/>
                <a:gd name="connsiteX4" fmla="*/ 302061 w 991394"/>
                <a:gd name="connsiteY4" fmla="*/ 1951097 h 1951097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  <a:gd name="connsiteX0" fmla="*/ 271973 w 991394"/>
                <a:gd name="connsiteY0" fmla="*/ 1956074 h 1956074"/>
                <a:gd name="connsiteX1" fmla="*/ 0 w 991394"/>
                <a:gd name="connsiteY1" fmla="*/ 164654 h 1956074"/>
                <a:gd name="connsiteX2" fmla="*/ 991394 w 991394"/>
                <a:gd name="connsiteY2" fmla="*/ 130 h 1956074"/>
                <a:gd name="connsiteX3" fmla="*/ 628320 w 991394"/>
                <a:gd name="connsiteY3" fmla="*/ 1842100 h 1956074"/>
                <a:gd name="connsiteX4" fmla="*/ 271973 w 991394"/>
                <a:gd name="connsiteY4" fmla="*/ 1956074 h 195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4" h="1956074">
                  <a:moveTo>
                    <a:pt x="271973" y="1956074"/>
                  </a:moveTo>
                  <a:cubicBezTo>
                    <a:pt x="357744" y="1054071"/>
                    <a:pt x="286439" y="1036036"/>
                    <a:pt x="0" y="164654"/>
                  </a:cubicBezTo>
                  <a:cubicBezTo>
                    <a:pt x="346878" y="170249"/>
                    <a:pt x="644516" y="-5465"/>
                    <a:pt x="991394" y="130"/>
                  </a:cubicBezTo>
                  <a:cubicBezTo>
                    <a:pt x="818067" y="853650"/>
                    <a:pt x="760467" y="804686"/>
                    <a:pt x="628320" y="1842100"/>
                  </a:cubicBezTo>
                  <a:cubicBezTo>
                    <a:pt x="479006" y="1825527"/>
                    <a:pt x="436285" y="1872332"/>
                    <a:pt x="271973" y="195607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7654" y="4169528"/>
              <a:ext cx="1694528" cy="2120890"/>
              <a:chOff x="537654" y="4169528"/>
              <a:chExt cx="1694528" cy="2120890"/>
            </a:xfrm>
          </p:grpSpPr>
          <p:sp>
            <p:nvSpPr>
              <p:cNvPr id="481" name="Rectangle 480"/>
              <p:cNvSpPr/>
              <p:nvPr/>
            </p:nvSpPr>
            <p:spPr bwMode="auto">
              <a:xfrm rot="10800000">
                <a:off x="809301" y="4261100"/>
                <a:ext cx="1027112" cy="99448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" name="Group 104"/>
              <p:cNvGrpSpPr>
                <a:grpSpLocks/>
              </p:cNvGrpSpPr>
              <p:nvPr/>
            </p:nvGrpSpPr>
            <p:grpSpPr bwMode="auto">
              <a:xfrm>
                <a:off x="812771" y="5933069"/>
                <a:ext cx="1034710" cy="357349"/>
                <a:chOff x="4128636" y="3606589"/>
                <a:chExt cx="568145" cy="338667"/>
              </a:xfrm>
            </p:grpSpPr>
            <p:sp>
              <p:nvSpPr>
                <p:cNvPr id="496" name="Oval 495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9" name="Straight Connector 498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3" name="Rectangle 482"/>
              <p:cNvSpPr/>
              <p:nvPr/>
            </p:nvSpPr>
            <p:spPr bwMode="auto">
              <a:xfrm>
                <a:off x="817079" y="5203658"/>
                <a:ext cx="1027112" cy="860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4" name="Straight Connector 483"/>
              <p:cNvCxnSpPr>
                <a:endCxn id="497" idx="1"/>
              </p:cNvCxnSpPr>
              <p:nvPr/>
            </p:nvCxnSpPr>
            <p:spPr bwMode="auto">
              <a:xfrm>
                <a:off x="801363" y="4466995"/>
                <a:ext cx="11432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>
                <a:endCxn id="497" idx="3"/>
              </p:cNvCxnSpPr>
              <p:nvPr/>
            </p:nvCxnSpPr>
            <p:spPr bwMode="auto">
              <a:xfrm>
                <a:off x="1842763" y="4466995"/>
                <a:ext cx="5083" cy="164486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6" name="Group 9"/>
              <p:cNvGrpSpPr>
                <a:grpSpLocks/>
              </p:cNvGrpSpPr>
              <p:nvPr/>
            </p:nvGrpSpPr>
            <p:grpSpPr bwMode="auto">
              <a:xfrm>
                <a:off x="777993" y="4169528"/>
                <a:ext cx="1079500" cy="395024"/>
                <a:chOff x="2183302" y="1574638"/>
                <a:chExt cx="1200154" cy="430181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2" name="Rectangle 471"/>
              <p:cNvSpPr/>
              <p:nvPr/>
            </p:nvSpPr>
            <p:spPr bwMode="auto">
              <a:xfrm>
                <a:off x="546153" y="4588083"/>
                <a:ext cx="1670709" cy="1303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3" name="TextBox 472"/>
              <p:cNvSpPr txBox="1"/>
              <p:nvPr/>
            </p:nvSpPr>
            <p:spPr>
              <a:xfrm>
                <a:off x="540390" y="4583226"/>
                <a:ext cx="620971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dest</a:t>
                </a:r>
                <a:endParaRPr lang="en-US" dirty="0"/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62170" y="4587898"/>
                <a:ext cx="1070012" cy="311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interface</a:t>
                </a:r>
                <a:endParaRPr lang="en-US" dirty="0"/>
              </a:p>
            </p:txBody>
          </p:sp>
          <p:cxnSp>
            <p:nvCxnSpPr>
              <p:cNvPr id="475" name="Straight Connector 474"/>
              <p:cNvCxnSpPr/>
              <p:nvPr/>
            </p:nvCxnSpPr>
            <p:spPr bwMode="auto">
              <a:xfrm>
                <a:off x="1154183" y="4593421"/>
                <a:ext cx="1345" cy="129354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6" name="Straight Connector 475"/>
              <p:cNvCxnSpPr/>
              <p:nvPr/>
            </p:nvCxnSpPr>
            <p:spPr bwMode="auto">
              <a:xfrm flipH="1">
                <a:off x="537654" y="4911108"/>
                <a:ext cx="1679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77" name="TextBox 476"/>
              <p:cNvSpPr txBox="1"/>
              <p:nvPr/>
            </p:nvSpPr>
            <p:spPr>
              <a:xfrm>
                <a:off x="597755" y="4905652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78" name="TextBox 477"/>
              <p:cNvSpPr txBox="1"/>
              <p:nvPr/>
            </p:nvSpPr>
            <p:spPr>
              <a:xfrm>
                <a:off x="649592" y="5234010"/>
                <a:ext cx="33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X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1230781" y="4917583"/>
                <a:ext cx="415498" cy="77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480" name="TextBox 479"/>
              <p:cNvSpPr txBox="1"/>
              <p:nvPr/>
            </p:nvSpPr>
            <p:spPr>
              <a:xfrm>
                <a:off x="1308433" y="524100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00"/>
                    </a:solidFill>
                  </a:rPr>
                  <a:t>2</a:t>
                </a:r>
                <a:endParaRPr lang="en-US" dirty="0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267" name="Rectangle 4"/>
          <p:cNvSpPr txBox="1">
            <a:spLocks noChangeArrowheads="1"/>
          </p:cNvSpPr>
          <p:nvPr/>
        </p:nvSpPr>
        <p:spPr bwMode="auto">
          <a:xfrm>
            <a:off x="3487781" y="5828603"/>
            <a:ext cx="4993774" cy="10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93688" indent="-293688">
              <a:lnSpc>
                <a:spcPct val="90000"/>
              </a:lnSpc>
            </a:pP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+mj-lt"/>
                <a:cs typeface="Arial"/>
              </a:rPr>
              <a:t>a: OSPF intra-domain routing: to get to 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+mj-lt"/>
                <a:cs typeface="Arial"/>
              </a:rPr>
              <a:t>c, forward over outgoing local interface 2</a:t>
            </a:r>
            <a:endParaRPr lang="en-US" sz="2000" dirty="0">
              <a:latin typeface="+mj-lt"/>
            </a:endParaRPr>
          </a:p>
        </p:txBody>
      </p:sp>
      <p:grpSp>
        <p:nvGrpSpPr>
          <p:cNvPr id="268" name="Group 267"/>
          <p:cNvGrpSpPr/>
          <p:nvPr/>
        </p:nvGrpSpPr>
        <p:grpSpPr>
          <a:xfrm>
            <a:off x="1149470" y="2245331"/>
            <a:ext cx="474928" cy="686044"/>
            <a:chOff x="1149470" y="2245331"/>
            <a:chExt cx="474928" cy="686044"/>
          </a:xfrm>
        </p:grpSpPr>
        <p:sp>
          <p:nvSpPr>
            <p:cNvPr id="333" name="TextBox 332"/>
            <p:cNvSpPr txBox="1"/>
            <p:nvPr/>
          </p:nvSpPr>
          <p:spPr>
            <a:xfrm>
              <a:off x="1149470" y="2245331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1339883" y="2623598"/>
              <a:ext cx="284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sz="1400" dirty="0"/>
            </a:p>
          </p:txBody>
        </p:sp>
      </p:grpSp>
      <p:cxnSp>
        <p:nvCxnSpPr>
          <p:cNvPr id="15" name="Straight Arrow Connector 14"/>
          <p:cNvCxnSpPr/>
          <p:nvPr/>
        </p:nvCxnSpPr>
        <p:spPr bwMode="auto">
          <a:xfrm>
            <a:off x="1144952" y="2748406"/>
            <a:ext cx="315088" cy="241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Straight Connector 339"/>
          <p:cNvCxnSpPr/>
          <p:nvPr/>
        </p:nvCxnSpPr>
        <p:spPr bwMode="auto">
          <a:xfrm flipH="1">
            <a:off x="3046901" y="2522161"/>
            <a:ext cx="2716814" cy="143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68</a:t>
            </a:fld>
            <a:endParaRPr lang="en-US" sz="1200" dirty="0">
              <a:latin typeface="Tahoma" charset="0"/>
            </a:endParaRPr>
          </a:p>
        </p:txBody>
      </p:sp>
      <p:sp>
        <p:nvSpPr>
          <p:cNvPr id="34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BGP route selection</a:t>
            </a: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433513"/>
            <a:ext cx="7772400" cy="4648200"/>
          </a:xfrm>
        </p:spPr>
        <p:txBody>
          <a:bodyPr/>
          <a:lstStyle/>
          <a:p>
            <a:pPr marL="346075" indent="-346075">
              <a:defRPr/>
            </a:pPr>
            <a:r>
              <a:rPr lang="en-US" dirty="0">
                <a:cs typeface="+mn-cs"/>
              </a:rPr>
              <a:t>router may learn about more </a:t>
            </a:r>
            <a:r>
              <a:rPr lang="en-US" dirty="0" smtClean="0">
                <a:cs typeface="+mn-cs"/>
              </a:rPr>
              <a:t>than one </a:t>
            </a:r>
            <a:r>
              <a:rPr lang="en-US" dirty="0">
                <a:cs typeface="+mn-cs"/>
              </a:rPr>
              <a:t>route to destination AS, selects route based on: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dirty="0"/>
              <a:t>local preference value attribute: policy decision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dirty="0"/>
              <a:t>shortest AS-PATH 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dirty="0"/>
              <a:t>closest NEXT-HOP router: hot potato routing</a:t>
            </a:r>
          </a:p>
          <a:p>
            <a:pPr marL="1084263" lvl="1" indent="-457200">
              <a:buFont typeface="ZapfDingbats" charset="0"/>
              <a:buAutoNum type="arabicPeriod"/>
              <a:defRPr/>
            </a:pPr>
            <a:r>
              <a:rPr lang="en-US" dirty="0"/>
              <a:t>additional criteria </a:t>
            </a:r>
          </a:p>
        </p:txBody>
      </p:sp>
      <p:pic>
        <p:nvPicPr>
          <p:cNvPr id="165893" name="Picture 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50925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69</a:t>
            </a:fld>
            <a:endParaRPr lang="en-US" sz="1200" dirty="0">
              <a:latin typeface="Tahoma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5.2 routing protocols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link state</a:t>
            </a:r>
          </a:p>
          <a:p>
            <a:pPr>
              <a:lnSpc>
                <a:spcPts val="2580"/>
              </a:lnSpc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5.5 The SDN control plane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5" y="6475895"/>
            <a:ext cx="458808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/>
          <p:cNvSpPr>
            <a:spLocks noGrp="1"/>
          </p:cNvSpPr>
          <p:nvPr>
            <p:ph type="title"/>
          </p:nvPr>
        </p:nvSpPr>
        <p:spPr>
          <a:xfrm>
            <a:off x="533400" y="87508"/>
            <a:ext cx="7772400" cy="1143000"/>
          </a:xfrm>
        </p:spPr>
        <p:txBody>
          <a:bodyPr/>
          <a:lstStyle/>
          <a:p>
            <a:r>
              <a:rPr lang="en-US">
                <a:latin typeface="Gill Sans MT" charset="0"/>
              </a:rPr>
              <a:t>Hot Potato Routing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>
          <a:xfrm>
            <a:off x="914400" y="4747113"/>
            <a:ext cx="8229600" cy="82649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2d learns (via iBGP) it can route to X via 2a or 2c</a:t>
            </a:r>
          </a:p>
          <a:p>
            <a:pPr>
              <a:defRPr/>
            </a:pPr>
            <a:r>
              <a:rPr lang="en-US" sz="2400" i="1" dirty="0" smtClean="0">
                <a:solidFill>
                  <a:srgbClr val="000090"/>
                </a:solidFill>
              </a:rPr>
              <a:t>hot potato routing: </a:t>
            </a:r>
            <a:r>
              <a:rPr lang="en-US" sz="2400" dirty="0" smtClean="0"/>
              <a:t>choose local gateway that has least intra-domain cost (e.g., 2d chooses 2a, even though more AS hops to </a:t>
            </a:r>
            <a:r>
              <a:rPr lang="en-US" sz="2400" i="1" dirty="0" smtClean="0"/>
              <a:t>X</a:t>
            </a:r>
            <a:r>
              <a:rPr lang="en-US" sz="2400" dirty="0" smtClean="0"/>
              <a:t>): don’t worry about inter-domain cost!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3302" name="Picture 36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25708"/>
            <a:ext cx="457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" name="Group 120"/>
          <p:cNvGrpSpPr/>
          <p:nvPr/>
        </p:nvGrpSpPr>
        <p:grpSpPr>
          <a:xfrm>
            <a:off x="624887" y="1673230"/>
            <a:ext cx="2557336" cy="1719017"/>
            <a:chOff x="-2170772" y="2784954"/>
            <a:chExt cx="2712783" cy="1853712"/>
          </a:xfrm>
        </p:grpSpPr>
        <p:sp>
          <p:nvSpPr>
            <p:cNvPr id="122" name="Freeform 2"/>
            <p:cNvSpPr>
              <a:spLocks/>
            </p:cNvSpPr>
            <p:nvPr/>
          </p:nvSpPr>
          <p:spPr bwMode="auto">
            <a:xfrm>
              <a:off x="-2170772" y="2784954"/>
              <a:ext cx="2712783" cy="1853712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connsiteX0" fmla="*/ 4 w 10040"/>
                <a:gd name="connsiteY0" fmla="*/ 4039 h 10125"/>
                <a:gd name="connsiteX1" fmla="*/ 715 w 10040"/>
                <a:gd name="connsiteY1" fmla="*/ 1595 h 10125"/>
                <a:gd name="connsiteX2" fmla="*/ 3130 w 10040"/>
                <a:gd name="connsiteY2" fmla="*/ 1006 h 10125"/>
                <a:gd name="connsiteX3" fmla="*/ 4995 w 10040"/>
                <a:gd name="connsiteY3" fmla="*/ 0 h 10125"/>
                <a:gd name="connsiteX4" fmla="*/ 6720 w 10040"/>
                <a:gd name="connsiteY4" fmla="*/ 1009 h 10125"/>
                <a:gd name="connsiteX5" fmla="*/ 9989 w 10040"/>
                <a:gd name="connsiteY5" fmla="*/ 2989 h 10125"/>
                <a:gd name="connsiteX6" fmla="*/ 8599 w 10040"/>
                <a:gd name="connsiteY6" fmla="*/ 6797 h 10125"/>
                <a:gd name="connsiteX7" fmla="*/ 6995 w 10040"/>
                <a:gd name="connsiteY7" fmla="*/ 9322 h 10125"/>
                <a:gd name="connsiteX8" fmla="*/ 5307 w 10040"/>
                <a:gd name="connsiteY8" fmla="*/ 8843 h 10125"/>
                <a:gd name="connsiteX9" fmla="*/ 4371 w 10040"/>
                <a:gd name="connsiteY9" fmla="*/ 9912 h 10125"/>
                <a:gd name="connsiteX10" fmla="*/ 3140 w 10040"/>
                <a:gd name="connsiteY10" fmla="*/ 10019 h 10125"/>
                <a:gd name="connsiteX11" fmla="*/ 2179 w 10040"/>
                <a:gd name="connsiteY11" fmla="*/ 7895 h 10125"/>
                <a:gd name="connsiteX12" fmla="*/ 1187 w 10040"/>
                <a:gd name="connsiteY12" fmla="*/ 7495 h 10125"/>
                <a:gd name="connsiteX13" fmla="*/ 4 w 10040"/>
                <a:gd name="connsiteY13" fmla="*/ 4039 h 10125"/>
                <a:gd name="connsiteX0" fmla="*/ 4 w 8600"/>
                <a:gd name="connsiteY0" fmla="*/ 4042 h 10128"/>
                <a:gd name="connsiteX1" fmla="*/ 715 w 8600"/>
                <a:gd name="connsiteY1" fmla="*/ 1598 h 10128"/>
                <a:gd name="connsiteX2" fmla="*/ 3130 w 8600"/>
                <a:gd name="connsiteY2" fmla="*/ 1009 h 10128"/>
                <a:gd name="connsiteX3" fmla="*/ 4995 w 8600"/>
                <a:gd name="connsiteY3" fmla="*/ 3 h 10128"/>
                <a:gd name="connsiteX4" fmla="*/ 6720 w 8600"/>
                <a:gd name="connsiteY4" fmla="*/ 1012 h 10128"/>
                <a:gd name="connsiteX5" fmla="*/ 8599 w 8600"/>
                <a:gd name="connsiteY5" fmla="*/ 6800 h 10128"/>
                <a:gd name="connsiteX6" fmla="*/ 6995 w 8600"/>
                <a:gd name="connsiteY6" fmla="*/ 9325 h 10128"/>
                <a:gd name="connsiteX7" fmla="*/ 5307 w 8600"/>
                <a:gd name="connsiteY7" fmla="*/ 8846 h 10128"/>
                <a:gd name="connsiteX8" fmla="*/ 4371 w 8600"/>
                <a:gd name="connsiteY8" fmla="*/ 9915 h 10128"/>
                <a:gd name="connsiteX9" fmla="*/ 3140 w 8600"/>
                <a:gd name="connsiteY9" fmla="*/ 10022 h 10128"/>
                <a:gd name="connsiteX10" fmla="*/ 2179 w 8600"/>
                <a:gd name="connsiteY10" fmla="*/ 7898 h 10128"/>
                <a:gd name="connsiteX11" fmla="*/ 1187 w 8600"/>
                <a:gd name="connsiteY11" fmla="*/ 7498 h 10128"/>
                <a:gd name="connsiteX12" fmla="*/ 4 w 8600"/>
                <a:gd name="connsiteY12" fmla="*/ 4042 h 10128"/>
                <a:gd name="connsiteX0" fmla="*/ 4 w 9326"/>
                <a:gd name="connsiteY0" fmla="*/ 3988 h 9997"/>
                <a:gd name="connsiteX1" fmla="*/ 830 w 9326"/>
                <a:gd name="connsiteY1" fmla="*/ 1575 h 9997"/>
                <a:gd name="connsiteX2" fmla="*/ 3639 w 9326"/>
                <a:gd name="connsiteY2" fmla="*/ 993 h 9997"/>
                <a:gd name="connsiteX3" fmla="*/ 5807 w 9326"/>
                <a:gd name="connsiteY3" fmla="*/ 0 h 9997"/>
                <a:gd name="connsiteX4" fmla="*/ 7813 w 9326"/>
                <a:gd name="connsiteY4" fmla="*/ 996 h 9997"/>
                <a:gd name="connsiteX5" fmla="*/ 9324 w 9326"/>
                <a:gd name="connsiteY5" fmla="*/ 5746 h 9997"/>
                <a:gd name="connsiteX6" fmla="*/ 8133 w 9326"/>
                <a:gd name="connsiteY6" fmla="*/ 9204 h 9997"/>
                <a:gd name="connsiteX7" fmla="*/ 6170 w 9326"/>
                <a:gd name="connsiteY7" fmla="*/ 8731 h 9997"/>
                <a:gd name="connsiteX8" fmla="*/ 5082 w 9326"/>
                <a:gd name="connsiteY8" fmla="*/ 9787 h 9997"/>
                <a:gd name="connsiteX9" fmla="*/ 3650 w 9326"/>
                <a:gd name="connsiteY9" fmla="*/ 9892 h 9997"/>
                <a:gd name="connsiteX10" fmla="*/ 2533 w 9326"/>
                <a:gd name="connsiteY10" fmla="*/ 7795 h 9997"/>
                <a:gd name="connsiteX11" fmla="*/ 1379 w 9326"/>
                <a:gd name="connsiteY11" fmla="*/ 7400 h 9997"/>
                <a:gd name="connsiteX12" fmla="*/ 4 w 9326"/>
                <a:gd name="connsiteY12" fmla="*/ 3988 h 9997"/>
                <a:gd name="connsiteX0" fmla="*/ 4 w 10001"/>
                <a:gd name="connsiteY0" fmla="*/ 3989 h 10041"/>
                <a:gd name="connsiteX1" fmla="*/ 890 w 10001"/>
                <a:gd name="connsiteY1" fmla="*/ 1575 h 10041"/>
                <a:gd name="connsiteX2" fmla="*/ 3902 w 10001"/>
                <a:gd name="connsiteY2" fmla="*/ 993 h 10041"/>
                <a:gd name="connsiteX3" fmla="*/ 6227 w 10001"/>
                <a:gd name="connsiteY3" fmla="*/ 0 h 10041"/>
                <a:gd name="connsiteX4" fmla="*/ 8378 w 10001"/>
                <a:gd name="connsiteY4" fmla="*/ 996 h 10041"/>
                <a:gd name="connsiteX5" fmla="*/ 9998 w 10001"/>
                <a:gd name="connsiteY5" fmla="*/ 5748 h 10041"/>
                <a:gd name="connsiteX6" fmla="*/ 8721 w 10001"/>
                <a:gd name="connsiteY6" fmla="*/ 9207 h 10041"/>
                <a:gd name="connsiteX7" fmla="*/ 5449 w 10001"/>
                <a:gd name="connsiteY7" fmla="*/ 9790 h 10041"/>
                <a:gd name="connsiteX8" fmla="*/ 3914 w 10001"/>
                <a:gd name="connsiteY8" fmla="*/ 9895 h 10041"/>
                <a:gd name="connsiteX9" fmla="*/ 2716 w 10001"/>
                <a:gd name="connsiteY9" fmla="*/ 7797 h 10041"/>
                <a:gd name="connsiteX10" fmla="*/ 1479 w 10001"/>
                <a:gd name="connsiteY10" fmla="*/ 7402 h 10041"/>
                <a:gd name="connsiteX11" fmla="*/ 4 w 10001"/>
                <a:gd name="connsiteY11" fmla="*/ 3989 h 10041"/>
                <a:gd name="connsiteX0" fmla="*/ 4 w 10001"/>
                <a:gd name="connsiteY0" fmla="*/ 3989 h 14825"/>
                <a:gd name="connsiteX1" fmla="*/ 890 w 10001"/>
                <a:gd name="connsiteY1" fmla="*/ 1575 h 14825"/>
                <a:gd name="connsiteX2" fmla="*/ 3902 w 10001"/>
                <a:gd name="connsiteY2" fmla="*/ 993 h 14825"/>
                <a:gd name="connsiteX3" fmla="*/ 6227 w 10001"/>
                <a:gd name="connsiteY3" fmla="*/ 0 h 14825"/>
                <a:gd name="connsiteX4" fmla="*/ 8378 w 10001"/>
                <a:gd name="connsiteY4" fmla="*/ 996 h 14825"/>
                <a:gd name="connsiteX5" fmla="*/ 9998 w 10001"/>
                <a:gd name="connsiteY5" fmla="*/ 5748 h 14825"/>
                <a:gd name="connsiteX6" fmla="*/ 8721 w 10001"/>
                <a:gd name="connsiteY6" fmla="*/ 9207 h 14825"/>
                <a:gd name="connsiteX7" fmla="*/ 6011 w 10001"/>
                <a:gd name="connsiteY7" fmla="*/ 14823 h 14825"/>
                <a:gd name="connsiteX8" fmla="*/ 3914 w 10001"/>
                <a:gd name="connsiteY8" fmla="*/ 9895 h 14825"/>
                <a:gd name="connsiteX9" fmla="*/ 2716 w 10001"/>
                <a:gd name="connsiteY9" fmla="*/ 7797 h 14825"/>
                <a:gd name="connsiteX10" fmla="*/ 1479 w 10001"/>
                <a:gd name="connsiteY10" fmla="*/ 7402 h 14825"/>
                <a:gd name="connsiteX11" fmla="*/ 4 w 10001"/>
                <a:gd name="connsiteY11" fmla="*/ 3989 h 14825"/>
                <a:gd name="connsiteX0" fmla="*/ 4 w 10001"/>
                <a:gd name="connsiteY0" fmla="*/ 7436 h 18272"/>
                <a:gd name="connsiteX1" fmla="*/ 890 w 10001"/>
                <a:gd name="connsiteY1" fmla="*/ 5022 h 18272"/>
                <a:gd name="connsiteX2" fmla="*/ 3902 w 10001"/>
                <a:gd name="connsiteY2" fmla="*/ 4440 h 18272"/>
                <a:gd name="connsiteX3" fmla="*/ 6026 w 10001"/>
                <a:gd name="connsiteY3" fmla="*/ 0 h 18272"/>
                <a:gd name="connsiteX4" fmla="*/ 8378 w 10001"/>
                <a:gd name="connsiteY4" fmla="*/ 4443 h 18272"/>
                <a:gd name="connsiteX5" fmla="*/ 9998 w 10001"/>
                <a:gd name="connsiteY5" fmla="*/ 9195 h 18272"/>
                <a:gd name="connsiteX6" fmla="*/ 8721 w 10001"/>
                <a:gd name="connsiteY6" fmla="*/ 12654 h 18272"/>
                <a:gd name="connsiteX7" fmla="*/ 6011 w 10001"/>
                <a:gd name="connsiteY7" fmla="*/ 18270 h 18272"/>
                <a:gd name="connsiteX8" fmla="*/ 3914 w 10001"/>
                <a:gd name="connsiteY8" fmla="*/ 13342 h 18272"/>
                <a:gd name="connsiteX9" fmla="*/ 2716 w 10001"/>
                <a:gd name="connsiteY9" fmla="*/ 11244 h 18272"/>
                <a:gd name="connsiteX10" fmla="*/ 1479 w 10001"/>
                <a:gd name="connsiteY10" fmla="*/ 10849 h 18272"/>
                <a:gd name="connsiteX11" fmla="*/ 4 w 10001"/>
                <a:gd name="connsiteY11" fmla="*/ 7436 h 18272"/>
                <a:gd name="connsiteX0" fmla="*/ 1 w 9998"/>
                <a:gd name="connsiteY0" fmla="*/ 7436 h 18272"/>
                <a:gd name="connsiteX1" fmla="*/ 3899 w 9998"/>
                <a:gd name="connsiteY1" fmla="*/ 4440 h 18272"/>
                <a:gd name="connsiteX2" fmla="*/ 6023 w 9998"/>
                <a:gd name="connsiteY2" fmla="*/ 0 h 18272"/>
                <a:gd name="connsiteX3" fmla="*/ 8375 w 9998"/>
                <a:gd name="connsiteY3" fmla="*/ 4443 h 18272"/>
                <a:gd name="connsiteX4" fmla="*/ 9995 w 9998"/>
                <a:gd name="connsiteY4" fmla="*/ 9195 h 18272"/>
                <a:gd name="connsiteX5" fmla="*/ 8718 w 9998"/>
                <a:gd name="connsiteY5" fmla="*/ 12654 h 18272"/>
                <a:gd name="connsiteX6" fmla="*/ 6008 w 9998"/>
                <a:gd name="connsiteY6" fmla="*/ 18270 h 18272"/>
                <a:gd name="connsiteX7" fmla="*/ 3911 w 9998"/>
                <a:gd name="connsiteY7" fmla="*/ 13342 h 18272"/>
                <a:gd name="connsiteX8" fmla="*/ 2713 w 9998"/>
                <a:gd name="connsiteY8" fmla="*/ 11244 h 18272"/>
                <a:gd name="connsiteX9" fmla="*/ 1476 w 9998"/>
                <a:gd name="connsiteY9" fmla="*/ 10849 h 18272"/>
                <a:gd name="connsiteX10" fmla="*/ 1 w 9998"/>
                <a:gd name="connsiteY10" fmla="*/ 7436 h 18272"/>
                <a:gd name="connsiteX0" fmla="*/ 35 w 8559"/>
                <a:gd name="connsiteY0" fmla="*/ 5938 h 10000"/>
                <a:gd name="connsiteX1" fmla="*/ 2459 w 8559"/>
                <a:gd name="connsiteY1" fmla="*/ 2430 h 10000"/>
                <a:gd name="connsiteX2" fmla="*/ 4583 w 8559"/>
                <a:gd name="connsiteY2" fmla="*/ 0 h 10000"/>
                <a:gd name="connsiteX3" fmla="*/ 6936 w 8559"/>
                <a:gd name="connsiteY3" fmla="*/ 2432 h 10000"/>
                <a:gd name="connsiteX4" fmla="*/ 8556 w 8559"/>
                <a:gd name="connsiteY4" fmla="*/ 5032 h 10000"/>
                <a:gd name="connsiteX5" fmla="*/ 7279 w 8559"/>
                <a:gd name="connsiteY5" fmla="*/ 6925 h 10000"/>
                <a:gd name="connsiteX6" fmla="*/ 4568 w 8559"/>
                <a:gd name="connsiteY6" fmla="*/ 9999 h 10000"/>
                <a:gd name="connsiteX7" fmla="*/ 2471 w 8559"/>
                <a:gd name="connsiteY7" fmla="*/ 7302 h 10000"/>
                <a:gd name="connsiteX8" fmla="*/ 1273 w 8559"/>
                <a:gd name="connsiteY8" fmla="*/ 6154 h 10000"/>
                <a:gd name="connsiteX9" fmla="*/ 35 w 8559"/>
                <a:gd name="connsiteY9" fmla="*/ 5938 h 10000"/>
                <a:gd name="connsiteX0" fmla="*/ 49 w 9820"/>
                <a:gd name="connsiteY0" fmla="*/ 4655 h 10000"/>
                <a:gd name="connsiteX1" fmla="*/ 2693 w 9820"/>
                <a:gd name="connsiteY1" fmla="*/ 2430 h 10000"/>
                <a:gd name="connsiteX2" fmla="*/ 5175 w 9820"/>
                <a:gd name="connsiteY2" fmla="*/ 0 h 10000"/>
                <a:gd name="connsiteX3" fmla="*/ 7924 w 9820"/>
                <a:gd name="connsiteY3" fmla="*/ 2432 h 10000"/>
                <a:gd name="connsiteX4" fmla="*/ 9816 w 9820"/>
                <a:gd name="connsiteY4" fmla="*/ 5032 h 10000"/>
                <a:gd name="connsiteX5" fmla="*/ 8324 w 9820"/>
                <a:gd name="connsiteY5" fmla="*/ 6925 h 10000"/>
                <a:gd name="connsiteX6" fmla="*/ 5157 w 9820"/>
                <a:gd name="connsiteY6" fmla="*/ 9999 h 10000"/>
                <a:gd name="connsiteX7" fmla="*/ 2707 w 9820"/>
                <a:gd name="connsiteY7" fmla="*/ 7302 h 10000"/>
                <a:gd name="connsiteX8" fmla="*/ 1307 w 9820"/>
                <a:gd name="connsiteY8" fmla="*/ 6154 h 10000"/>
                <a:gd name="connsiteX9" fmla="*/ 49 w 9820"/>
                <a:gd name="connsiteY9" fmla="*/ 4655 h 10000"/>
                <a:gd name="connsiteX0" fmla="*/ 45 w 9995"/>
                <a:gd name="connsiteY0" fmla="*/ 4655 h 10000"/>
                <a:gd name="connsiteX1" fmla="*/ 2737 w 9995"/>
                <a:gd name="connsiteY1" fmla="*/ 2430 h 10000"/>
                <a:gd name="connsiteX2" fmla="*/ 5265 w 9995"/>
                <a:gd name="connsiteY2" fmla="*/ 0 h 10000"/>
                <a:gd name="connsiteX3" fmla="*/ 8064 w 9995"/>
                <a:gd name="connsiteY3" fmla="*/ 2432 h 10000"/>
                <a:gd name="connsiteX4" fmla="*/ 9991 w 9995"/>
                <a:gd name="connsiteY4" fmla="*/ 5032 h 10000"/>
                <a:gd name="connsiteX5" fmla="*/ 8472 w 9995"/>
                <a:gd name="connsiteY5" fmla="*/ 6925 h 10000"/>
                <a:gd name="connsiteX6" fmla="*/ 5247 w 9995"/>
                <a:gd name="connsiteY6" fmla="*/ 9999 h 10000"/>
                <a:gd name="connsiteX7" fmla="*/ 2752 w 9995"/>
                <a:gd name="connsiteY7" fmla="*/ 7302 h 10000"/>
                <a:gd name="connsiteX8" fmla="*/ 1374 w 9995"/>
                <a:gd name="connsiteY8" fmla="*/ 6984 h 10000"/>
                <a:gd name="connsiteX9" fmla="*/ 45 w 9995"/>
                <a:gd name="connsiteY9" fmla="*/ 4655 h 10000"/>
                <a:gd name="connsiteX0" fmla="*/ 45 w 10000"/>
                <a:gd name="connsiteY0" fmla="*/ 5032 h 10377"/>
                <a:gd name="connsiteX1" fmla="*/ 2738 w 10000"/>
                <a:gd name="connsiteY1" fmla="*/ 2807 h 10377"/>
                <a:gd name="connsiteX2" fmla="*/ 4886 w 10000"/>
                <a:gd name="connsiteY2" fmla="*/ 0 h 10377"/>
                <a:gd name="connsiteX3" fmla="*/ 8068 w 10000"/>
                <a:gd name="connsiteY3" fmla="*/ 2809 h 10377"/>
                <a:gd name="connsiteX4" fmla="*/ 9996 w 10000"/>
                <a:gd name="connsiteY4" fmla="*/ 5409 h 10377"/>
                <a:gd name="connsiteX5" fmla="*/ 8476 w 10000"/>
                <a:gd name="connsiteY5" fmla="*/ 7302 h 10377"/>
                <a:gd name="connsiteX6" fmla="*/ 5250 w 10000"/>
                <a:gd name="connsiteY6" fmla="*/ 10376 h 10377"/>
                <a:gd name="connsiteX7" fmla="*/ 2753 w 10000"/>
                <a:gd name="connsiteY7" fmla="*/ 7679 h 10377"/>
                <a:gd name="connsiteX8" fmla="*/ 1375 w 10000"/>
                <a:gd name="connsiteY8" fmla="*/ 7361 h 10377"/>
                <a:gd name="connsiteX9" fmla="*/ 45 w 10000"/>
                <a:gd name="connsiteY9" fmla="*/ 5032 h 10377"/>
                <a:gd name="connsiteX0" fmla="*/ 45 w 10000"/>
                <a:gd name="connsiteY0" fmla="*/ 5036 h 10381"/>
                <a:gd name="connsiteX1" fmla="*/ 2738 w 10000"/>
                <a:gd name="connsiteY1" fmla="*/ 2811 h 10381"/>
                <a:gd name="connsiteX2" fmla="*/ 4886 w 10000"/>
                <a:gd name="connsiteY2" fmla="*/ 4 h 10381"/>
                <a:gd name="connsiteX3" fmla="*/ 8068 w 10000"/>
                <a:gd name="connsiteY3" fmla="*/ 2813 h 10381"/>
                <a:gd name="connsiteX4" fmla="*/ 9996 w 10000"/>
                <a:gd name="connsiteY4" fmla="*/ 5413 h 10381"/>
                <a:gd name="connsiteX5" fmla="*/ 8476 w 10000"/>
                <a:gd name="connsiteY5" fmla="*/ 7306 h 10381"/>
                <a:gd name="connsiteX6" fmla="*/ 5250 w 10000"/>
                <a:gd name="connsiteY6" fmla="*/ 10380 h 10381"/>
                <a:gd name="connsiteX7" fmla="*/ 2753 w 10000"/>
                <a:gd name="connsiteY7" fmla="*/ 7683 h 10381"/>
                <a:gd name="connsiteX8" fmla="*/ 1375 w 10000"/>
                <a:gd name="connsiteY8" fmla="*/ 7365 h 10381"/>
                <a:gd name="connsiteX9" fmla="*/ 45 w 10000"/>
                <a:gd name="connsiteY9" fmla="*/ 5036 h 10381"/>
                <a:gd name="connsiteX0" fmla="*/ 45 w 10000"/>
                <a:gd name="connsiteY0" fmla="*/ 5036 h 10796"/>
                <a:gd name="connsiteX1" fmla="*/ 2738 w 10000"/>
                <a:gd name="connsiteY1" fmla="*/ 2811 h 10796"/>
                <a:gd name="connsiteX2" fmla="*/ 4886 w 10000"/>
                <a:gd name="connsiteY2" fmla="*/ 4 h 10796"/>
                <a:gd name="connsiteX3" fmla="*/ 8068 w 10000"/>
                <a:gd name="connsiteY3" fmla="*/ 2813 h 10796"/>
                <a:gd name="connsiteX4" fmla="*/ 9996 w 10000"/>
                <a:gd name="connsiteY4" fmla="*/ 5413 h 10796"/>
                <a:gd name="connsiteX5" fmla="*/ 8476 w 10000"/>
                <a:gd name="connsiteY5" fmla="*/ 7306 h 10796"/>
                <a:gd name="connsiteX6" fmla="*/ 5202 w 10000"/>
                <a:gd name="connsiteY6" fmla="*/ 10795 h 10796"/>
                <a:gd name="connsiteX7" fmla="*/ 2753 w 10000"/>
                <a:gd name="connsiteY7" fmla="*/ 7683 h 10796"/>
                <a:gd name="connsiteX8" fmla="*/ 1375 w 10000"/>
                <a:gd name="connsiteY8" fmla="*/ 7365 h 10796"/>
                <a:gd name="connsiteX9" fmla="*/ 45 w 10000"/>
                <a:gd name="connsiteY9" fmla="*/ 5036 h 10796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  <a:gd name="connsiteX0" fmla="*/ 45 w 10000"/>
                <a:gd name="connsiteY0" fmla="*/ 5036 h 10795"/>
                <a:gd name="connsiteX1" fmla="*/ 2738 w 10000"/>
                <a:gd name="connsiteY1" fmla="*/ 2811 h 10795"/>
                <a:gd name="connsiteX2" fmla="*/ 4886 w 10000"/>
                <a:gd name="connsiteY2" fmla="*/ 4 h 10795"/>
                <a:gd name="connsiteX3" fmla="*/ 8068 w 10000"/>
                <a:gd name="connsiteY3" fmla="*/ 2813 h 10795"/>
                <a:gd name="connsiteX4" fmla="*/ 9996 w 10000"/>
                <a:gd name="connsiteY4" fmla="*/ 5413 h 10795"/>
                <a:gd name="connsiteX5" fmla="*/ 8476 w 10000"/>
                <a:gd name="connsiteY5" fmla="*/ 7306 h 10795"/>
                <a:gd name="connsiteX6" fmla="*/ 5202 w 10000"/>
                <a:gd name="connsiteY6" fmla="*/ 10795 h 10795"/>
                <a:gd name="connsiteX7" fmla="*/ 2753 w 10000"/>
                <a:gd name="connsiteY7" fmla="*/ 7683 h 10795"/>
                <a:gd name="connsiteX8" fmla="*/ 1375 w 10000"/>
                <a:gd name="connsiteY8" fmla="*/ 7365 h 10795"/>
                <a:gd name="connsiteX9" fmla="*/ 45 w 10000"/>
                <a:gd name="connsiteY9" fmla="*/ 5036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795">
                  <a:moveTo>
                    <a:pt x="45" y="5036"/>
                  </a:moveTo>
                  <a:cubicBezTo>
                    <a:pt x="272" y="4277"/>
                    <a:pt x="1931" y="3650"/>
                    <a:pt x="2738" y="2811"/>
                  </a:cubicBezTo>
                  <a:cubicBezTo>
                    <a:pt x="3545" y="1972"/>
                    <a:pt x="3352" y="117"/>
                    <a:pt x="4886" y="4"/>
                  </a:cubicBezTo>
                  <a:cubicBezTo>
                    <a:pt x="6420" y="-109"/>
                    <a:pt x="7216" y="1912"/>
                    <a:pt x="8068" y="2813"/>
                  </a:cubicBezTo>
                  <a:cubicBezTo>
                    <a:pt x="8920" y="3715"/>
                    <a:pt x="9928" y="3420"/>
                    <a:pt x="9996" y="5413"/>
                  </a:cubicBezTo>
                  <a:cubicBezTo>
                    <a:pt x="10064" y="7406"/>
                    <a:pt x="9275" y="6409"/>
                    <a:pt x="8476" y="7306"/>
                  </a:cubicBezTo>
                  <a:cubicBezTo>
                    <a:pt x="7677" y="8203"/>
                    <a:pt x="7086" y="10770"/>
                    <a:pt x="5202" y="10795"/>
                  </a:cubicBezTo>
                  <a:cubicBezTo>
                    <a:pt x="3318" y="10820"/>
                    <a:pt x="3391" y="8255"/>
                    <a:pt x="2753" y="7683"/>
                  </a:cubicBezTo>
                  <a:cubicBezTo>
                    <a:pt x="2115" y="7111"/>
                    <a:pt x="2326" y="7496"/>
                    <a:pt x="1375" y="7365"/>
                  </a:cubicBezTo>
                  <a:cubicBezTo>
                    <a:pt x="493" y="6773"/>
                    <a:pt x="-182" y="5795"/>
                    <a:pt x="45" y="503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-1935370" y="2935816"/>
              <a:ext cx="2333625" cy="1590649"/>
              <a:chOff x="833331" y="2873352"/>
              <a:chExt cx="2333625" cy="1590649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1736090" y="287335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73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77" name="Oval 176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0" name="Freeform 179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1" name="Freeform 180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2" name="Freeform 181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83" name="Freeform 182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84" name="Straight Connector 183"/>
                  <p:cNvCxnSpPr>
                    <a:endCxn id="179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75" name="Oval 174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1b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25" name="Group 124"/>
              <p:cNvGrpSpPr/>
              <p:nvPr/>
            </p:nvGrpSpPr>
            <p:grpSpPr>
              <a:xfrm>
                <a:off x="1740320" y="409466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60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64" name="Oval 163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7" name="Freeform 166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8" name="Freeform 167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69" name="Freeform 168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70" name="Freeform 169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71" name="Straight Connector 170"/>
                  <p:cNvCxnSpPr>
                    <a:endCxn id="166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62" name="Oval 161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1d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26" name="Group 125"/>
              <p:cNvGrpSpPr/>
              <p:nvPr/>
            </p:nvGrpSpPr>
            <p:grpSpPr>
              <a:xfrm>
                <a:off x="2601806" y="3485072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45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49" name="Oval 148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52" name="Freeform 151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3" name="Freeform 152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4" name="Freeform 153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57" name="Freeform 156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58" name="Straight Connector 157"/>
                  <p:cNvCxnSpPr>
                    <a:endCxn id="151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1770362" y="2873352"/>
                  <a:ext cx="428460" cy="369332"/>
                  <a:chOff x="667045" y="1708643"/>
                  <a:chExt cx="428460" cy="369332"/>
                </a:xfrm>
              </p:grpSpPr>
              <p:sp>
                <p:nvSpPr>
                  <p:cNvPr id="147" name="Oval 146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667045" y="1708643"/>
                    <a:ext cx="4284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1c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27" name="Group 126"/>
              <p:cNvGrpSpPr/>
              <p:nvPr/>
            </p:nvGrpSpPr>
            <p:grpSpPr>
              <a:xfrm>
                <a:off x="833331" y="3478719"/>
                <a:ext cx="565150" cy="369332"/>
                <a:chOff x="1736090" y="2873352"/>
                <a:chExt cx="565150" cy="369332"/>
              </a:xfrm>
            </p:grpSpPr>
            <p:grpSp>
              <p:nvGrpSpPr>
                <p:cNvPr id="132" name="Group 327"/>
                <p:cNvGrpSpPr>
                  <a:grpSpLocks/>
                </p:cNvGrpSpPr>
                <p:nvPr/>
              </p:nvGrpSpPr>
              <p:grpSpPr bwMode="auto">
                <a:xfrm>
                  <a:off x="1736090" y="2893762"/>
                  <a:ext cx="565150" cy="292100"/>
                  <a:chOff x="1871277" y="1576300"/>
                  <a:chExt cx="1128371" cy="437861"/>
                </a:xfrm>
              </p:grpSpPr>
              <p:sp>
                <p:nvSpPr>
                  <p:cNvPr id="136" name="Oval 135"/>
                  <p:cNvSpPr/>
                  <p:nvPr/>
                </p:nvSpPr>
                <p:spPr bwMode="auto">
                  <a:xfrm flipV="1">
                    <a:off x="1874446" y="1692905"/>
                    <a:ext cx="1125202" cy="32125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  <a:tileRect/>
                  </a:gra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1871277" y="1740499"/>
                    <a:ext cx="1128371" cy="1142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75000"/>
                        </a:schemeClr>
                      </a:gs>
                      <a:gs pos="53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08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 bwMode="auto">
                  <a:xfrm flipV="1">
                    <a:off x="1871277" y="1576300"/>
                    <a:ext cx="1125200" cy="321257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 bwMode="auto">
                  <a:xfrm>
                    <a:off x="2159708" y="1673868"/>
                    <a:ext cx="548339" cy="159438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 bwMode="auto">
                  <a:xfrm>
                    <a:off x="2102655" y="1633412"/>
                    <a:ext cx="662444" cy="111846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41" name="Freeform 140"/>
                  <p:cNvSpPr/>
                  <p:nvPr/>
                </p:nvSpPr>
                <p:spPr bwMode="auto">
                  <a:xfrm>
                    <a:off x="2536889" y="1728599"/>
                    <a:ext cx="244057" cy="9756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42" name="Freeform 141"/>
                  <p:cNvSpPr/>
                  <p:nvPr/>
                </p:nvSpPr>
                <p:spPr bwMode="auto">
                  <a:xfrm>
                    <a:off x="2089977" y="1730980"/>
                    <a:ext cx="240888" cy="9518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143" name="Straight Connector 142"/>
                  <p:cNvCxnSpPr>
                    <a:endCxn id="138" idx="2"/>
                  </p:cNvCxnSpPr>
                  <p:nvPr/>
                </p:nvCxnSpPr>
                <p:spPr bwMode="auto">
                  <a:xfrm flipH="1" flipV="1">
                    <a:off x="1871277" y="1735739"/>
                    <a:ext cx="3169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 bwMode="auto">
                  <a:xfrm flipH="1" flipV="1">
                    <a:off x="2996477" y="1733359"/>
                    <a:ext cx="3171" cy="12374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1770362" y="2873352"/>
                  <a:ext cx="441422" cy="369332"/>
                  <a:chOff x="667045" y="1708643"/>
                  <a:chExt cx="441422" cy="369332"/>
                </a:xfrm>
              </p:grpSpPr>
              <p:sp>
                <p:nvSpPr>
                  <p:cNvPr id="134" name="Oval 133"/>
                  <p:cNvSpPr/>
                  <p:nvPr/>
                </p:nvSpPr>
                <p:spPr bwMode="auto">
                  <a:xfrm>
                    <a:off x="725417" y="1787240"/>
                    <a:ext cx="356365" cy="231962"/>
                  </a:xfrm>
                  <a:prstGeom prst="ellipse">
                    <a:avLst/>
                  </a:prstGeom>
                  <a:solidFill>
                    <a:schemeClr val="bg1">
                      <a:alpha val="76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667045" y="1708643"/>
                    <a:ext cx="4414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1a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128" name="Straight Connector 127"/>
              <p:cNvCxnSpPr>
                <a:stCxn id="177" idx="7"/>
              </p:cNvCxnSpPr>
              <p:nvPr/>
            </p:nvCxnSpPr>
            <p:spPr bwMode="auto">
              <a:xfrm>
                <a:off x="2218708" y="3154477"/>
                <a:ext cx="480042" cy="3697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1315140" y="3783345"/>
                <a:ext cx="489235" cy="35258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H="1">
                <a:off x="2196042" y="3783542"/>
                <a:ext cx="508002" cy="34925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Straight Connector 130"/>
              <p:cNvCxnSpPr>
                <a:endCxn id="177" idx="2"/>
              </p:cNvCxnSpPr>
              <p:nvPr/>
            </p:nvCxnSpPr>
            <p:spPr bwMode="auto">
              <a:xfrm flipV="1">
                <a:off x="1319809" y="3078707"/>
                <a:ext cx="417868" cy="45701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86" name="Freeform 2"/>
          <p:cNvSpPr>
            <a:spLocks/>
          </p:cNvSpPr>
          <p:nvPr/>
        </p:nvSpPr>
        <p:spPr bwMode="auto">
          <a:xfrm>
            <a:off x="3285692" y="2600401"/>
            <a:ext cx="2545688" cy="1720535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7" name="Group 186"/>
          <p:cNvGrpSpPr/>
          <p:nvPr/>
        </p:nvGrpSpPr>
        <p:grpSpPr>
          <a:xfrm>
            <a:off x="3506594" y="2740425"/>
            <a:ext cx="2189884" cy="1476371"/>
            <a:chOff x="833331" y="2873352"/>
            <a:chExt cx="2333625" cy="1590649"/>
          </a:xfrm>
        </p:grpSpPr>
        <p:grpSp>
          <p:nvGrpSpPr>
            <p:cNvPr id="188" name="Group 187"/>
            <p:cNvGrpSpPr/>
            <p:nvPr/>
          </p:nvGrpSpPr>
          <p:grpSpPr>
            <a:xfrm>
              <a:off x="1736090" y="2873352"/>
              <a:ext cx="565150" cy="369332"/>
              <a:chOff x="1736090" y="2873352"/>
              <a:chExt cx="565150" cy="369332"/>
            </a:xfrm>
          </p:grpSpPr>
          <p:grpSp>
            <p:nvGrpSpPr>
              <p:cNvPr id="23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9" name="Oval 23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/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37" name="Oval 236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b</a:t>
                  </a:r>
                  <a:endParaRPr lang="en-US" dirty="0"/>
                </a:p>
              </p:txBody>
            </p:sp>
          </p:grpSp>
        </p:grpSp>
        <p:grpSp>
          <p:nvGrpSpPr>
            <p:cNvPr id="189" name="Group 188"/>
            <p:cNvGrpSpPr/>
            <p:nvPr/>
          </p:nvGrpSpPr>
          <p:grpSpPr>
            <a:xfrm>
              <a:off x="1740320" y="4094669"/>
              <a:ext cx="565150" cy="369332"/>
              <a:chOff x="1736090" y="2873352"/>
              <a:chExt cx="565150" cy="369332"/>
            </a:xfrm>
          </p:grpSpPr>
          <p:grpSp>
            <p:nvGrpSpPr>
              <p:cNvPr id="222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3" name="Straight Connector 232"/>
                <p:cNvCxnSpPr>
                  <a:endCxn id="22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d</a:t>
                  </a:r>
                  <a:endParaRPr lang="en-US" dirty="0"/>
                </a:p>
              </p:txBody>
            </p:sp>
          </p:grpSp>
        </p:grpSp>
        <p:grpSp>
          <p:nvGrpSpPr>
            <p:cNvPr id="190" name="Group 189"/>
            <p:cNvGrpSpPr/>
            <p:nvPr/>
          </p:nvGrpSpPr>
          <p:grpSpPr>
            <a:xfrm>
              <a:off x="2601806" y="3485072"/>
              <a:ext cx="565150" cy="369332"/>
              <a:chOff x="1736090" y="2873352"/>
              <a:chExt cx="565150" cy="369332"/>
            </a:xfrm>
          </p:grpSpPr>
          <p:grpSp>
            <p:nvGrpSpPr>
              <p:cNvPr id="209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3" name="Oval 21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0" name="Straight Connector 219"/>
                <p:cNvCxnSpPr>
                  <a:endCxn id="21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770362" y="2873352"/>
                <a:ext cx="428460" cy="369332"/>
                <a:chOff x="667045" y="1708643"/>
                <a:chExt cx="428460" cy="369332"/>
              </a:xfrm>
            </p:grpSpPr>
            <p:sp>
              <p:nvSpPr>
                <p:cNvPr id="211" name="Oval 210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667045" y="1708643"/>
                  <a:ext cx="4284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c</a:t>
                  </a:r>
                  <a:endParaRPr lang="en-US" dirty="0"/>
                </a:p>
              </p:txBody>
            </p:sp>
          </p:grpSp>
        </p:grpSp>
        <p:grpSp>
          <p:nvGrpSpPr>
            <p:cNvPr id="191" name="Group 190"/>
            <p:cNvGrpSpPr/>
            <p:nvPr/>
          </p:nvGrpSpPr>
          <p:grpSpPr>
            <a:xfrm>
              <a:off x="833331" y="3478719"/>
              <a:ext cx="565150" cy="369332"/>
              <a:chOff x="1736090" y="2873352"/>
              <a:chExt cx="565150" cy="369332"/>
            </a:xfrm>
          </p:grpSpPr>
          <p:grpSp>
            <p:nvGrpSpPr>
              <p:cNvPr id="196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3" name="Freeform 20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4" name="Freeform 203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5" name="Freeform 204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6" name="Freeform 205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07" name="Straight Connector 206"/>
                <p:cNvCxnSpPr>
                  <a:endCxn id="20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1770362" y="2873352"/>
                <a:ext cx="441422" cy="369332"/>
                <a:chOff x="667045" y="1708643"/>
                <a:chExt cx="441422" cy="369332"/>
              </a:xfrm>
            </p:grpSpPr>
            <p:sp>
              <p:nvSpPr>
                <p:cNvPr id="198" name="Oval 197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667045" y="1708643"/>
                  <a:ext cx="441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</p:grpSp>
        </p:grpSp>
        <p:cxnSp>
          <p:nvCxnSpPr>
            <p:cNvPr id="192" name="Straight Connector 191"/>
            <p:cNvCxnSpPr>
              <a:endCxn id="225" idx="0"/>
            </p:cNvCxnSpPr>
            <p:nvPr/>
          </p:nvCxnSpPr>
          <p:spPr bwMode="auto">
            <a:xfrm>
              <a:off x="1991073" y="3173114"/>
              <a:ext cx="4230" cy="9215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3" name="Straight Connector 192"/>
            <p:cNvCxnSpPr/>
            <p:nvPr/>
          </p:nvCxnSpPr>
          <p:spPr bwMode="auto">
            <a:xfrm>
              <a:off x="2280478" y="3145660"/>
              <a:ext cx="435814" cy="359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" name="Straight Connector 193"/>
            <p:cNvCxnSpPr/>
            <p:nvPr/>
          </p:nvCxnSpPr>
          <p:spPr bwMode="auto">
            <a:xfrm>
              <a:off x="1300073" y="3768911"/>
              <a:ext cx="527386" cy="3682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Straight Connector 194"/>
            <p:cNvCxnSpPr/>
            <p:nvPr/>
          </p:nvCxnSpPr>
          <p:spPr bwMode="auto">
            <a:xfrm flipH="1">
              <a:off x="2194462" y="3713972"/>
              <a:ext cx="509583" cy="42894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8" name="Freeform 2"/>
          <p:cNvSpPr>
            <a:spLocks/>
          </p:cNvSpPr>
          <p:nvPr/>
        </p:nvSpPr>
        <p:spPr bwMode="auto">
          <a:xfrm>
            <a:off x="5507686" y="1532143"/>
            <a:ext cx="2575521" cy="1672516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connsiteX0" fmla="*/ 4 w 10040"/>
              <a:gd name="connsiteY0" fmla="*/ 4039 h 10125"/>
              <a:gd name="connsiteX1" fmla="*/ 715 w 10040"/>
              <a:gd name="connsiteY1" fmla="*/ 1595 h 10125"/>
              <a:gd name="connsiteX2" fmla="*/ 3130 w 10040"/>
              <a:gd name="connsiteY2" fmla="*/ 1006 h 10125"/>
              <a:gd name="connsiteX3" fmla="*/ 4995 w 10040"/>
              <a:gd name="connsiteY3" fmla="*/ 0 h 10125"/>
              <a:gd name="connsiteX4" fmla="*/ 6720 w 10040"/>
              <a:gd name="connsiteY4" fmla="*/ 1009 h 10125"/>
              <a:gd name="connsiteX5" fmla="*/ 9989 w 10040"/>
              <a:gd name="connsiteY5" fmla="*/ 2989 h 10125"/>
              <a:gd name="connsiteX6" fmla="*/ 8599 w 10040"/>
              <a:gd name="connsiteY6" fmla="*/ 6797 h 10125"/>
              <a:gd name="connsiteX7" fmla="*/ 6995 w 10040"/>
              <a:gd name="connsiteY7" fmla="*/ 9322 h 10125"/>
              <a:gd name="connsiteX8" fmla="*/ 5307 w 10040"/>
              <a:gd name="connsiteY8" fmla="*/ 8843 h 10125"/>
              <a:gd name="connsiteX9" fmla="*/ 4371 w 10040"/>
              <a:gd name="connsiteY9" fmla="*/ 9912 h 10125"/>
              <a:gd name="connsiteX10" fmla="*/ 3140 w 10040"/>
              <a:gd name="connsiteY10" fmla="*/ 10019 h 10125"/>
              <a:gd name="connsiteX11" fmla="*/ 2179 w 10040"/>
              <a:gd name="connsiteY11" fmla="*/ 7895 h 10125"/>
              <a:gd name="connsiteX12" fmla="*/ 1187 w 10040"/>
              <a:gd name="connsiteY12" fmla="*/ 7495 h 10125"/>
              <a:gd name="connsiteX13" fmla="*/ 4 w 10040"/>
              <a:gd name="connsiteY13" fmla="*/ 4039 h 10125"/>
              <a:gd name="connsiteX0" fmla="*/ 4 w 8600"/>
              <a:gd name="connsiteY0" fmla="*/ 4042 h 10128"/>
              <a:gd name="connsiteX1" fmla="*/ 715 w 8600"/>
              <a:gd name="connsiteY1" fmla="*/ 1598 h 10128"/>
              <a:gd name="connsiteX2" fmla="*/ 3130 w 8600"/>
              <a:gd name="connsiteY2" fmla="*/ 1009 h 10128"/>
              <a:gd name="connsiteX3" fmla="*/ 4995 w 8600"/>
              <a:gd name="connsiteY3" fmla="*/ 3 h 10128"/>
              <a:gd name="connsiteX4" fmla="*/ 6720 w 8600"/>
              <a:gd name="connsiteY4" fmla="*/ 1012 h 10128"/>
              <a:gd name="connsiteX5" fmla="*/ 8599 w 8600"/>
              <a:gd name="connsiteY5" fmla="*/ 6800 h 10128"/>
              <a:gd name="connsiteX6" fmla="*/ 6995 w 8600"/>
              <a:gd name="connsiteY6" fmla="*/ 9325 h 10128"/>
              <a:gd name="connsiteX7" fmla="*/ 5307 w 8600"/>
              <a:gd name="connsiteY7" fmla="*/ 8846 h 10128"/>
              <a:gd name="connsiteX8" fmla="*/ 4371 w 8600"/>
              <a:gd name="connsiteY8" fmla="*/ 9915 h 10128"/>
              <a:gd name="connsiteX9" fmla="*/ 3140 w 8600"/>
              <a:gd name="connsiteY9" fmla="*/ 10022 h 10128"/>
              <a:gd name="connsiteX10" fmla="*/ 2179 w 8600"/>
              <a:gd name="connsiteY10" fmla="*/ 7898 h 10128"/>
              <a:gd name="connsiteX11" fmla="*/ 1187 w 8600"/>
              <a:gd name="connsiteY11" fmla="*/ 7498 h 10128"/>
              <a:gd name="connsiteX12" fmla="*/ 4 w 8600"/>
              <a:gd name="connsiteY12" fmla="*/ 4042 h 10128"/>
              <a:gd name="connsiteX0" fmla="*/ 4 w 9326"/>
              <a:gd name="connsiteY0" fmla="*/ 3988 h 9997"/>
              <a:gd name="connsiteX1" fmla="*/ 830 w 9326"/>
              <a:gd name="connsiteY1" fmla="*/ 1575 h 9997"/>
              <a:gd name="connsiteX2" fmla="*/ 3639 w 9326"/>
              <a:gd name="connsiteY2" fmla="*/ 993 h 9997"/>
              <a:gd name="connsiteX3" fmla="*/ 5807 w 9326"/>
              <a:gd name="connsiteY3" fmla="*/ 0 h 9997"/>
              <a:gd name="connsiteX4" fmla="*/ 7813 w 9326"/>
              <a:gd name="connsiteY4" fmla="*/ 996 h 9997"/>
              <a:gd name="connsiteX5" fmla="*/ 9324 w 9326"/>
              <a:gd name="connsiteY5" fmla="*/ 5746 h 9997"/>
              <a:gd name="connsiteX6" fmla="*/ 8133 w 9326"/>
              <a:gd name="connsiteY6" fmla="*/ 9204 h 9997"/>
              <a:gd name="connsiteX7" fmla="*/ 6170 w 9326"/>
              <a:gd name="connsiteY7" fmla="*/ 8731 h 9997"/>
              <a:gd name="connsiteX8" fmla="*/ 5082 w 9326"/>
              <a:gd name="connsiteY8" fmla="*/ 9787 h 9997"/>
              <a:gd name="connsiteX9" fmla="*/ 3650 w 9326"/>
              <a:gd name="connsiteY9" fmla="*/ 9892 h 9997"/>
              <a:gd name="connsiteX10" fmla="*/ 2533 w 9326"/>
              <a:gd name="connsiteY10" fmla="*/ 7795 h 9997"/>
              <a:gd name="connsiteX11" fmla="*/ 1379 w 9326"/>
              <a:gd name="connsiteY11" fmla="*/ 7400 h 9997"/>
              <a:gd name="connsiteX12" fmla="*/ 4 w 9326"/>
              <a:gd name="connsiteY12" fmla="*/ 3988 h 9997"/>
              <a:gd name="connsiteX0" fmla="*/ 4 w 10001"/>
              <a:gd name="connsiteY0" fmla="*/ 3989 h 10041"/>
              <a:gd name="connsiteX1" fmla="*/ 890 w 10001"/>
              <a:gd name="connsiteY1" fmla="*/ 1575 h 10041"/>
              <a:gd name="connsiteX2" fmla="*/ 3902 w 10001"/>
              <a:gd name="connsiteY2" fmla="*/ 993 h 10041"/>
              <a:gd name="connsiteX3" fmla="*/ 6227 w 10001"/>
              <a:gd name="connsiteY3" fmla="*/ 0 h 10041"/>
              <a:gd name="connsiteX4" fmla="*/ 8378 w 10001"/>
              <a:gd name="connsiteY4" fmla="*/ 996 h 10041"/>
              <a:gd name="connsiteX5" fmla="*/ 9998 w 10001"/>
              <a:gd name="connsiteY5" fmla="*/ 5748 h 10041"/>
              <a:gd name="connsiteX6" fmla="*/ 8721 w 10001"/>
              <a:gd name="connsiteY6" fmla="*/ 9207 h 10041"/>
              <a:gd name="connsiteX7" fmla="*/ 5449 w 10001"/>
              <a:gd name="connsiteY7" fmla="*/ 9790 h 10041"/>
              <a:gd name="connsiteX8" fmla="*/ 3914 w 10001"/>
              <a:gd name="connsiteY8" fmla="*/ 9895 h 10041"/>
              <a:gd name="connsiteX9" fmla="*/ 2716 w 10001"/>
              <a:gd name="connsiteY9" fmla="*/ 7797 h 10041"/>
              <a:gd name="connsiteX10" fmla="*/ 1479 w 10001"/>
              <a:gd name="connsiteY10" fmla="*/ 7402 h 10041"/>
              <a:gd name="connsiteX11" fmla="*/ 4 w 10001"/>
              <a:gd name="connsiteY11" fmla="*/ 3989 h 10041"/>
              <a:gd name="connsiteX0" fmla="*/ 4 w 10001"/>
              <a:gd name="connsiteY0" fmla="*/ 3989 h 14825"/>
              <a:gd name="connsiteX1" fmla="*/ 890 w 10001"/>
              <a:gd name="connsiteY1" fmla="*/ 1575 h 14825"/>
              <a:gd name="connsiteX2" fmla="*/ 3902 w 10001"/>
              <a:gd name="connsiteY2" fmla="*/ 993 h 14825"/>
              <a:gd name="connsiteX3" fmla="*/ 6227 w 10001"/>
              <a:gd name="connsiteY3" fmla="*/ 0 h 14825"/>
              <a:gd name="connsiteX4" fmla="*/ 8378 w 10001"/>
              <a:gd name="connsiteY4" fmla="*/ 996 h 14825"/>
              <a:gd name="connsiteX5" fmla="*/ 9998 w 10001"/>
              <a:gd name="connsiteY5" fmla="*/ 5748 h 14825"/>
              <a:gd name="connsiteX6" fmla="*/ 8721 w 10001"/>
              <a:gd name="connsiteY6" fmla="*/ 9207 h 14825"/>
              <a:gd name="connsiteX7" fmla="*/ 6011 w 10001"/>
              <a:gd name="connsiteY7" fmla="*/ 14823 h 14825"/>
              <a:gd name="connsiteX8" fmla="*/ 3914 w 10001"/>
              <a:gd name="connsiteY8" fmla="*/ 9895 h 14825"/>
              <a:gd name="connsiteX9" fmla="*/ 2716 w 10001"/>
              <a:gd name="connsiteY9" fmla="*/ 7797 h 14825"/>
              <a:gd name="connsiteX10" fmla="*/ 1479 w 10001"/>
              <a:gd name="connsiteY10" fmla="*/ 7402 h 14825"/>
              <a:gd name="connsiteX11" fmla="*/ 4 w 10001"/>
              <a:gd name="connsiteY11" fmla="*/ 3989 h 14825"/>
              <a:gd name="connsiteX0" fmla="*/ 4 w 10001"/>
              <a:gd name="connsiteY0" fmla="*/ 7436 h 18272"/>
              <a:gd name="connsiteX1" fmla="*/ 890 w 10001"/>
              <a:gd name="connsiteY1" fmla="*/ 5022 h 18272"/>
              <a:gd name="connsiteX2" fmla="*/ 3902 w 10001"/>
              <a:gd name="connsiteY2" fmla="*/ 4440 h 18272"/>
              <a:gd name="connsiteX3" fmla="*/ 6026 w 10001"/>
              <a:gd name="connsiteY3" fmla="*/ 0 h 18272"/>
              <a:gd name="connsiteX4" fmla="*/ 8378 w 10001"/>
              <a:gd name="connsiteY4" fmla="*/ 4443 h 18272"/>
              <a:gd name="connsiteX5" fmla="*/ 9998 w 10001"/>
              <a:gd name="connsiteY5" fmla="*/ 9195 h 18272"/>
              <a:gd name="connsiteX6" fmla="*/ 8721 w 10001"/>
              <a:gd name="connsiteY6" fmla="*/ 12654 h 18272"/>
              <a:gd name="connsiteX7" fmla="*/ 6011 w 10001"/>
              <a:gd name="connsiteY7" fmla="*/ 18270 h 18272"/>
              <a:gd name="connsiteX8" fmla="*/ 3914 w 10001"/>
              <a:gd name="connsiteY8" fmla="*/ 13342 h 18272"/>
              <a:gd name="connsiteX9" fmla="*/ 2716 w 10001"/>
              <a:gd name="connsiteY9" fmla="*/ 11244 h 18272"/>
              <a:gd name="connsiteX10" fmla="*/ 1479 w 10001"/>
              <a:gd name="connsiteY10" fmla="*/ 10849 h 18272"/>
              <a:gd name="connsiteX11" fmla="*/ 4 w 10001"/>
              <a:gd name="connsiteY11" fmla="*/ 7436 h 18272"/>
              <a:gd name="connsiteX0" fmla="*/ 1 w 9998"/>
              <a:gd name="connsiteY0" fmla="*/ 7436 h 18272"/>
              <a:gd name="connsiteX1" fmla="*/ 3899 w 9998"/>
              <a:gd name="connsiteY1" fmla="*/ 4440 h 18272"/>
              <a:gd name="connsiteX2" fmla="*/ 6023 w 9998"/>
              <a:gd name="connsiteY2" fmla="*/ 0 h 18272"/>
              <a:gd name="connsiteX3" fmla="*/ 8375 w 9998"/>
              <a:gd name="connsiteY3" fmla="*/ 4443 h 18272"/>
              <a:gd name="connsiteX4" fmla="*/ 9995 w 9998"/>
              <a:gd name="connsiteY4" fmla="*/ 9195 h 18272"/>
              <a:gd name="connsiteX5" fmla="*/ 8718 w 9998"/>
              <a:gd name="connsiteY5" fmla="*/ 12654 h 18272"/>
              <a:gd name="connsiteX6" fmla="*/ 6008 w 9998"/>
              <a:gd name="connsiteY6" fmla="*/ 18270 h 18272"/>
              <a:gd name="connsiteX7" fmla="*/ 3911 w 9998"/>
              <a:gd name="connsiteY7" fmla="*/ 13342 h 18272"/>
              <a:gd name="connsiteX8" fmla="*/ 2713 w 9998"/>
              <a:gd name="connsiteY8" fmla="*/ 11244 h 18272"/>
              <a:gd name="connsiteX9" fmla="*/ 1476 w 9998"/>
              <a:gd name="connsiteY9" fmla="*/ 10849 h 18272"/>
              <a:gd name="connsiteX10" fmla="*/ 1 w 9998"/>
              <a:gd name="connsiteY10" fmla="*/ 7436 h 18272"/>
              <a:gd name="connsiteX0" fmla="*/ 35 w 8559"/>
              <a:gd name="connsiteY0" fmla="*/ 5938 h 10000"/>
              <a:gd name="connsiteX1" fmla="*/ 2459 w 8559"/>
              <a:gd name="connsiteY1" fmla="*/ 2430 h 10000"/>
              <a:gd name="connsiteX2" fmla="*/ 4583 w 8559"/>
              <a:gd name="connsiteY2" fmla="*/ 0 h 10000"/>
              <a:gd name="connsiteX3" fmla="*/ 6936 w 8559"/>
              <a:gd name="connsiteY3" fmla="*/ 2432 h 10000"/>
              <a:gd name="connsiteX4" fmla="*/ 8556 w 8559"/>
              <a:gd name="connsiteY4" fmla="*/ 5032 h 10000"/>
              <a:gd name="connsiteX5" fmla="*/ 7279 w 8559"/>
              <a:gd name="connsiteY5" fmla="*/ 6925 h 10000"/>
              <a:gd name="connsiteX6" fmla="*/ 4568 w 8559"/>
              <a:gd name="connsiteY6" fmla="*/ 9999 h 10000"/>
              <a:gd name="connsiteX7" fmla="*/ 2471 w 8559"/>
              <a:gd name="connsiteY7" fmla="*/ 7302 h 10000"/>
              <a:gd name="connsiteX8" fmla="*/ 1273 w 8559"/>
              <a:gd name="connsiteY8" fmla="*/ 6154 h 10000"/>
              <a:gd name="connsiteX9" fmla="*/ 35 w 8559"/>
              <a:gd name="connsiteY9" fmla="*/ 5938 h 10000"/>
              <a:gd name="connsiteX0" fmla="*/ 49 w 9820"/>
              <a:gd name="connsiteY0" fmla="*/ 4655 h 10000"/>
              <a:gd name="connsiteX1" fmla="*/ 2693 w 9820"/>
              <a:gd name="connsiteY1" fmla="*/ 2430 h 10000"/>
              <a:gd name="connsiteX2" fmla="*/ 5175 w 9820"/>
              <a:gd name="connsiteY2" fmla="*/ 0 h 10000"/>
              <a:gd name="connsiteX3" fmla="*/ 7924 w 9820"/>
              <a:gd name="connsiteY3" fmla="*/ 2432 h 10000"/>
              <a:gd name="connsiteX4" fmla="*/ 9816 w 9820"/>
              <a:gd name="connsiteY4" fmla="*/ 5032 h 10000"/>
              <a:gd name="connsiteX5" fmla="*/ 8324 w 9820"/>
              <a:gd name="connsiteY5" fmla="*/ 6925 h 10000"/>
              <a:gd name="connsiteX6" fmla="*/ 5157 w 9820"/>
              <a:gd name="connsiteY6" fmla="*/ 9999 h 10000"/>
              <a:gd name="connsiteX7" fmla="*/ 2707 w 9820"/>
              <a:gd name="connsiteY7" fmla="*/ 7302 h 10000"/>
              <a:gd name="connsiteX8" fmla="*/ 1307 w 9820"/>
              <a:gd name="connsiteY8" fmla="*/ 6154 h 10000"/>
              <a:gd name="connsiteX9" fmla="*/ 49 w 9820"/>
              <a:gd name="connsiteY9" fmla="*/ 4655 h 10000"/>
              <a:gd name="connsiteX0" fmla="*/ 45 w 9995"/>
              <a:gd name="connsiteY0" fmla="*/ 4655 h 10000"/>
              <a:gd name="connsiteX1" fmla="*/ 2737 w 9995"/>
              <a:gd name="connsiteY1" fmla="*/ 2430 h 10000"/>
              <a:gd name="connsiteX2" fmla="*/ 5265 w 9995"/>
              <a:gd name="connsiteY2" fmla="*/ 0 h 10000"/>
              <a:gd name="connsiteX3" fmla="*/ 8064 w 9995"/>
              <a:gd name="connsiteY3" fmla="*/ 2432 h 10000"/>
              <a:gd name="connsiteX4" fmla="*/ 9991 w 9995"/>
              <a:gd name="connsiteY4" fmla="*/ 5032 h 10000"/>
              <a:gd name="connsiteX5" fmla="*/ 8472 w 9995"/>
              <a:gd name="connsiteY5" fmla="*/ 6925 h 10000"/>
              <a:gd name="connsiteX6" fmla="*/ 5247 w 9995"/>
              <a:gd name="connsiteY6" fmla="*/ 9999 h 10000"/>
              <a:gd name="connsiteX7" fmla="*/ 2752 w 9995"/>
              <a:gd name="connsiteY7" fmla="*/ 7302 h 10000"/>
              <a:gd name="connsiteX8" fmla="*/ 1374 w 9995"/>
              <a:gd name="connsiteY8" fmla="*/ 6984 h 10000"/>
              <a:gd name="connsiteX9" fmla="*/ 45 w 9995"/>
              <a:gd name="connsiteY9" fmla="*/ 4655 h 10000"/>
              <a:gd name="connsiteX0" fmla="*/ 45 w 10000"/>
              <a:gd name="connsiteY0" fmla="*/ 5032 h 10377"/>
              <a:gd name="connsiteX1" fmla="*/ 2738 w 10000"/>
              <a:gd name="connsiteY1" fmla="*/ 2807 h 10377"/>
              <a:gd name="connsiteX2" fmla="*/ 4886 w 10000"/>
              <a:gd name="connsiteY2" fmla="*/ 0 h 10377"/>
              <a:gd name="connsiteX3" fmla="*/ 8068 w 10000"/>
              <a:gd name="connsiteY3" fmla="*/ 2809 h 10377"/>
              <a:gd name="connsiteX4" fmla="*/ 9996 w 10000"/>
              <a:gd name="connsiteY4" fmla="*/ 5409 h 10377"/>
              <a:gd name="connsiteX5" fmla="*/ 8476 w 10000"/>
              <a:gd name="connsiteY5" fmla="*/ 7302 h 10377"/>
              <a:gd name="connsiteX6" fmla="*/ 5250 w 10000"/>
              <a:gd name="connsiteY6" fmla="*/ 10376 h 10377"/>
              <a:gd name="connsiteX7" fmla="*/ 2753 w 10000"/>
              <a:gd name="connsiteY7" fmla="*/ 7679 h 10377"/>
              <a:gd name="connsiteX8" fmla="*/ 1375 w 10000"/>
              <a:gd name="connsiteY8" fmla="*/ 7361 h 10377"/>
              <a:gd name="connsiteX9" fmla="*/ 45 w 10000"/>
              <a:gd name="connsiteY9" fmla="*/ 5032 h 10377"/>
              <a:gd name="connsiteX0" fmla="*/ 45 w 10000"/>
              <a:gd name="connsiteY0" fmla="*/ 5036 h 10381"/>
              <a:gd name="connsiteX1" fmla="*/ 2738 w 10000"/>
              <a:gd name="connsiteY1" fmla="*/ 2811 h 10381"/>
              <a:gd name="connsiteX2" fmla="*/ 4886 w 10000"/>
              <a:gd name="connsiteY2" fmla="*/ 4 h 10381"/>
              <a:gd name="connsiteX3" fmla="*/ 8068 w 10000"/>
              <a:gd name="connsiteY3" fmla="*/ 2813 h 10381"/>
              <a:gd name="connsiteX4" fmla="*/ 9996 w 10000"/>
              <a:gd name="connsiteY4" fmla="*/ 5413 h 10381"/>
              <a:gd name="connsiteX5" fmla="*/ 8476 w 10000"/>
              <a:gd name="connsiteY5" fmla="*/ 7306 h 10381"/>
              <a:gd name="connsiteX6" fmla="*/ 5250 w 10000"/>
              <a:gd name="connsiteY6" fmla="*/ 10380 h 10381"/>
              <a:gd name="connsiteX7" fmla="*/ 2753 w 10000"/>
              <a:gd name="connsiteY7" fmla="*/ 7683 h 10381"/>
              <a:gd name="connsiteX8" fmla="*/ 1375 w 10000"/>
              <a:gd name="connsiteY8" fmla="*/ 7365 h 10381"/>
              <a:gd name="connsiteX9" fmla="*/ 45 w 10000"/>
              <a:gd name="connsiteY9" fmla="*/ 5036 h 10381"/>
              <a:gd name="connsiteX0" fmla="*/ 45 w 10000"/>
              <a:gd name="connsiteY0" fmla="*/ 5036 h 10796"/>
              <a:gd name="connsiteX1" fmla="*/ 2738 w 10000"/>
              <a:gd name="connsiteY1" fmla="*/ 2811 h 10796"/>
              <a:gd name="connsiteX2" fmla="*/ 4886 w 10000"/>
              <a:gd name="connsiteY2" fmla="*/ 4 h 10796"/>
              <a:gd name="connsiteX3" fmla="*/ 8068 w 10000"/>
              <a:gd name="connsiteY3" fmla="*/ 2813 h 10796"/>
              <a:gd name="connsiteX4" fmla="*/ 9996 w 10000"/>
              <a:gd name="connsiteY4" fmla="*/ 5413 h 10796"/>
              <a:gd name="connsiteX5" fmla="*/ 8476 w 10000"/>
              <a:gd name="connsiteY5" fmla="*/ 7306 h 10796"/>
              <a:gd name="connsiteX6" fmla="*/ 5202 w 10000"/>
              <a:gd name="connsiteY6" fmla="*/ 10795 h 10796"/>
              <a:gd name="connsiteX7" fmla="*/ 2753 w 10000"/>
              <a:gd name="connsiteY7" fmla="*/ 7683 h 10796"/>
              <a:gd name="connsiteX8" fmla="*/ 1375 w 10000"/>
              <a:gd name="connsiteY8" fmla="*/ 7365 h 10796"/>
              <a:gd name="connsiteX9" fmla="*/ 45 w 10000"/>
              <a:gd name="connsiteY9" fmla="*/ 5036 h 10796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  <a:gd name="connsiteX0" fmla="*/ 45 w 10000"/>
              <a:gd name="connsiteY0" fmla="*/ 5036 h 10795"/>
              <a:gd name="connsiteX1" fmla="*/ 2738 w 10000"/>
              <a:gd name="connsiteY1" fmla="*/ 2811 h 10795"/>
              <a:gd name="connsiteX2" fmla="*/ 4886 w 10000"/>
              <a:gd name="connsiteY2" fmla="*/ 4 h 10795"/>
              <a:gd name="connsiteX3" fmla="*/ 8068 w 10000"/>
              <a:gd name="connsiteY3" fmla="*/ 2813 h 10795"/>
              <a:gd name="connsiteX4" fmla="*/ 9996 w 10000"/>
              <a:gd name="connsiteY4" fmla="*/ 5413 h 10795"/>
              <a:gd name="connsiteX5" fmla="*/ 8476 w 10000"/>
              <a:gd name="connsiteY5" fmla="*/ 7306 h 10795"/>
              <a:gd name="connsiteX6" fmla="*/ 5202 w 10000"/>
              <a:gd name="connsiteY6" fmla="*/ 10795 h 10795"/>
              <a:gd name="connsiteX7" fmla="*/ 2753 w 10000"/>
              <a:gd name="connsiteY7" fmla="*/ 7683 h 10795"/>
              <a:gd name="connsiteX8" fmla="*/ 1375 w 10000"/>
              <a:gd name="connsiteY8" fmla="*/ 7365 h 10795"/>
              <a:gd name="connsiteX9" fmla="*/ 45 w 10000"/>
              <a:gd name="connsiteY9" fmla="*/ 5036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5">
                <a:moveTo>
                  <a:pt x="45" y="5036"/>
                </a:moveTo>
                <a:cubicBezTo>
                  <a:pt x="272" y="4277"/>
                  <a:pt x="1931" y="3650"/>
                  <a:pt x="2738" y="2811"/>
                </a:cubicBezTo>
                <a:cubicBezTo>
                  <a:pt x="3545" y="1972"/>
                  <a:pt x="3352" y="117"/>
                  <a:pt x="4886" y="4"/>
                </a:cubicBezTo>
                <a:cubicBezTo>
                  <a:pt x="6420" y="-109"/>
                  <a:pt x="7216" y="1912"/>
                  <a:pt x="8068" y="2813"/>
                </a:cubicBezTo>
                <a:cubicBezTo>
                  <a:pt x="8920" y="3715"/>
                  <a:pt x="9928" y="3420"/>
                  <a:pt x="9996" y="5413"/>
                </a:cubicBezTo>
                <a:cubicBezTo>
                  <a:pt x="10064" y="7406"/>
                  <a:pt x="9275" y="6409"/>
                  <a:pt x="8476" y="7306"/>
                </a:cubicBezTo>
                <a:cubicBezTo>
                  <a:pt x="7677" y="8203"/>
                  <a:pt x="7086" y="10770"/>
                  <a:pt x="5202" y="10795"/>
                </a:cubicBezTo>
                <a:cubicBezTo>
                  <a:pt x="3318" y="10820"/>
                  <a:pt x="3391" y="8255"/>
                  <a:pt x="2753" y="7683"/>
                </a:cubicBezTo>
                <a:cubicBezTo>
                  <a:pt x="2115" y="7111"/>
                  <a:pt x="2326" y="7496"/>
                  <a:pt x="1375" y="7365"/>
                </a:cubicBezTo>
                <a:cubicBezTo>
                  <a:pt x="493" y="6773"/>
                  <a:pt x="-182" y="5795"/>
                  <a:pt x="45" y="503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" name="Group 249"/>
          <p:cNvGrpSpPr/>
          <p:nvPr/>
        </p:nvGrpSpPr>
        <p:grpSpPr>
          <a:xfrm>
            <a:off x="6588258" y="1668259"/>
            <a:ext cx="536554" cy="333232"/>
            <a:chOff x="1736090" y="2873352"/>
            <a:chExt cx="565150" cy="369332"/>
          </a:xfrm>
        </p:grpSpPr>
        <p:grpSp>
          <p:nvGrpSpPr>
            <p:cNvPr id="298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302" name="Oval 30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5" name="Freeform 30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" name="Freeform 30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" name="Freeform 30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" name="Freeform 30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09" name="Straight Connector 308"/>
              <p:cNvCxnSpPr>
                <a:endCxn id="30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300" name="Oval 299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b</a:t>
                </a:r>
                <a:endParaRPr lang="en-US" dirty="0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6592274" y="2770198"/>
            <a:ext cx="536554" cy="333232"/>
            <a:chOff x="1736090" y="2873352"/>
            <a:chExt cx="565150" cy="369332"/>
          </a:xfrm>
        </p:grpSpPr>
        <p:grpSp>
          <p:nvGrpSpPr>
            <p:cNvPr id="285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89" name="Oval 288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" name="Oval 290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2" name="Freeform 291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" name="Freeform 292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" name="Freeform 293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" name="Freeform 294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6" name="Straight Connector 295"/>
              <p:cNvCxnSpPr>
                <a:endCxn id="291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TextBox 287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d</a:t>
                </a:r>
                <a:endParaRPr lang="en-US" dirty="0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7410171" y="2220186"/>
            <a:ext cx="536554" cy="333232"/>
            <a:chOff x="1736090" y="2873352"/>
            <a:chExt cx="565150" cy="369332"/>
          </a:xfrm>
        </p:grpSpPr>
        <p:grpSp>
          <p:nvGrpSpPr>
            <p:cNvPr id="272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76" name="Oval 27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9" name="Freeform 27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Freeform 27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Freeform 28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Freeform 28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83" name="Straight Connector 282"/>
              <p:cNvCxnSpPr>
                <a:endCxn id="27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272"/>
            <p:cNvGrpSpPr/>
            <p:nvPr/>
          </p:nvGrpSpPr>
          <p:grpSpPr>
            <a:xfrm>
              <a:off x="1770362" y="2873352"/>
              <a:ext cx="428460" cy="369332"/>
              <a:chOff x="667045" y="1708643"/>
              <a:chExt cx="428460" cy="369332"/>
            </a:xfrm>
          </p:grpSpPr>
          <p:sp>
            <p:nvSpPr>
              <p:cNvPr id="274" name="Oval 273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667045" y="1708643"/>
                <a:ext cx="42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</p:grpSp>
      <p:grpSp>
        <p:nvGrpSpPr>
          <p:cNvPr id="253" name="Group 252"/>
          <p:cNvGrpSpPr/>
          <p:nvPr/>
        </p:nvGrpSpPr>
        <p:grpSpPr>
          <a:xfrm>
            <a:off x="5731177" y="2214454"/>
            <a:ext cx="536554" cy="333232"/>
            <a:chOff x="1736090" y="2873352"/>
            <a:chExt cx="565150" cy="369332"/>
          </a:xfrm>
        </p:grpSpPr>
        <p:grpSp>
          <p:nvGrpSpPr>
            <p:cNvPr id="259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63" name="Oval 262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66" name="Freeform 265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Freeform 266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Freeform 267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Freeform 268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70" name="Straight Connector 269"/>
              <p:cNvCxnSpPr>
                <a:endCxn id="265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1770362" y="2873352"/>
              <a:ext cx="441422" cy="369332"/>
              <a:chOff x="667045" y="1708643"/>
              <a:chExt cx="441422" cy="369332"/>
            </a:xfrm>
          </p:grpSpPr>
          <p:sp>
            <p:nvSpPr>
              <p:cNvPr id="261" name="Oval 260"/>
              <p:cNvSpPr/>
              <p:nvPr/>
            </p:nvSpPr>
            <p:spPr bwMode="auto">
              <a:xfrm>
                <a:off x="725417" y="1787240"/>
                <a:ext cx="356365" cy="231962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667045" y="1708643"/>
                <a:ext cx="44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</p:grpSp>
      <p:cxnSp>
        <p:nvCxnSpPr>
          <p:cNvPr id="254" name="Straight Connector 253"/>
          <p:cNvCxnSpPr/>
          <p:nvPr/>
        </p:nvCxnSpPr>
        <p:spPr bwMode="auto">
          <a:xfrm>
            <a:off x="6276273" y="2367749"/>
            <a:ext cx="1143946" cy="57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Straight Connector 254"/>
          <p:cNvCxnSpPr>
            <a:stCxn id="302" idx="7"/>
          </p:cNvCxnSpPr>
          <p:nvPr/>
        </p:nvCxnSpPr>
        <p:spPr bwMode="auto">
          <a:xfrm>
            <a:off x="7046457" y="1921905"/>
            <a:ext cx="455753" cy="3336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" name="Straight Connector 255"/>
          <p:cNvCxnSpPr/>
          <p:nvPr/>
        </p:nvCxnSpPr>
        <p:spPr bwMode="auto">
          <a:xfrm>
            <a:off x="6174303" y="2491974"/>
            <a:ext cx="453745" cy="32216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" name="Straight Connector 256"/>
          <p:cNvCxnSpPr/>
          <p:nvPr/>
        </p:nvCxnSpPr>
        <p:spPr bwMode="auto">
          <a:xfrm flipH="1">
            <a:off x="6162417" y="1933156"/>
            <a:ext cx="482298" cy="3151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8" name="Straight Connector 257"/>
          <p:cNvCxnSpPr/>
          <p:nvPr/>
        </p:nvCxnSpPr>
        <p:spPr bwMode="auto">
          <a:xfrm flipH="1" flipV="1">
            <a:off x="5412148" y="3178324"/>
            <a:ext cx="1295763" cy="6437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Straight Connector 310"/>
          <p:cNvCxnSpPr/>
          <p:nvPr/>
        </p:nvCxnSpPr>
        <p:spPr bwMode="auto">
          <a:xfrm flipH="1" flipV="1">
            <a:off x="3046707" y="2561763"/>
            <a:ext cx="542552" cy="78120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Straight Connector 311"/>
          <p:cNvCxnSpPr/>
          <p:nvPr/>
        </p:nvCxnSpPr>
        <p:spPr bwMode="auto">
          <a:xfrm flipV="1">
            <a:off x="5523188" y="2502881"/>
            <a:ext cx="337735" cy="823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3" name="TextBox 312"/>
          <p:cNvSpPr txBox="1"/>
          <p:nvPr/>
        </p:nvSpPr>
        <p:spPr>
          <a:xfrm>
            <a:off x="3493291" y="2660085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AS2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543950" y="1573383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AS3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707172" y="1784059"/>
            <a:ext cx="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AS1</a:t>
            </a:r>
            <a:endParaRPr lang="en-US" sz="2000" dirty="0">
              <a:solidFill>
                <a:srgbClr val="000090"/>
              </a:solidFill>
            </a:endParaRPr>
          </a:p>
        </p:txBody>
      </p:sp>
      <p:grpSp>
        <p:nvGrpSpPr>
          <p:cNvPr id="316" name="Group 315"/>
          <p:cNvGrpSpPr/>
          <p:nvPr/>
        </p:nvGrpSpPr>
        <p:grpSpPr>
          <a:xfrm>
            <a:off x="7070827" y="2634990"/>
            <a:ext cx="1701734" cy="616172"/>
            <a:chOff x="7073692" y="5469792"/>
            <a:chExt cx="1701734" cy="616172"/>
          </a:xfrm>
        </p:grpSpPr>
        <p:grpSp>
          <p:nvGrpSpPr>
            <p:cNvPr id="317" name="Group 316"/>
            <p:cNvGrpSpPr/>
            <p:nvPr/>
          </p:nvGrpSpPr>
          <p:grpSpPr>
            <a:xfrm>
              <a:off x="7073692" y="5469792"/>
              <a:ext cx="1701734" cy="616172"/>
              <a:chOff x="6946249" y="5096269"/>
              <a:chExt cx="1701734" cy="616172"/>
            </a:xfrm>
          </p:grpSpPr>
          <p:sp>
            <p:nvSpPr>
              <p:cNvPr id="319" name="Freeform 2"/>
              <p:cNvSpPr>
                <a:spLocks/>
              </p:cNvSpPr>
              <p:nvPr/>
            </p:nvSpPr>
            <p:spPr bwMode="auto">
              <a:xfrm>
                <a:off x="6946249" y="5096269"/>
                <a:ext cx="1701734" cy="616172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connsiteX0" fmla="*/ 4 w 10040"/>
                  <a:gd name="connsiteY0" fmla="*/ 4039 h 10125"/>
                  <a:gd name="connsiteX1" fmla="*/ 715 w 10040"/>
                  <a:gd name="connsiteY1" fmla="*/ 1595 h 10125"/>
                  <a:gd name="connsiteX2" fmla="*/ 3130 w 10040"/>
                  <a:gd name="connsiteY2" fmla="*/ 1006 h 10125"/>
                  <a:gd name="connsiteX3" fmla="*/ 4995 w 10040"/>
                  <a:gd name="connsiteY3" fmla="*/ 0 h 10125"/>
                  <a:gd name="connsiteX4" fmla="*/ 6720 w 10040"/>
                  <a:gd name="connsiteY4" fmla="*/ 1009 h 10125"/>
                  <a:gd name="connsiteX5" fmla="*/ 9989 w 10040"/>
                  <a:gd name="connsiteY5" fmla="*/ 2989 h 10125"/>
                  <a:gd name="connsiteX6" fmla="*/ 8599 w 10040"/>
                  <a:gd name="connsiteY6" fmla="*/ 6797 h 10125"/>
                  <a:gd name="connsiteX7" fmla="*/ 6995 w 10040"/>
                  <a:gd name="connsiteY7" fmla="*/ 9322 h 10125"/>
                  <a:gd name="connsiteX8" fmla="*/ 5307 w 10040"/>
                  <a:gd name="connsiteY8" fmla="*/ 8843 h 10125"/>
                  <a:gd name="connsiteX9" fmla="*/ 4371 w 10040"/>
                  <a:gd name="connsiteY9" fmla="*/ 9912 h 10125"/>
                  <a:gd name="connsiteX10" fmla="*/ 3140 w 10040"/>
                  <a:gd name="connsiteY10" fmla="*/ 10019 h 10125"/>
                  <a:gd name="connsiteX11" fmla="*/ 2179 w 10040"/>
                  <a:gd name="connsiteY11" fmla="*/ 7895 h 10125"/>
                  <a:gd name="connsiteX12" fmla="*/ 1187 w 10040"/>
                  <a:gd name="connsiteY12" fmla="*/ 7495 h 10125"/>
                  <a:gd name="connsiteX13" fmla="*/ 4 w 10040"/>
                  <a:gd name="connsiteY13" fmla="*/ 4039 h 10125"/>
                  <a:gd name="connsiteX0" fmla="*/ 4 w 8600"/>
                  <a:gd name="connsiteY0" fmla="*/ 4042 h 10128"/>
                  <a:gd name="connsiteX1" fmla="*/ 715 w 8600"/>
                  <a:gd name="connsiteY1" fmla="*/ 1598 h 10128"/>
                  <a:gd name="connsiteX2" fmla="*/ 3130 w 8600"/>
                  <a:gd name="connsiteY2" fmla="*/ 1009 h 10128"/>
                  <a:gd name="connsiteX3" fmla="*/ 4995 w 8600"/>
                  <a:gd name="connsiteY3" fmla="*/ 3 h 10128"/>
                  <a:gd name="connsiteX4" fmla="*/ 6720 w 8600"/>
                  <a:gd name="connsiteY4" fmla="*/ 1012 h 10128"/>
                  <a:gd name="connsiteX5" fmla="*/ 8599 w 8600"/>
                  <a:gd name="connsiteY5" fmla="*/ 6800 h 10128"/>
                  <a:gd name="connsiteX6" fmla="*/ 6995 w 8600"/>
                  <a:gd name="connsiteY6" fmla="*/ 9325 h 10128"/>
                  <a:gd name="connsiteX7" fmla="*/ 5307 w 8600"/>
                  <a:gd name="connsiteY7" fmla="*/ 8846 h 10128"/>
                  <a:gd name="connsiteX8" fmla="*/ 4371 w 8600"/>
                  <a:gd name="connsiteY8" fmla="*/ 9915 h 10128"/>
                  <a:gd name="connsiteX9" fmla="*/ 3140 w 8600"/>
                  <a:gd name="connsiteY9" fmla="*/ 10022 h 10128"/>
                  <a:gd name="connsiteX10" fmla="*/ 2179 w 8600"/>
                  <a:gd name="connsiteY10" fmla="*/ 7898 h 10128"/>
                  <a:gd name="connsiteX11" fmla="*/ 1187 w 8600"/>
                  <a:gd name="connsiteY11" fmla="*/ 7498 h 10128"/>
                  <a:gd name="connsiteX12" fmla="*/ 4 w 8600"/>
                  <a:gd name="connsiteY12" fmla="*/ 4042 h 10128"/>
                  <a:gd name="connsiteX0" fmla="*/ 4 w 9326"/>
                  <a:gd name="connsiteY0" fmla="*/ 3988 h 9997"/>
                  <a:gd name="connsiteX1" fmla="*/ 830 w 9326"/>
                  <a:gd name="connsiteY1" fmla="*/ 1575 h 9997"/>
                  <a:gd name="connsiteX2" fmla="*/ 3639 w 9326"/>
                  <a:gd name="connsiteY2" fmla="*/ 993 h 9997"/>
                  <a:gd name="connsiteX3" fmla="*/ 5807 w 9326"/>
                  <a:gd name="connsiteY3" fmla="*/ 0 h 9997"/>
                  <a:gd name="connsiteX4" fmla="*/ 7813 w 9326"/>
                  <a:gd name="connsiteY4" fmla="*/ 996 h 9997"/>
                  <a:gd name="connsiteX5" fmla="*/ 9324 w 9326"/>
                  <a:gd name="connsiteY5" fmla="*/ 5746 h 9997"/>
                  <a:gd name="connsiteX6" fmla="*/ 8133 w 9326"/>
                  <a:gd name="connsiteY6" fmla="*/ 9204 h 9997"/>
                  <a:gd name="connsiteX7" fmla="*/ 6170 w 9326"/>
                  <a:gd name="connsiteY7" fmla="*/ 8731 h 9997"/>
                  <a:gd name="connsiteX8" fmla="*/ 5082 w 9326"/>
                  <a:gd name="connsiteY8" fmla="*/ 9787 h 9997"/>
                  <a:gd name="connsiteX9" fmla="*/ 3650 w 9326"/>
                  <a:gd name="connsiteY9" fmla="*/ 9892 h 9997"/>
                  <a:gd name="connsiteX10" fmla="*/ 2533 w 9326"/>
                  <a:gd name="connsiteY10" fmla="*/ 7795 h 9997"/>
                  <a:gd name="connsiteX11" fmla="*/ 1379 w 9326"/>
                  <a:gd name="connsiteY11" fmla="*/ 7400 h 9997"/>
                  <a:gd name="connsiteX12" fmla="*/ 4 w 9326"/>
                  <a:gd name="connsiteY12" fmla="*/ 3988 h 9997"/>
                  <a:gd name="connsiteX0" fmla="*/ 4 w 10001"/>
                  <a:gd name="connsiteY0" fmla="*/ 3989 h 10041"/>
                  <a:gd name="connsiteX1" fmla="*/ 890 w 10001"/>
                  <a:gd name="connsiteY1" fmla="*/ 1575 h 10041"/>
                  <a:gd name="connsiteX2" fmla="*/ 3902 w 10001"/>
                  <a:gd name="connsiteY2" fmla="*/ 993 h 10041"/>
                  <a:gd name="connsiteX3" fmla="*/ 6227 w 10001"/>
                  <a:gd name="connsiteY3" fmla="*/ 0 h 10041"/>
                  <a:gd name="connsiteX4" fmla="*/ 8378 w 10001"/>
                  <a:gd name="connsiteY4" fmla="*/ 996 h 10041"/>
                  <a:gd name="connsiteX5" fmla="*/ 9998 w 10001"/>
                  <a:gd name="connsiteY5" fmla="*/ 5748 h 10041"/>
                  <a:gd name="connsiteX6" fmla="*/ 8721 w 10001"/>
                  <a:gd name="connsiteY6" fmla="*/ 9207 h 10041"/>
                  <a:gd name="connsiteX7" fmla="*/ 5449 w 10001"/>
                  <a:gd name="connsiteY7" fmla="*/ 9790 h 10041"/>
                  <a:gd name="connsiteX8" fmla="*/ 3914 w 10001"/>
                  <a:gd name="connsiteY8" fmla="*/ 9895 h 10041"/>
                  <a:gd name="connsiteX9" fmla="*/ 2716 w 10001"/>
                  <a:gd name="connsiteY9" fmla="*/ 7797 h 10041"/>
                  <a:gd name="connsiteX10" fmla="*/ 1479 w 10001"/>
                  <a:gd name="connsiteY10" fmla="*/ 7402 h 10041"/>
                  <a:gd name="connsiteX11" fmla="*/ 4 w 10001"/>
                  <a:gd name="connsiteY11" fmla="*/ 3989 h 10041"/>
                  <a:gd name="connsiteX0" fmla="*/ 4 w 10001"/>
                  <a:gd name="connsiteY0" fmla="*/ 3989 h 14825"/>
                  <a:gd name="connsiteX1" fmla="*/ 890 w 10001"/>
                  <a:gd name="connsiteY1" fmla="*/ 1575 h 14825"/>
                  <a:gd name="connsiteX2" fmla="*/ 3902 w 10001"/>
                  <a:gd name="connsiteY2" fmla="*/ 993 h 14825"/>
                  <a:gd name="connsiteX3" fmla="*/ 6227 w 10001"/>
                  <a:gd name="connsiteY3" fmla="*/ 0 h 14825"/>
                  <a:gd name="connsiteX4" fmla="*/ 8378 w 10001"/>
                  <a:gd name="connsiteY4" fmla="*/ 996 h 14825"/>
                  <a:gd name="connsiteX5" fmla="*/ 9998 w 10001"/>
                  <a:gd name="connsiteY5" fmla="*/ 5748 h 14825"/>
                  <a:gd name="connsiteX6" fmla="*/ 8721 w 10001"/>
                  <a:gd name="connsiteY6" fmla="*/ 9207 h 14825"/>
                  <a:gd name="connsiteX7" fmla="*/ 6011 w 10001"/>
                  <a:gd name="connsiteY7" fmla="*/ 14823 h 14825"/>
                  <a:gd name="connsiteX8" fmla="*/ 3914 w 10001"/>
                  <a:gd name="connsiteY8" fmla="*/ 9895 h 14825"/>
                  <a:gd name="connsiteX9" fmla="*/ 2716 w 10001"/>
                  <a:gd name="connsiteY9" fmla="*/ 7797 h 14825"/>
                  <a:gd name="connsiteX10" fmla="*/ 1479 w 10001"/>
                  <a:gd name="connsiteY10" fmla="*/ 7402 h 14825"/>
                  <a:gd name="connsiteX11" fmla="*/ 4 w 10001"/>
                  <a:gd name="connsiteY11" fmla="*/ 3989 h 14825"/>
                  <a:gd name="connsiteX0" fmla="*/ 4 w 10001"/>
                  <a:gd name="connsiteY0" fmla="*/ 7436 h 18272"/>
                  <a:gd name="connsiteX1" fmla="*/ 890 w 10001"/>
                  <a:gd name="connsiteY1" fmla="*/ 5022 h 18272"/>
                  <a:gd name="connsiteX2" fmla="*/ 3902 w 10001"/>
                  <a:gd name="connsiteY2" fmla="*/ 4440 h 18272"/>
                  <a:gd name="connsiteX3" fmla="*/ 6026 w 10001"/>
                  <a:gd name="connsiteY3" fmla="*/ 0 h 18272"/>
                  <a:gd name="connsiteX4" fmla="*/ 8378 w 10001"/>
                  <a:gd name="connsiteY4" fmla="*/ 4443 h 18272"/>
                  <a:gd name="connsiteX5" fmla="*/ 9998 w 10001"/>
                  <a:gd name="connsiteY5" fmla="*/ 9195 h 18272"/>
                  <a:gd name="connsiteX6" fmla="*/ 8721 w 10001"/>
                  <a:gd name="connsiteY6" fmla="*/ 12654 h 18272"/>
                  <a:gd name="connsiteX7" fmla="*/ 6011 w 10001"/>
                  <a:gd name="connsiteY7" fmla="*/ 18270 h 18272"/>
                  <a:gd name="connsiteX8" fmla="*/ 3914 w 10001"/>
                  <a:gd name="connsiteY8" fmla="*/ 13342 h 18272"/>
                  <a:gd name="connsiteX9" fmla="*/ 2716 w 10001"/>
                  <a:gd name="connsiteY9" fmla="*/ 11244 h 18272"/>
                  <a:gd name="connsiteX10" fmla="*/ 1479 w 10001"/>
                  <a:gd name="connsiteY10" fmla="*/ 10849 h 18272"/>
                  <a:gd name="connsiteX11" fmla="*/ 4 w 10001"/>
                  <a:gd name="connsiteY11" fmla="*/ 7436 h 18272"/>
                  <a:gd name="connsiteX0" fmla="*/ 1 w 9998"/>
                  <a:gd name="connsiteY0" fmla="*/ 7436 h 18272"/>
                  <a:gd name="connsiteX1" fmla="*/ 3899 w 9998"/>
                  <a:gd name="connsiteY1" fmla="*/ 4440 h 18272"/>
                  <a:gd name="connsiteX2" fmla="*/ 6023 w 9998"/>
                  <a:gd name="connsiteY2" fmla="*/ 0 h 18272"/>
                  <a:gd name="connsiteX3" fmla="*/ 8375 w 9998"/>
                  <a:gd name="connsiteY3" fmla="*/ 4443 h 18272"/>
                  <a:gd name="connsiteX4" fmla="*/ 9995 w 9998"/>
                  <a:gd name="connsiteY4" fmla="*/ 9195 h 18272"/>
                  <a:gd name="connsiteX5" fmla="*/ 8718 w 9998"/>
                  <a:gd name="connsiteY5" fmla="*/ 12654 h 18272"/>
                  <a:gd name="connsiteX6" fmla="*/ 6008 w 9998"/>
                  <a:gd name="connsiteY6" fmla="*/ 18270 h 18272"/>
                  <a:gd name="connsiteX7" fmla="*/ 3911 w 9998"/>
                  <a:gd name="connsiteY7" fmla="*/ 13342 h 18272"/>
                  <a:gd name="connsiteX8" fmla="*/ 2713 w 9998"/>
                  <a:gd name="connsiteY8" fmla="*/ 11244 h 18272"/>
                  <a:gd name="connsiteX9" fmla="*/ 1476 w 9998"/>
                  <a:gd name="connsiteY9" fmla="*/ 10849 h 18272"/>
                  <a:gd name="connsiteX10" fmla="*/ 1 w 9998"/>
                  <a:gd name="connsiteY10" fmla="*/ 7436 h 18272"/>
                  <a:gd name="connsiteX0" fmla="*/ 35 w 8559"/>
                  <a:gd name="connsiteY0" fmla="*/ 5938 h 10000"/>
                  <a:gd name="connsiteX1" fmla="*/ 2459 w 8559"/>
                  <a:gd name="connsiteY1" fmla="*/ 2430 h 10000"/>
                  <a:gd name="connsiteX2" fmla="*/ 4583 w 8559"/>
                  <a:gd name="connsiteY2" fmla="*/ 0 h 10000"/>
                  <a:gd name="connsiteX3" fmla="*/ 6936 w 8559"/>
                  <a:gd name="connsiteY3" fmla="*/ 2432 h 10000"/>
                  <a:gd name="connsiteX4" fmla="*/ 8556 w 8559"/>
                  <a:gd name="connsiteY4" fmla="*/ 5032 h 10000"/>
                  <a:gd name="connsiteX5" fmla="*/ 7279 w 8559"/>
                  <a:gd name="connsiteY5" fmla="*/ 6925 h 10000"/>
                  <a:gd name="connsiteX6" fmla="*/ 4568 w 8559"/>
                  <a:gd name="connsiteY6" fmla="*/ 9999 h 10000"/>
                  <a:gd name="connsiteX7" fmla="*/ 2471 w 8559"/>
                  <a:gd name="connsiteY7" fmla="*/ 7302 h 10000"/>
                  <a:gd name="connsiteX8" fmla="*/ 1273 w 8559"/>
                  <a:gd name="connsiteY8" fmla="*/ 6154 h 10000"/>
                  <a:gd name="connsiteX9" fmla="*/ 35 w 8559"/>
                  <a:gd name="connsiteY9" fmla="*/ 5938 h 10000"/>
                  <a:gd name="connsiteX0" fmla="*/ 49 w 9820"/>
                  <a:gd name="connsiteY0" fmla="*/ 4655 h 10000"/>
                  <a:gd name="connsiteX1" fmla="*/ 2693 w 9820"/>
                  <a:gd name="connsiteY1" fmla="*/ 2430 h 10000"/>
                  <a:gd name="connsiteX2" fmla="*/ 5175 w 9820"/>
                  <a:gd name="connsiteY2" fmla="*/ 0 h 10000"/>
                  <a:gd name="connsiteX3" fmla="*/ 7924 w 9820"/>
                  <a:gd name="connsiteY3" fmla="*/ 2432 h 10000"/>
                  <a:gd name="connsiteX4" fmla="*/ 9816 w 9820"/>
                  <a:gd name="connsiteY4" fmla="*/ 5032 h 10000"/>
                  <a:gd name="connsiteX5" fmla="*/ 8324 w 9820"/>
                  <a:gd name="connsiteY5" fmla="*/ 6925 h 10000"/>
                  <a:gd name="connsiteX6" fmla="*/ 5157 w 9820"/>
                  <a:gd name="connsiteY6" fmla="*/ 9999 h 10000"/>
                  <a:gd name="connsiteX7" fmla="*/ 2707 w 9820"/>
                  <a:gd name="connsiteY7" fmla="*/ 7302 h 10000"/>
                  <a:gd name="connsiteX8" fmla="*/ 1307 w 9820"/>
                  <a:gd name="connsiteY8" fmla="*/ 6154 h 10000"/>
                  <a:gd name="connsiteX9" fmla="*/ 49 w 9820"/>
                  <a:gd name="connsiteY9" fmla="*/ 4655 h 10000"/>
                  <a:gd name="connsiteX0" fmla="*/ 45 w 9995"/>
                  <a:gd name="connsiteY0" fmla="*/ 4655 h 10000"/>
                  <a:gd name="connsiteX1" fmla="*/ 2737 w 9995"/>
                  <a:gd name="connsiteY1" fmla="*/ 2430 h 10000"/>
                  <a:gd name="connsiteX2" fmla="*/ 5265 w 9995"/>
                  <a:gd name="connsiteY2" fmla="*/ 0 h 10000"/>
                  <a:gd name="connsiteX3" fmla="*/ 8064 w 9995"/>
                  <a:gd name="connsiteY3" fmla="*/ 2432 h 10000"/>
                  <a:gd name="connsiteX4" fmla="*/ 9991 w 9995"/>
                  <a:gd name="connsiteY4" fmla="*/ 5032 h 10000"/>
                  <a:gd name="connsiteX5" fmla="*/ 8472 w 9995"/>
                  <a:gd name="connsiteY5" fmla="*/ 6925 h 10000"/>
                  <a:gd name="connsiteX6" fmla="*/ 5247 w 9995"/>
                  <a:gd name="connsiteY6" fmla="*/ 9999 h 10000"/>
                  <a:gd name="connsiteX7" fmla="*/ 2752 w 9995"/>
                  <a:gd name="connsiteY7" fmla="*/ 7302 h 10000"/>
                  <a:gd name="connsiteX8" fmla="*/ 1374 w 9995"/>
                  <a:gd name="connsiteY8" fmla="*/ 6984 h 10000"/>
                  <a:gd name="connsiteX9" fmla="*/ 45 w 9995"/>
                  <a:gd name="connsiteY9" fmla="*/ 4655 h 10000"/>
                  <a:gd name="connsiteX0" fmla="*/ 45 w 10000"/>
                  <a:gd name="connsiteY0" fmla="*/ 5032 h 10377"/>
                  <a:gd name="connsiteX1" fmla="*/ 2738 w 10000"/>
                  <a:gd name="connsiteY1" fmla="*/ 2807 h 10377"/>
                  <a:gd name="connsiteX2" fmla="*/ 4886 w 10000"/>
                  <a:gd name="connsiteY2" fmla="*/ 0 h 10377"/>
                  <a:gd name="connsiteX3" fmla="*/ 8068 w 10000"/>
                  <a:gd name="connsiteY3" fmla="*/ 2809 h 10377"/>
                  <a:gd name="connsiteX4" fmla="*/ 9996 w 10000"/>
                  <a:gd name="connsiteY4" fmla="*/ 5409 h 10377"/>
                  <a:gd name="connsiteX5" fmla="*/ 8476 w 10000"/>
                  <a:gd name="connsiteY5" fmla="*/ 7302 h 10377"/>
                  <a:gd name="connsiteX6" fmla="*/ 5250 w 10000"/>
                  <a:gd name="connsiteY6" fmla="*/ 10376 h 10377"/>
                  <a:gd name="connsiteX7" fmla="*/ 2753 w 10000"/>
                  <a:gd name="connsiteY7" fmla="*/ 7679 h 10377"/>
                  <a:gd name="connsiteX8" fmla="*/ 1375 w 10000"/>
                  <a:gd name="connsiteY8" fmla="*/ 7361 h 10377"/>
                  <a:gd name="connsiteX9" fmla="*/ 45 w 10000"/>
                  <a:gd name="connsiteY9" fmla="*/ 5032 h 10377"/>
                  <a:gd name="connsiteX0" fmla="*/ 45 w 10000"/>
                  <a:gd name="connsiteY0" fmla="*/ 5036 h 10381"/>
                  <a:gd name="connsiteX1" fmla="*/ 2738 w 10000"/>
                  <a:gd name="connsiteY1" fmla="*/ 2811 h 10381"/>
                  <a:gd name="connsiteX2" fmla="*/ 4886 w 10000"/>
                  <a:gd name="connsiteY2" fmla="*/ 4 h 10381"/>
                  <a:gd name="connsiteX3" fmla="*/ 8068 w 10000"/>
                  <a:gd name="connsiteY3" fmla="*/ 2813 h 10381"/>
                  <a:gd name="connsiteX4" fmla="*/ 9996 w 10000"/>
                  <a:gd name="connsiteY4" fmla="*/ 5413 h 10381"/>
                  <a:gd name="connsiteX5" fmla="*/ 8476 w 10000"/>
                  <a:gd name="connsiteY5" fmla="*/ 7306 h 10381"/>
                  <a:gd name="connsiteX6" fmla="*/ 5250 w 10000"/>
                  <a:gd name="connsiteY6" fmla="*/ 10380 h 10381"/>
                  <a:gd name="connsiteX7" fmla="*/ 2753 w 10000"/>
                  <a:gd name="connsiteY7" fmla="*/ 7683 h 10381"/>
                  <a:gd name="connsiteX8" fmla="*/ 1375 w 10000"/>
                  <a:gd name="connsiteY8" fmla="*/ 7365 h 10381"/>
                  <a:gd name="connsiteX9" fmla="*/ 45 w 10000"/>
                  <a:gd name="connsiteY9" fmla="*/ 5036 h 10381"/>
                  <a:gd name="connsiteX0" fmla="*/ 45 w 10000"/>
                  <a:gd name="connsiteY0" fmla="*/ 5036 h 10796"/>
                  <a:gd name="connsiteX1" fmla="*/ 2738 w 10000"/>
                  <a:gd name="connsiteY1" fmla="*/ 2811 h 10796"/>
                  <a:gd name="connsiteX2" fmla="*/ 4886 w 10000"/>
                  <a:gd name="connsiteY2" fmla="*/ 4 h 10796"/>
                  <a:gd name="connsiteX3" fmla="*/ 8068 w 10000"/>
                  <a:gd name="connsiteY3" fmla="*/ 2813 h 10796"/>
                  <a:gd name="connsiteX4" fmla="*/ 9996 w 10000"/>
                  <a:gd name="connsiteY4" fmla="*/ 5413 h 10796"/>
                  <a:gd name="connsiteX5" fmla="*/ 8476 w 10000"/>
                  <a:gd name="connsiteY5" fmla="*/ 7306 h 10796"/>
                  <a:gd name="connsiteX6" fmla="*/ 5202 w 10000"/>
                  <a:gd name="connsiteY6" fmla="*/ 10795 h 10796"/>
                  <a:gd name="connsiteX7" fmla="*/ 2753 w 10000"/>
                  <a:gd name="connsiteY7" fmla="*/ 7683 h 10796"/>
                  <a:gd name="connsiteX8" fmla="*/ 1375 w 10000"/>
                  <a:gd name="connsiteY8" fmla="*/ 7365 h 10796"/>
                  <a:gd name="connsiteX9" fmla="*/ 45 w 10000"/>
                  <a:gd name="connsiteY9" fmla="*/ 5036 h 10796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5 w 10000"/>
                  <a:gd name="connsiteY0" fmla="*/ 5036 h 10795"/>
                  <a:gd name="connsiteX1" fmla="*/ 2738 w 10000"/>
                  <a:gd name="connsiteY1" fmla="*/ 2811 h 10795"/>
                  <a:gd name="connsiteX2" fmla="*/ 4886 w 10000"/>
                  <a:gd name="connsiteY2" fmla="*/ 4 h 10795"/>
                  <a:gd name="connsiteX3" fmla="*/ 8068 w 10000"/>
                  <a:gd name="connsiteY3" fmla="*/ 2813 h 10795"/>
                  <a:gd name="connsiteX4" fmla="*/ 9996 w 10000"/>
                  <a:gd name="connsiteY4" fmla="*/ 5413 h 10795"/>
                  <a:gd name="connsiteX5" fmla="*/ 8476 w 10000"/>
                  <a:gd name="connsiteY5" fmla="*/ 7306 h 10795"/>
                  <a:gd name="connsiteX6" fmla="*/ 5202 w 10000"/>
                  <a:gd name="connsiteY6" fmla="*/ 10795 h 10795"/>
                  <a:gd name="connsiteX7" fmla="*/ 2753 w 10000"/>
                  <a:gd name="connsiteY7" fmla="*/ 7683 h 10795"/>
                  <a:gd name="connsiteX8" fmla="*/ 1375 w 10000"/>
                  <a:gd name="connsiteY8" fmla="*/ 7365 h 10795"/>
                  <a:gd name="connsiteX9" fmla="*/ 45 w 10000"/>
                  <a:gd name="connsiteY9" fmla="*/ 5036 h 10795"/>
                  <a:gd name="connsiteX0" fmla="*/ 4 w 9959"/>
                  <a:gd name="connsiteY0" fmla="*/ 5593 h 11352"/>
                  <a:gd name="connsiteX1" fmla="*/ 1089 w 9959"/>
                  <a:gd name="connsiteY1" fmla="*/ 469 h 11352"/>
                  <a:gd name="connsiteX2" fmla="*/ 4845 w 9959"/>
                  <a:gd name="connsiteY2" fmla="*/ 561 h 11352"/>
                  <a:gd name="connsiteX3" fmla="*/ 8027 w 9959"/>
                  <a:gd name="connsiteY3" fmla="*/ 3370 h 11352"/>
                  <a:gd name="connsiteX4" fmla="*/ 9955 w 9959"/>
                  <a:gd name="connsiteY4" fmla="*/ 5970 h 11352"/>
                  <a:gd name="connsiteX5" fmla="*/ 8435 w 9959"/>
                  <a:gd name="connsiteY5" fmla="*/ 7863 h 11352"/>
                  <a:gd name="connsiteX6" fmla="*/ 5161 w 9959"/>
                  <a:gd name="connsiteY6" fmla="*/ 11352 h 11352"/>
                  <a:gd name="connsiteX7" fmla="*/ 2712 w 9959"/>
                  <a:gd name="connsiteY7" fmla="*/ 8240 h 11352"/>
                  <a:gd name="connsiteX8" fmla="*/ 1334 w 9959"/>
                  <a:gd name="connsiteY8" fmla="*/ 7922 h 11352"/>
                  <a:gd name="connsiteX9" fmla="*/ 4 w 9959"/>
                  <a:gd name="connsiteY9" fmla="*/ 5593 h 11352"/>
                  <a:gd name="connsiteX0" fmla="*/ 0 w 11223"/>
                  <a:gd name="connsiteY0" fmla="*/ 3835 h 9929"/>
                  <a:gd name="connsiteX1" fmla="*/ 2316 w 11223"/>
                  <a:gd name="connsiteY1" fmla="*/ 342 h 9929"/>
                  <a:gd name="connsiteX2" fmla="*/ 6088 w 11223"/>
                  <a:gd name="connsiteY2" fmla="*/ 423 h 9929"/>
                  <a:gd name="connsiteX3" fmla="*/ 9283 w 11223"/>
                  <a:gd name="connsiteY3" fmla="*/ 2898 h 9929"/>
                  <a:gd name="connsiteX4" fmla="*/ 11219 w 11223"/>
                  <a:gd name="connsiteY4" fmla="*/ 5188 h 9929"/>
                  <a:gd name="connsiteX5" fmla="*/ 9693 w 11223"/>
                  <a:gd name="connsiteY5" fmla="*/ 6856 h 9929"/>
                  <a:gd name="connsiteX6" fmla="*/ 6405 w 11223"/>
                  <a:gd name="connsiteY6" fmla="*/ 9929 h 9929"/>
                  <a:gd name="connsiteX7" fmla="*/ 3946 w 11223"/>
                  <a:gd name="connsiteY7" fmla="*/ 7188 h 9929"/>
                  <a:gd name="connsiteX8" fmla="*/ 2562 w 11223"/>
                  <a:gd name="connsiteY8" fmla="*/ 6908 h 9929"/>
                  <a:gd name="connsiteX9" fmla="*/ 0 w 11223"/>
                  <a:gd name="connsiteY9" fmla="*/ 3835 h 9929"/>
                  <a:gd name="connsiteX0" fmla="*/ 0 w 9999"/>
                  <a:gd name="connsiteY0" fmla="*/ 3862 h 10000"/>
                  <a:gd name="connsiteX1" fmla="*/ 2064 w 9999"/>
                  <a:gd name="connsiteY1" fmla="*/ 344 h 10000"/>
                  <a:gd name="connsiteX2" fmla="*/ 5425 w 9999"/>
                  <a:gd name="connsiteY2" fmla="*/ 426 h 10000"/>
                  <a:gd name="connsiteX3" fmla="*/ 8271 w 9999"/>
                  <a:gd name="connsiteY3" fmla="*/ 2919 h 10000"/>
                  <a:gd name="connsiteX4" fmla="*/ 9996 w 9999"/>
                  <a:gd name="connsiteY4" fmla="*/ 5225 h 10000"/>
                  <a:gd name="connsiteX5" fmla="*/ 8637 w 9999"/>
                  <a:gd name="connsiteY5" fmla="*/ 6905 h 10000"/>
                  <a:gd name="connsiteX6" fmla="*/ 5707 w 9999"/>
                  <a:gd name="connsiteY6" fmla="*/ 10000 h 10000"/>
                  <a:gd name="connsiteX7" fmla="*/ 2283 w 9999"/>
                  <a:gd name="connsiteY7" fmla="*/ 6957 h 10000"/>
                  <a:gd name="connsiteX8" fmla="*/ 0 w 9999"/>
                  <a:gd name="connsiteY8" fmla="*/ 3862 h 10000"/>
                  <a:gd name="connsiteX0" fmla="*/ 124 w 10124"/>
                  <a:gd name="connsiteY0" fmla="*/ 3862 h 10000"/>
                  <a:gd name="connsiteX1" fmla="*/ 2188 w 10124"/>
                  <a:gd name="connsiteY1" fmla="*/ 344 h 10000"/>
                  <a:gd name="connsiteX2" fmla="*/ 5550 w 10124"/>
                  <a:gd name="connsiteY2" fmla="*/ 426 h 10000"/>
                  <a:gd name="connsiteX3" fmla="*/ 8396 w 10124"/>
                  <a:gd name="connsiteY3" fmla="*/ 2919 h 10000"/>
                  <a:gd name="connsiteX4" fmla="*/ 10121 w 10124"/>
                  <a:gd name="connsiteY4" fmla="*/ 5225 h 10000"/>
                  <a:gd name="connsiteX5" fmla="*/ 8762 w 10124"/>
                  <a:gd name="connsiteY5" fmla="*/ 6905 h 10000"/>
                  <a:gd name="connsiteX6" fmla="*/ 5832 w 10124"/>
                  <a:gd name="connsiteY6" fmla="*/ 10000 h 10000"/>
                  <a:gd name="connsiteX7" fmla="*/ 124 w 10124"/>
                  <a:gd name="connsiteY7" fmla="*/ 3862 h 10000"/>
                  <a:gd name="connsiteX0" fmla="*/ 43 w 10045"/>
                  <a:gd name="connsiteY0" fmla="*/ 3862 h 6912"/>
                  <a:gd name="connsiteX1" fmla="*/ 2107 w 10045"/>
                  <a:gd name="connsiteY1" fmla="*/ 344 h 6912"/>
                  <a:gd name="connsiteX2" fmla="*/ 5469 w 10045"/>
                  <a:gd name="connsiteY2" fmla="*/ 426 h 6912"/>
                  <a:gd name="connsiteX3" fmla="*/ 8315 w 10045"/>
                  <a:gd name="connsiteY3" fmla="*/ 2919 h 6912"/>
                  <a:gd name="connsiteX4" fmla="*/ 10040 w 10045"/>
                  <a:gd name="connsiteY4" fmla="*/ 5225 h 6912"/>
                  <a:gd name="connsiteX5" fmla="*/ 8681 w 10045"/>
                  <a:gd name="connsiteY5" fmla="*/ 6905 h 6912"/>
                  <a:gd name="connsiteX6" fmla="*/ 3967 w 10045"/>
                  <a:gd name="connsiteY6" fmla="*/ 5885 h 6912"/>
                  <a:gd name="connsiteX7" fmla="*/ 43 w 10045"/>
                  <a:gd name="connsiteY7" fmla="*/ 3862 h 6912"/>
                  <a:gd name="connsiteX0" fmla="*/ 47 w 10004"/>
                  <a:gd name="connsiteY0" fmla="*/ 5106 h 9519"/>
                  <a:gd name="connsiteX1" fmla="*/ 2102 w 10004"/>
                  <a:gd name="connsiteY1" fmla="*/ 17 h 9519"/>
                  <a:gd name="connsiteX2" fmla="*/ 6651 w 10004"/>
                  <a:gd name="connsiteY2" fmla="*/ 3484 h 9519"/>
                  <a:gd name="connsiteX3" fmla="*/ 8282 w 10004"/>
                  <a:gd name="connsiteY3" fmla="*/ 3742 h 9519"/>
                  <a:gd name="connsiteX4" fmla="*/ 9999 w 10004"/>
                  <a:gd name="connsiteY4" fmla="*/ 7078 h 9519"/>
                  <a:gd name="connsiteX5" fmla="*/ 8646 w 10004"/>
                  <a:gd name="connsiteY5" fmla="*/ 9509 h 9519"/>
                  <a:gd name="connsiteX6" fmla="*/ 3953 w 10004"/>
                  <a:gd name="connsiteY6" fmla="*/ 8033 h 9519"/>
                  <a:gd name="connsiteX7" fmla="*/ 47 w 10004"/>
                  <a:gd name="connsiteY7" fmla="*/ 5106 h 9519"/>
                  <a:gd name="connsiteX0" fmla="*/ 43 w 9996"/>
                  <a:gd name="connsiteY0" fmla="*/ 6232 h 10868"/>
                  <a:gd name="connsiteX1" fmla="*/ 2097 w 9996"/>
                  <a:gd name="connsiteY1" fmla="*/ 886 h 10868"/>
                  <a:gd name="connsiteX2" fmla="*/ 5642 w 9996"/>
                  <a:gd name="connsiteY2" fmla="*/ 385 h 10868"/>
                  <a:gd name="connsiteX3" fmla="*/ 8275 w 9996"/>
                  <a:gd name="connsiteY3" fmla="*/ 4799 h 10868"/>
                  <a:gd name="connsiteX4" fmla="*/ 9991 w 9996"/>
                  <a:gd name="connsiteY4" fmla="*/ 8304 h 10868"/>
                  <a:gd name="connsiteX5" fmla="*/ 8639 w 9996"/>
                  <a:gd name="connsiteY5" fmla="*/ 10857 h 10868"/>
                  <a:gd name="connsiteX6" fmla="*/ 3947 w 9996"/>
                  <a:gd name="connsiteY6" fmla="*/ 9307 h 10868"/>
                  <a:gd name="connsiteX7" fmla="*/ 43 w 9996"/>
                  <a:gd name="connsiteY7" fmla="*/ 6232 h 10868"/>
                  <a:gd name="connsiteX0" fmla="*/ 43 w 10004"/>
                  <a:gd name="connsiteY0" fmla="*/ 5543 h 9809"/>
                  <a:gd name="connsiteX1" fmla="*/ 2098 w 10004"/>
                  <a:gd name="connsiteY1" fmla="*/ 624 h 9809"/>
                  <a:gd name="connsiteX2" fmla="*/ 5644 w 10004"/>
                  <a:gd name="connsiteY2" fmla="*/ 163 h 9809"/>
                  <a:gd name="connsiteX3" fmla="*/ 8163 w 10004"/>
                  <a:gd name="connsiteY3" fmla="*/ 1492 h 9809"/>
                  <a:gd name="connsiteX4" fmla="*/ 9995 w 10004"/>
                  <a:gd name="connsiteY4" fmla="*/ 7450 h 9809"/>
                  <a:gd name="connsiteX5" fmla="*/ 8642 w 10004"/>
                  <a:gd name="connsiteY5" fmla="*/ 9799 h 9809"/>
                  <a:gd name="connsiteX6" fmla="*/ 3949 w 10004"/>
                  <a:gd name="connsiteY6" fmla="*/ 8373 h 9809"/>
                  <a:gd name="connsiteX7" fmla="*/ 43 w 10004"/>
                  <a:gd name="connsiteY7" fmla="*/ 5543 h 9809"/>
                  <a:gd name="connsiteX0" fmla="*/ 43 w 8950"/>
                  <a:gd name="connsiteY0" fmla="*/ 5651 h 10081"/>
                  <a:gd name="connsiteX1" fmla="*/ 2097 w 8950"/>
                  <a:gd name="connsiteY1" fmla="*/ 636 h 10081"/>
                  <a:gd name="connsiteX2" fmla="*/ 5642 w 8950"/>
                  <a:gd name="connsiteY2" fmla="*/ 166 h 10081"/>
                  <a:gd name="connsiteX3" fmla="*/ 8160 w 8950"/>
                  <a:gd name="connsiteY3" fmla="*/ 1521 h 10081"/>
                  <a:gd name="connsiteX4" fmla="*/ 8473 w 8950"/>
                  <a:gd name="connsiteY4" fmla="*/ 5322 h 10081"/>
                  <a:gd name="connsiteX5" fmla="*/ 8639 w 8950"/>
                  <a:gd name="connsiteY5" fmla="*/ 9990 h 10081"/>
                  <a:gd name="connsiteX6" fmla="*/ 3947 w 8950"/>
                  <a:gd name="connsiteY6" fmla="*/ 8536 h 10081"/>
                  <a:gd name="connsiteX7" fmla="*/ 43 w 8950"/>
                  <a:gd name="connsiteY7" fmla="*/ 5651 h 10081"/>
                  <a:gd name="connsiteX0" fmla="*/ 48 w 9651"/>
                  <a:gd name="connsiteY0" fmla="*/ 5606 h 8648"/>
                  <a:gd name="connsiteX1" fmla="*/ 2343 w 9651"/>
                  <a:gd name="connsiteY1" fmla="*/ 631 h 8648"/>
                  <a:gd name="connsiteX2" fmla="*/ 6304 w 9651"/>
                  <a:gd name="connsiteY2" fmla="*/ 165 h 8648"/>
                  <a:gd name="connsiteX3" fmla="*/ 9117 w 9651"/>
                  <a:gd name="connsiteY3" fmla="*/ 1509 h 8648"/>
                  <a:gd name="connsiteX4" fmla="*/ 9467 w 9651"/>
                  <a:gd name="connsiteY4" fmla="*/ 5279 h 8648"/>
                  <a:gd name="connsiteX5" fmla="*/ 6997 w 9651"/>
                  <a:gd name="connsiteY5" fmla="*/ 8019 h 8648"/>
                  <a:gd name="connsiteX6" fmla="*/ 4410 w 9651"/>
                  <a:gd name="connsiteY6" fmla="*/ 8467 h 8648"/>
                  <a:gd name="connsiteX7" fmla="*/ 48 w 9651"/>
                  <a:gd name="connsiteY7" fmla="*/ 5606 h 8648"/>
                  <a:gd name="connsiteX0" fmla="*/ 41 w 9991"/>
                  <a:gd name="connsiteY0" fmla="*/ 6482 h 9316"/>
                  <a:gd name="connsiteX1" fmla="*/ 2419 w 9991"/>
                  <a:gd name="connsiteY1" fmla="*/ 730 h 9316"/>
                  <a:gd name="connsiteX2" fmla="*/ 6523 w 9991"/>
                  <a:gd name="connsiteY2" fmla="*/ 191 h 9316"/>
                  <a:gd name="connsiteX3" fmla="*/ 9438 w 9991"/>
                  <a:gd name="connsiteY3" fmla="*/ 1745 h 9316"/>
                  <a:gd name="connsiteX4" fmla="*/ 9800 w 9991"/>
                  <a:gd name="connsiteY4" fmla="*/ 6104 h 9316"/>
                  <a:gd name="connsiteX5" fmla="*/ 7241 w 9991"/>
                  <a:gd name="connsiteY5" fmla="*/ 9273 h 9316"/>
                  <a:gd name="connsiteX6" fmla="*/ 1411 w 9991"/>
                  <a:gd name="connsiteY6" fmla="*/ 7856 h 9316"/>
                  <a:gd name="connsiteX7" fmla="*/ 41 w 9991"/>
                  <a:gd name="connsiteY7" fmla="*/ 6482 h 9316"/>
                  <a:gd name="connsiteX0" fmla="*/ 19 w 10708"/>
                  <a:gd name="connsiteY0" fmla="*/ 7721 h 10038"/>
                  <a:gd name="connsiteX1" fmla="*/ 3129 w 10708"/>
                  <a:gd name="connsiteY1" fmla="*/ 825 h 10038"/>
                  <a:gd name="connsiteX2" fmla="*/ 7237 w 10708"/>
                  <a:gd name="connsiteY2" fmla="*/ 246 h 10038"/>
                  <a:gd name="connsiteX3" fmla="*/ 10155 w 10708"/>
                  <a:gd name="connsiteY3" fmla="*/ 1914 h 10038"/>
                  <a:gd name="connsiteX4" fmla="*/ 10517 w 10708"/>
                  <a:gd name="connsiteY4" fmla="*/ 6593 h 10038"/>
                  <a:gd name="connsiteX5" fmla="*/ 7956 w 10708"/>
                  <a:gd name="connsiteY5" fmla="*/ 9995 h 10038"/>
                  <a:gd name="connsiteX6" fmla="*/ 2120 w 10708"/>
                  <a:gd name="connsiteY6" fmla="*/ 8474 h 10038"/>
                  <a:gd name="connsiteX7" fmla="*/ 19 w 10708"/>
                  <a:gd name="connsiteY7" fmla="*/ 7721 h 10038"/>
                  <a:gd name="connsiteX0" fmla="*/ 359 w 11048"/>
                  <a:gd name="connsiteY0" fmla="*/ 7721 h 10038"/>
                  <a:gd name="connsiteX1" fmla="*/ 3469 w 11048"/>
                  <a:gd name="connsiteY1" fmla="*/ 825 h 10038"/>
                  <a:gd name="connsiteX2" fmla="*/ 7577 w 11048"/>
                  <a:gd name="connsiteY2" fmla="*/ 246 h 10038"/>
                  <a:gd name="connsiteX3" fmla="*/ 10495 w 11048"/>
                  <a:gd name="connsiteY3" fmla="*/ 1914 h 10038"/>
                  <a:gd name="connsiteX4" fmla="*/ 10857 w 11048"/>
                  <a:gd name="connsiteY4" fmla="*/ 6593 h 10038"/>
                  <a:gd name="connsiteX5" fmla="*/ 8296 w 11048"/>
                  <a:gd name="connsiteY5" fmla="*/ 9995 h 10038"/>
                  <a:gd name="connsiteX6" fmla="*/ 2460 w 11048"/>
                  <a:gd name="connsiteY6" fmla="*/ 8474 h 10038"/>
                  <a:gd name="connsiteX7" fmla="*/ 359 w 11048"/>
                  <a:gd name="connsiteY7" fmla="*/ 7721 h 10038"/>
                  <a:gd name="connsiteX0" fmla="*/ 359 w 11048"/>
                  <a:gd name="connsiteY0" fmla="*/ 8392 h 10075"/>
                  <a:gd name="connsiteX1" fmla="*/ 3469 w 11048"/>
                  <a:gd name="connsiteY1" fmla="*/ 864 h 10075"/>
                  <a:gd name="connsiteX2" fmla="*/ 7577 w 11048"/>
                  <a:gd name="connsiteY2" fmla="*/ 285 h 10075"/>
                  <a:gd name="connsiteX3" fmla="*/ 10495 w 11048"/>
                  <a:gd name="connsiteY3" fmla="*/ 1953 h 10075"/>
                  <a:gd name="connsiteX4" fmla="*/ 10857 w 11048"/>
                  <a:gd name="connsiteY4" fmla="*/ 6632 h 10075"/>
                  <a:gd name="connsiteX5" fmla="*/ 8296 w 11048"/>
                  <a:gd name="connsiteY5" fmla="*/ 10034 h 10075"/>
                  <a:gd name="connsiteX6" fmla="*/ 2460 w 11048"/>
                  <a:gd name="connsiteY6" fmla="*/ 8513 h 10075"/>
                  <a:gd name="connsiteX7" fmla="*/ 359 w 11048"/>
                  <a:gd name="connsiteY7" fmla="*/ 8392 h 10075"/>
                  <a:gd name="connsiteX0" fmla="*/ 371 w 11060"/>
                  <a:gd name="connsiteY0" fmla="*/ 8392 h 10075"/>
                  <a:gd name="connsiteX1" fmla="*/ 3481 w 11060"/>
                  <a:gd name="connsiteY1" fmla="*/ 864 h 10075"/>
                  <a:gd name="connsiteX2" fmla="*/ 7589 w 11060"/>
                  <a:gd name="connsiteY2" fmla="*/ 285 h 10075"/>
                  <a:gd name="connsiteX3" fmla="*/ 10507 w 11060"/>
                  <a:gd name="connsiteY3" fmla="*/ 1953 h 10075"/>
                  <a:gd name="connsiteX4" fmla="*/ 10869 w 11060"/>
                  <a:gd name="connsiteY4" fmla="*/ 6632 h 10075"/>
                  <a:gd name="connsiteX5" fmla="*/ 8308 w 11060"/>
                  <a:gd name="connsiteY5" fmla="*/ 10034 h 10075"/>
                  <a:gd name="connsiteX6" fmla="*/ 2472 w 11060"/>
                  <a:gd name="connsiteY6" fmla="*/ 8513 h 10075"/>
                  <a:gd name="connsiteX7" fmla="*/ 371 w 11060"/>
                  <a:gd name="connsiteY7" fmla="*/ 8392 h 10075"/>
                  <a:gd name="connsiteX0" fmla="*/ 54 w 10743"/>
                  <a:gd name="connsiteY0" fmla="*/ 9468 h 11151"/>
                  <a:gd name="connsiteX1" fmla="*/ 4027 w 10743"/>
                  <a:gd name="connsiteY1" fmla="*/ 495 h 11151"/>
                  <a:gd name="connsiteX2" fmla="*/ 7272 w 10743"/>
                  <a:gd name="connsiteY2" fmla="*/ 1361 h 11151"/>
                  <a:gd name="connsiteX3" fmla="*/ 10190 w 10743"/>
                  <a:gd name="connsiteY3" fmla="*/ 3029 h 11151"/>
                  <a:gd name="connsiteX4" fmla="*/ 10552 w 10743"/>
                  <a:gd name="connsiteY4" fmla="*/ 7708 h 11151"/>
                  <a:gd name="connsiteX5" fmla="*/ 7991 w 10743"/>
                  <a:gd name="connsiteY5" fmla="*/ 11110 h 11151"/>
                  <a:gd name="connsiteX6" fmla="*/ 2155 w 10743"/>
                  <a:gd name="connsiteY6" fmla="*/ 9589 h 11151"/>
                  <a:gd name="connsiteX7" fmla="*/ 54 w 10743"/>
                  <a:gd name="connsiteY7" fmla="*/ 9468 h 11151"/>
                  <a:gd name="connsiteX0" fmla="*/ 54 w 10743"/>
                  <a:gd name="connsiteY0" fmla="*/ 9506 h 11189"/>
                  <a:gd name="connsiteX1" fmla="*/ 4027 w 10743"/>
                  <a:gd name="connsiteY1" fmla="*/ 533 h 11189"/>
                  <a:gd name="connsiteX2" fmla="*/ 7272 w 10743"/>
                  <a:gd name="connsiteY2" fmla="*/ 1399 h 11189"/>
                  <a:gd name="connsiteX3" fmla="*/ 10190 w 10743"/>
                  <a:gd name="connsiteY3" fmla="*/ 3067 h 11189"/>
                  <a:gd name="connsiteX4" fmla="*/ 10552 w 10743"/>
                  <a:gd name="connsiteY4" fmla="*/ 7746 h 11189"/>
                  <a:gd name="connsiteX5" fmla="*/ 7991 w 10743"/>
                  <a:gd name="connsiteY5" fmla="*/ 11148 h 11189"/>
                  <a:gd name="connsiteX6" fmla="*/ 2155 w 10743"/>
                  <a:gd name="connsiteY6" fmla="*/ 9627 h 11189"/>
                  <a:gd name="connsiteX7" fmla="*/ 54 w 10743"/>
                  <a:gd name="connsiteY7" fmla="*/ 9506 h 11189"/>
                  <a:gd name="connsiteX0" fmla="*/ 40 w 11293"/>
                  <a:gd name="connsiteY0" fmla="*/ 9082 h 11127"/>
                  <a:gd name="connsiteX1" fmla="*/ 4577 w 11293"/>
                  <a:gd name="connsiteY1" fmla="*/ 470 h 11127"/>
                  <a:gd name="connsiteX2" fmla="*/ 7822 w 11293"/>
                  <a:gd name="connsiteY2" fmla="*/ 1336 h 11127"/>
                  <a:gd name="connsiteX3" fmla="*/ 10740 w 11293"/>
                  <a:gd name="connsiteY3" fmla="*/ 3004 h 11127"/>
                  <a:gd name="connsiteX4" fmla="*/ 11102 w 11293"/>
                  <a:gd name="connsiteY4" fmla="*/ 7683 h 11127"/>
                  <a:gd name="connsiteX5" fmla="*/ 8541 w 11293"/>
                  <a:gd name="connsiteY5" fmla="*/ 11085 h 11127"/>
                  <a:gd name="connsiteX6" fmla="*/ 2705 w 11293"/>
                  <a:gd name="connsiteY6" fmla="*/ 9564 h 11127"/>
                  <a:gd name="connsiteX7" fmla="*/ 40 w 11293"/>
                  <a:gd name="connsiteY7" fmla="*/ 9082 h 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3" h="11127">
                    <a:moveTo>
                      <a:pt x="40" y="9082"/>
                    </a:moveTo>
                    <a:cubicBezTo>
                      <a:pt x="352" y="7566"/>
                      <a:pt x="3280" y="1761"/>
                      <a:pt x="4577" y="470"/>
                    </a:cubicBezTo>
                    <a:cubicBezTo>
                      <a:pt x="5874" y="-821"/>
                      <a:pt x="6795" y="914"/>
                      <a:pt x="7822" y="1336"/>
                    </a:cubicBezTo>
                    <a:cubicBezTo>
                      <a:pt x="8849" y="1758"/>
                      <a:pt x="10193" y="1947"/>
                      <a:pt x="10740" y="3004"/>
                    </a:cubicBezTo>
                    <a:cubicBezTo>
                      <a:pt x="11287" y="4061"/>
                      <a:pt x="11468" y="6337"/>
                      <a:pt x="11102" y="7683"/>
                    </a:cubicBezTo>
                    <a:cubicBezTo>
                      <a:pt x="10736" y="9030"/>
                      <a:pt x="9940" y="10771"/>
                      <a:pt x="8541" y="11085"/>
                    </a:cubicBezTo>
                    <a:cubicBezTo>
                      <a:pt x="7141" y="11398"/>
                      <a:pt x="4122" y="9898"/>
                      <a:pt x="2705" y="9564"/>
                    </a:cubicBezTo>
                    <a:cubicBezTo>
                      <a:pt x="1288" y="9230"/>
                      <a:pt x="-272" y="10598"/>
                      <a:pt x="40" y="9082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0" name="Group 327"/>
              <p:cNvGrpSpPr>
                <a:grpSpLocks/>
              </p:cNvGrpSpPr>
              <p:nvPr/>
            </p:nvGrpSpPr>
            <p:grpSpPr bwMode="auto">
              <a:xfrm>
                <a:off x="7908175" y="5241780"/>
                <a:ext cx="536554" cy="263548"/>
                <a:chOff x="1871277" y="1576300"/>
                <a:chExt cx="1128371" cy="437861"/>
              </a:xfrm>
            </p:grpSpPr>
            <p:sp>
              <p:nvSpPr>
                <p:cNvPr id="324" name="Oval 323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6" name="Oval 325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7" name="Freeform 326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8" name="Freeform 327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9" name="Freeform 328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30" name="Freeform 329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31" name="Straight Connector 330"/>
                <p:cNvCxnSpPr>
                  <a:endCxn id="32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7876581" y="5223365"/>
                <a:ext cx="466894" cy="369332"/>
                <a:chOff x="599495" y="1708643"/>
                <a:chExt cx="491778" cy="409344"/>
              </a:xfrm>
            </p:grpSpPr>
            <p:sp>
              <p:nvSpPr>
                <p:cNvPr id="322" name="Oval 321"/>
                <p:cNvSpPr/>
                <p:nvPr/>
              </p:nvSpPr>
              <p:spPr bwMode="auto">
                <a:xfrm>
                  <a:off x="725417" y="1787240"/>
                  <a:ext cx="356365" cy="2319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3" name="TextBox 322"/>
                <p:cNvSpPr txBox="1"/>
                <p:nvPr/>
              </p:nvSpPr>
              <p:spPr>
                <a:xfrm>
                  <a:off x="599495" y="1708643"/>
                  <a:ext cx="491778" cy="4093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  X</a:t>
                  </a:r>
                  <a:endParaRPr lang="en-US" dirty="0"/>
                </a:p>
              </p:txBody>
            </p:sp>
          </p:grpSp>
        </p:grpSp>
        <p:cxnSp>
          <p:nvCxnSpPr>
            <p:cNvPr id="318" name="Straight Connector 317"/>
            <p:cNvCxnSpPr/>
            <p:nvPr/>
          </p:nvCxnSpPr>
          <p:spPr bwMode="auto">
            <a:xfrm flipH="1">
              <a:off x="7133690" y="5764030"/>
              <a:ext cx="870024" cy="999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3" name="Group 332"/>
          <p:cNvGrpSpPr/>
          <p:nvPr/>
        </p:nvGrpSpPr>
        <p:grpSpPr>
          <a:xfrm>
            <a:off x="5713444" y="2600984"/>
            <a:ext cx="872159" cy="788717"/>
            <a:chOff x="5713444" y="2379268"/>
            <a:chExt cx="872159" cy="788717"/>
          </a:xfrm>
        </p:grpSpPr>
        <p:sp>
          <p:nvSpPr>
            <p:cNvPr id="334" name="AutoShape 118"/>
            <p:cNvSpPr>
              <a:spLocks noChangeArrowheads="1"/>
            </p:cNvSpPr>
            <p:nvPr/>
          </p:nvSpPr>
          <p:spPr bwMode="auto">
            <a:xfrm rot="17597965">
              <a:off x="5467382" y="2625330"/>
              <a:ext cx="768350" cy="276226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Text Box 119"/>
            <p:cNvSpPr txBox="1">
              <a:spLocks noChangeArrowheads="1"/>
            </p:cNvSpPr>
            <p:nvPr/>
          </p:nvSpPr>
          <p:spPr bwMode="auto">
            <a:xfrm>
              <a:off x="5848435" y="2887139"/>
              <a:ext cx="737168" cy="28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400" i="1" dirty="0" smtClean="0">
                  <a:solidFill>
                    <a:srgbClr val="CC0000"/>
                  </a:solidFill>
                </a:rPr>
                <a:t>AS3,X </a:t>
              </a:r>
              <a:endParaRPr lang="en-US" sz="1400" i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2240503" y="2660320"/>
            <a:ext cx="1126397" cy="993049"/>
            <a:chOff x="2240503" y="2438604"/>
            <a:chExt cx="1126397" cy="993049"/>
          </a:xfrm>
        </p:grpSpPr>
        <p:sp>
          <p:nvSpPr>
            <p:cNvPr id="337" name="Text Box 119"/>
            <p:cNvSpPr txBox="1">
              <a:spLocks noChangeArrowheads="1"/>
            </p:cNvSpPr>
            <p:nvPr/>
          </p:nvSpPr>
          <p:spPr bwMode="auto">
            <a:xfrm>
              <a:off x="2240503" y="3150807"/>
              <a:ext cx="1126397" cy="280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1400" i="1" dirty="0" smtClean="0">
                  <a:solidFill>
                    <a:srgbClr val="CC0000"/>
                  </a:solidFill>
                </a:rPr>
                <a:t>AS1,AS3,X </a:t>
              </a:r>
              <a:endParaRPr lang="en-US" sz="1400" i="1" dirty="0">
                <a:solidFill>
                  <a:srgbClr val="CC0000"/>
                </a:solidFill>
              </a:endParaRPr>
            </a:p>
          </p:txBody>
        </p:sp>
        <p:sp>
          <p:nvSpPr>
            <p:cNvPr id="338" name="AutoShape 118"/>
            <p:cNvSpPr>
              <a:spLocks noChangeArrowheads="1"/>
            </p:cNvSpPr>
            <p:nvPr/>
          </p:nvSpPr>
          <p:spPr bwMode="auto">
            <a:xfrm rot="14228333">
              <a:off x="2734864" y="2684666"/>
              <a:ext cx="768350" cy="276225"/>
            </a:xfrm>
            <a:prstGeom prst="leftArrow">
              <a:avLst>
                <a:gd name="adj1" fmla="val 50000"/>
                <a:gd name="adj2" fmla="val 69540"/>
              </a:avLst>
            </a:pr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40" name="Straight Arrow Connector 339"/>
          <p:cNvCxnSpPr/>
          <p:nvPr/>
        </p:nvCxnSpPr>
        <p:spPr bwMode="auto">
          <a:xfrm flipH="1">
            <a:off x="4912930" y="3654209"/>
            <a:ext cx="357050" cy="28859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2" name="Straight Arrow Connector 341"/>
          <p:cNvCxnSpPr/>
          <p:nvPr/>
        </p:nvCxnSpPr>
        <p:spPr bwMode="auto">
          <a:xfrm>
            <a:off x="3885547" y="3671141"/>
            <a:ext cx="413648" cy="2969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3" name="Straight Connector 342"/>
          <p:cNvCxnSpPr>
            <a:stCxn id="262" idx="1"/>
          </p:cNvCxnSpPr>
          <p:nvPr/>
        </p:nvCxnSpPr>
        <p:spPr bwMode="auto">
          <a:xfrm flipH="1">
            <a:off x="3046901" y="2381069"/>
            <a:ext cx="2716814" cy="143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4" name="TextBox 353"/>
          <p:cNvSpPr txBox="1"/>
          <p:nvPr/>
        </p:nvSpPr>
        <p:spPr>
          <a:xfrm>
            <a:off x="6713852" y="3668010"/>
            <a:ext cx="1860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OSPF link weights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921" y="3471742"/>
            <a:ext cx="52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201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4531886" y="3127836"/>
            <a:ext cx="52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152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5012749" y="2966393"/>
            <a:ext cx="51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112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4662388" y="3433508"/>
            <a:ext cx="52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606060"/>
                </a:solidFill>
              </a:rPr>
              <a:t>263</a:t>
            </a:r>
            <a:endParaRPr lang="en-US" i="1" dirty="0">
              <a:solidFill>
                <a:srgbClr val="606060"/>
              </a:solidFill>
            </a:endParaRPr>
          </a:p>
        </p:txBody>
      </p:sp>
      <p:sp>
        <p:nvSpPr>
          <p:cNvPr id="3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70</a:t>
            </a:fld>
            <a:endParaRPr lang="en-US" sz="1200" dirty="0">
              <a:latin typeface="Tahoma" charset="0"/>
            </a:endParaRPr>
          </a:p>
        </p:txBody>
      </p:sp>
      <p:sp>
        <p:nvSpPr>
          <p:cNvPr id="36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7" name="Picture 4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5" y="801925"/>
            <a:ext cx="8301892" cy="25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Rectangle 2"/>
          <p:cNvSpPr>
            <a:spLocks noGrp="1" noChangeArrowheads="1"/>
          </p:cNvSpPr>
          <p:nvPr>
            <p:ph type="title"/>
          </p:nvPr>
        </p:nvSpPr>
        <p:spPr>
          <a:xfrm>
            <a:off x="368746" y="6884"/>
            <a:ext cx="86106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BGP: achieving policy via advertisements</a:t>
            </a:r>
            <a:endParaRPr lang="en-US" sz="4000" dirty="0">
              <a:cs typeface="+mj-cs"/>
            </a:endParaRPr>
          </a:p>
        </p:txBody>
      </p:sp>
      <p:sp>
        <p:nvSpPr>
          <p:cNvPr id="185349" name="Rectangle 3"/>
          <p:cNvSpPr>
            <a:spLocks noChangeArrowheads="1"/>
          </p:cNvSpPr>
          <p:nvPr/>
        </p:nvSpPr>
        <p:spPr bwMode="auto">
          <a:xfrm>
            <a:off x="1181100" y="3581400"/>
            <a:ext cx="4876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0" name="Rectangle 4"/>
          <p:cNvSpPr>
            <a:spLocks noChangeArrowheads="1"/>
          </p:cNvSpPr>
          <p:nvPr/>
        </p:nvSpPr>
        <p:spPr bwMode="auto">
          <a:xfrm>
            <a:off x="682740" y="4513560"/>
            <a:ext cx="8229600" cy="20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Gill Sans MT" charset="0"/>
              </a:rPr>
              <a:t>A,B,C are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provider networks</a:t>
            </a:r>
          </a:p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Gill Sans MT" charset="0"/>
              </a:rPr>
              <a:t>X,W,Y are customer (of provider networks)</a:t>
            </a:r>
          </a:p>
          <a:p>
            <a:pPr marL="282575" indent="-2825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>
                <a:latin typeface="Gill Sans MT" charset="0"/>
              </a:rPr>
              <a:t>X is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dual-homed:</a:t>
            </a:r>
            <a:r>
              <a:rPr lang="en-US" sz="2400" dirty="0">
                <a:latin typeface="Gill Sans MT" charset="0"/>
              </a:rPr>
              <a:t> attached to two networks</a:t>
            </a:r>
          </a:p>
          <a:p>
            <a:pPr marL="228600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</a:pPr>
            <a:r>
              <a:rPr lang="en-US" sz="2400" i="1" dirty="0" smtClean="0">
                <a:solidFill>
                  <a:srgbClr val="000090"/>
                </a:solidFill>
                <a:latin typeface="Gill Sans MT" charset="0"/>
              </a:rPr>
              <a:t>policy to enforce: </a:t>
            </a:r>
            <a:r>
              <a:rPr lang="en-US" sz="2400" dirty="0" smtClean="0">
                <a:latin typeface="Gill Sans MT" charset="0"/>
              </a:rPr>
              <a:t>X </a:t>
            </a:r>
            <a:r>
              <a:rPr lang="en-US" sz="2400" dirty="0">
                <a:latin typeface="Gill Sans MT" charset="0"/>
              </a:rPr>
              <a:t>does not want to route from B </a:t>
            </a:r>
            <a:r>
              <a:rPr lang="en-US" sz="2400" dirty="0" smtClean="0">
                <a:latin typeface="Gill Sans MT" charset="0"/>
              </a:rPr>
              <a:t>to C via </a:t>
            </a:r>
            <a:r>
              <a:rPr lang="en-US" sz="2400" dirty="0">
                <a:latin typeface="Gill Sans MT" charset="0"/>
              </a:rPr>
              <a:t>X </a:t>
            </a:r>
          </a:p>
          <a:p>
            <a:pPr marL="685800" lvl="1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</a:pPr>
            <a:r>
              <a:rPr lang="en-US" sz="2000" dirty="0">
                <a:latin typeface="Gill Sans MT" charset="0"/>
              </a:rPr>
              <a:t>.. so X will not advertise to B a route to C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endParaRPr lang="en-US" sz="2400" dirty="0">
              <a:latin typeface="Gill Sans MT" charset="0"/>
            </a:endParaRPr>
          </a:p>
        </p:txBody>
      </p:sp>
      <p:grpSp>
        <p:nvGrpSpPr>
          <p:cNvPr id="185351" name="Group 5"/>
          <p:cNvGrpSpPr>
            <a:grpSpLocks/>
          </p:cNvGrpSpPr>
          <p:nvPr/>
        </p:nvGrpSpPr>
        <p:grpSpPr bwMode="auto">
          <a:xfrm>
            <a:off x="476250" y="1123950"/>
            <a:ext cx="7539038" cy="3048000"/>
            <a:chOff x="300" y="708"/>
            <a:chExt cx="4749" cy="1920"/>
          </a:xfrm>
        </p:grpSpPr>
        <p:sp>
          <p:nvSpPr>
            <p:cNvPr id="185352" name="AutoShape 6"/>
            <p:cNvSpPr>
              <a:spLocks noChangeAspect="1" noChangeArrowheads="1" noTextEdit="1"/>
            </p:cNvSpPr>
            <p:nvPr/>
          </p:nvSpPr>
          <p:spPr bwMode="auto">
            <a:xfrm>
              <a:off x="300" y="708"/>
              <a:ext cx="4749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3" name="Freeform 7"/>
            <p:cNvSpPr>
              <a:spLocks/>
            </p:cNvSpPr>
            <p:nvPr/>
          </p:nvSpPr>
          <p:spPr bwMode="auto">
            <a:xfrm>
              <a:off x="1602" y="955"/>
              <a:ext cx="563" cy="364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4" name="Freeform 8"/>
            <p:cNvSpPr>
              <a:spLocks/>
            </p:cNvSpPr>
            <p:nvPr/>
          </p:nvSpPr>
          <p:spPr bwMode="auto">
            <a:xfrm>
              <a:off x="951" y="1290"/>
              <a:ext cx="562" cy="365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5" name="Rectangle 9"/>
            <p:cNvSpPr>
              <a:spLocks noChangeArrowheads="1"/>
            </p:cNvSpPr>
            <p:nvPr/>
          </p:nvSpPr>
          <p:spPr bwMode="auto">
            <a:xfrm flipH="1">
              <a:off x="1184" y="1385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85356" name="Rectangle 10"/>
            <p:cNvSpPr>
              <a:spLocks noChangeArrowheads="1"/>
            </p:cNvSpPr>
            <p:nvPr/>
          </p:nvSpPr>
          <p:spPr bwMode="auto">
            <a:xfrm>
              <a:off x="1867" y="1057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85357" name="Freeform 11"/>
            <p:cNvSpPr>
              <a:spLocks/>
            </p:cNvSpPr>
            <p:nvPr/>
          </p:nvSpPr>
          <p:spPr bwMode="auto">
            <a:xfrm>
              <a:off x="1640" y="1582"/>
              <a:ext cx="565" cy="362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8" name="Rectangle 12"/>
            <p:cNvSpPr>
              <a:spLocks noChangeArrowheads="1"/>
            </p:cNvSpPr>
            <p:nvPr/>
          </p:nvSpPr>
          <p:spPr bwMode="auto">
            <a:xfrm>
              <a:off x="1896" y="1657"/>
              <a:ext cx="1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85359" name="Rectangle 13"/>
            <p:cNvSpPr>
              <a:spLocks noChangeArrowheads="1"/>
            </p:cNvSpPr>
            <p:nvPr/>
          </p:nvSpPr>
          <p:spPr bwMode="auto">
            <a:xfrm>
              <a:off x="1963" y="1657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0" name="Freeform 14"/>
            <p:cNvSpPr>
              <a:spLocks/>
            </p:cNvSpPr>
            <p:nvPr/>
          </p:nvSpPr>
          <p:spPr bwMode="auto">
            <a:xfrm>
              <a:off x="443" y="1335"/>
              <a:ext cx="218" cy="215"/>
            </a:xfrm>
            <a:custGeom>
              <a:avLst/>
              <a:gdLst>
                <a:gd name="T0" fmla="*/ 99 w 218"/>
                <a:gd name="T1" fmla="*/ 0 h 215"/>
                <a:gd name="T2" fmla="*/ 78 w 218"/>
                <a:gd name="T3" fmla="*/ 6 h 215"/>
                <a:gd name="T4" fmla="*/ 56 w 218"/>
                <a:gd name="T5" fmla="*/ 14 h 215"/>
                <a:gd name="T6" fmla="*/ 40 w 218"/>
                <a:gd name="T7" fmla="*/ 25 h 215"/>
                <a:gd name="T8" fmla="*/ 24 w 218"/>
                <a:gd name="T9" fmla="*/ 41 h 215"/>
                <a:gd name="T10" fmla="*/ 13 w 218"/>
                <a:gd name="T11" fmla="*/ 57 h 215"/>
                <a:gd name="T12" fmla="*/ 5 w 218"/>
                <a:gd name="T13" fmla="*/ 76 h 215"/>
                <a:gd name="T14" fmla="*/ 0 w 218"/>
                <a:gd name="T15" fmla="*/ 97 h 215"/>
                <a:gd name="T16" fmla="*/ 0 w 218"/>
                <a:gd name="T17" fmla="*/ 118 h 215"/>
                <a:gd name="T18" fmla="*/ 5 w 218"/>
                <a:gd name="T19" fmla="*/ 140 h 215"/>
                <a:gd name="T20" fmla="*/ 13 w 218"/>
                <a:gd name="T21" fmla="*/ 159 h 215"/>
                <a:gd name="T22" fmla="*/ 24 w 218"/>
                <a:gd name="T23" fmla="*/ 175 h 215"/>
                <a:gd name="T24" fmla="*/ 40 w 218"/>
                <a:gd name="T25" fmla="*/ 191 h 215"/>
                <a:gd name="T26" fmla="*/ 56 w 218"/>
                <a:gd name="T27" fmla="*/ 202 h 215"/>
                <a:gd name="T28" fmla="*/ 78 w 218"/>
                <a:gd name="T29" fmla="*/ 210 h 215"/>
                <a:gd name="T30" fmla="*/ 99 w 218"/>
                <a:gd name="T31" fmla="*/ 215 h 215"/>
                <a:gd name="T32" fmla="*/ 121 w 218"/>
                <a:gd name="T33" fmla="*/ 215 h 215"/>
                <a:gd name="T34" fmla="*/ 142 w 218"/>
                <a:gd name="T35" fmla="*/ 210 h 215"/>
                <a:gd name="T36" fmla="*/ 161 w 218"/>
                <a:gd name="T37" fmla="*/ 202 h 215"/>
                <a:gd name="T38" fmla="*/ 177 w 218"/>
                <a:gd name="T39" fmla="*/ 191 h 215"/>
                <a:gd name="T40" fmla="*/ 193 w 218"/>
                <a:gd name="T41" fmla="*/ 175 h 215"/>
                <a:gd name="T42" fmla="*/ 204 w 218"/>
                <a:gd name="T43" fmla="*/ 159 h 215"/>
                <a:gd name="T44" fmla="*/ 212 w 218"/>
                <a:gd name="T45" fmla="*/ 140 h 215"/>
                <a:gd name="T46" fmla="*/ 218 w 218"/>
                <a:gd name="T47" fmla="*/ 118 h 215"/>
                <a:gd name="T48" fmla="*/ 218 w 218"/>
                <a:gd name="T49" fmla="*/ 97 h 215"/>
                <a:gd name="T50" fmla="*/ 212 w 218"/>
                <a:gd name="T51" fmla="*/ 76 h 215"/>
                <a:gd name="T52" fmla="*/ 204 w 218"/>
                <a:gd name="T53" fmla="*/ 57 h 215"/>
                <a:gd name="T54" fmla="*/ 193 w 218"/>
                <a:gd name="T55" fmla="*/ 41 h 215"/>
                <a:gd name="T56" fmla="*/ 177 w 218"/>
                <a:gd name="T57" fmla="*/ 25 h 215"/>
                <a:gd name="T58" fmla="*/ 161 w 218"/>
                <a:gd name="T59" fmla="*/ 14 h 215"/>
                <a:gd name="T60" fmla="*/ 142 w 218"/>
                <a:gd name="T61" fmla="*/ 6 h 215"/>
                <a:gd name="T62" fmla="*/ 121 w 218"/>
                <a:gd name="T63" fmla="*/ 0 h 2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5"/>
                <a:gd name="T98" fmla="*/ 218 w 218"/>
                <a:gd name="T99" fmla="*/ 215 h 2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5">
                  <a:moveTo>
                    <a:pt x="110" y="0"/>
                  </a:moveTo>
                  <a:lnTo>
                    <a:pt x="99" y="0"/>
                  </a:lnTo>
                  <a:lnTo>
                    <a:pt x="88" y="3"/>
                  </a:lnTo>
                  <a:lnTo>
                    <a:pt x="78" y="6"/>
                  </a:lnTo>
                  <a:lnTo>
                    <a:pt x="67" y="9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5"/>
                  </a:lnTo>
                  <a:lnTo>
                    <a:pt x="32" y="33"/>
                  </a:lnTo>
                  <a:lnTo>
                    <a:pt x="24" y="41"/>
                  </a:lnTo>
                  <a:lnTo>
                    <a:pt x="18" y="49"/>
                  </a:lnTo>
                  <a:lnTo>
                    <a:pt x="13" y="57"/>
                  </a:lnTo>
                  <a:lnTo>
                    <a:pt x="8" y="65"/>
                  </a:lnTo>
                  <a:lnTo>
                    <a:pt x="5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9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8" y="167"/>
                  </a:lnTo>
                  <a:lnTo>
                    <a:pt x="24" y="175"/>
                  </a:lnTo>
                  <a:lnTo>
                    <a:pt x="32" y="183"/>
                  </a:lnTo>
                  <a:lnTo>
                    <a:pt x="40" y="191"/>
                  </a:lnTo>
                  <a:lnTo>
                    <a:pt x="48" y="196"/>
                  </a:lnTo>
                  <a:lnTo>
                    <a:pt x="56" y="202"/>
                  </a:lnTo>
                  <a:lnTo>
                    <a:pt x="67" y="207"/>
                  </a:lnTo>
                  <a:lnTo>
                    <a:pt x="78" y="210"/>
                  </a:lnTo>
                  <a:lnTo>
                    <a:pt x="88" y="212"/>
                  </a:lnTo>
                  <a:lnTo>
                    <a:pt x="99" y="215"/>
                  </a:lnTo>
                  <a:lnTo>
                    <a:pt x="110" y="215"/>
                  </a:lnTo>
                  <a:lnTo>
                    <a:pt x="121" y="215"/>
                  </a:lnTo>
                  <a:lnTo>
                    <a:pt x="131" y="212"/>
                  </a:lnTo>
                  <a:lnTo>
                    <a:pt x="142" y="210"/>
                  </a:lnTo>
                  <a:lnTo>
                    <a:pt x="153" y="207"/>
                  </a:lnTo>
                  <a:lnTo>
                    <a:pt x="161" y="202"/>
                  </a:lnTo>
                  <a:lnTo>
                    <a:pt x="169" y="196"/>
                  </a:lnTo>
                  <a:lnTo>
                    <a:pt x="177" y="191"/>
                  </a:lnTo>
                  <a:lnTo>
                    <a:pt x="185" y="183"/>
                  </a:lnTo>
                  <a:lnTo>
                    <a:pt x="193" y="175"/>
                  </a:lnTo>
                  <a:lnTo>
                    <a:pt x="199" y="167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29"/>
                  </a:lnTo>
                  <a:lnTo>
                    <a:pt x="218" y="118"/>
                  </a:lnTo>
                  <a:lnTo>
                    <a:pt x="218" y="108"/>
                  </a:lnTo>
                  <a:lnTo>
                    <a:pt x="218" y="97"/>
                  </a:lnTo>
                  <a:lnTo>
                    <a:pt x="215" y="86"/>
                  </a:lnTo>
                  <a:lnTo>
                    <a:pt x="212" y="76"/>
                  </a:lnTo>
                  <a:lnTo>
                    <a:pt x="209" y="65"/>
                  </a:lnTo>
                  <a:lnTo>
                    <a:pt x="204" y="57"/>
                  </a:lnTo>
                  <a:lnTo>
                    <a:pt x="199" y="49"/>
                  </a:lnTo>
                  <a:lnTo>
                    <a:pt x="193" y="41"/>
                  </a:lnTo>
                  <a:lnTo>
                    <a:pt x="185" y="33"/>
                  </a:lnTo>
                  <a:lnTo>
                    <a:pt x="177" y="25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3" y="9"/>
                  </a:lnTo>
                  <a:lnTo>
                    <a:pt x="142" y="6"/>
                  </a:lnTo>
                  <a:lnTo>
                    <a:pt x="131" y="3"/>
                  </a:lnTo>
                  <a:lnTo>
                    <a:pt x="121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1" name="Rectangle 15"/>
            <p:cNvSpPr>
              <a:spLocks noChangeArrowheads="1"/>
            </p:cNvSpPr>
            <p:nvPr/>
          </p:nvSpPr>
          <p:spPr bwMode="auto">
            <a:xfrm>
              <a:off x="493" y="1378"/>
              <a:ext cx="12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85362" name="Rectangle 16"/>
            <p:cNvSpPr>
              <a:spLocks noChangeArrowheads="1"/>
            </p:cNvSpPr>
            <p:nvPr/>
          </p:nvSpPr>
          <p:spPr bwMode="auto">
            <a:xfrm>
              <a:off x="617" y="1360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3" name="Freeform 17"/>
            <p:cNvSpPr>
              <a:spLocks/>
            </p:cNvSpPr>
            <p:nvPr/>
          </p:nvSpPr>
          <p:spPr bwMode="auto">
            <a:xfrm>
              <a:off x="2584" y="1220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4" name="Rectangle 18"/>
            <p:cNvSpPr>
              <a:spLocks noChangeArrowheads="1"/>
            </p:cNvSpPr>
            <p:nvPr/>
          </p:nvSpPr>
          <p:spPr bwMode="auto">
            <a:xfrm>
              <a:off x="2641" y="1262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85365" name="Freeform 19"/>
            <p:cNvSpPr>
              <a:spLocks/>
            </p:cNvSpPr>
            <p:nvPr/>
          </p:nvSpPr>
          <p:spPr bwMode="auto">
            <a:xfrm>
              <a:off x="2579" y="1952"/>
              <a:ext cx="218" cy="212"/>
            </a:xfrm>
            <a:custGeom>
              <a:avLst/>
              <a:gdLst>
                <a:gd name="T0" fmla="*/ 97 w 218"/>
                <a:gd name="T1" fmla="*/ 0 h 212"/>
                <a:gd name="T2" fmla="*/ 75 w 218"/>
                <a:gd name="T3" fmla="*/ 6 h 212"/>
                <a:gd name="T4" fmla="*/ 56 w 218"/>
                <a:gd name="T5" fmla="*/ 14 h 212"/>
                <a:gd name="T6" fmla="*/ 40 w 218"/>
                <a:gd name="T7" fmla="*/ 24 h 212"/>
                <a:gd name="T8" fmla="*/ 24 w 218"/>
                <a:gd name="T9" fmla="*/ 38 h 212"/>
                <a:gd name="T10" fmla="*/ 13 w 218"/>
                <a:gd name="T11" fmla="*/ 54 h 212"/>
                <a:gd name="T12" fmla="*/ 5 w 218"/>
                <a:gd name="T13" fmla="*/ 73 h 212"/>
                <a:gd name="T14" fmla="*/ 0 w 218"/>
                <a:gd name="T15" fmla="*/ 94 h 212"/>
                <a:gd name="T16" fmla="*/ 0 w 218"/>
                <a:gd name="T17" fmla="*/ 116 h 212"/>
                <a:gd name="T18" fmla="*/ 5 w 218"/>
                <a:gd name="T19" fmla="*/ 137 h 212"/>
                <a:gd name="T20" fmla="*/ 13 w 218"/>
                <a:gd name="T21" fmla="*/ 156 h 212"/>
                <a:gd name="T22" fmla="*/ 24 w 218"/>
                <a:gd name="T23" fmla="*/ 172 h 212"/>
                <a:gd name="T24" fmla="*/ 40 w 218"/>
                <a:gd name="T25" fmla="*/ 188 h 212"/>
                <a:gd name="T26" fmla="*/ 56 w 218"/>
                <a:gd name="T27" fmla="*/ 199 h 212"/>
                <a:gd name="T28" fmla="*/ 75 w 218"/>
                <a:gd name="T29" fmla="*/ 207 h 212"/>
                <a:gd name="T30" fmla="*/ 97 w 218"/>
                <a:gd name="T31" fmla="*/ 212 h 212"/>
                <a:gd name="T32" fmla="*/ 118 w 218"/>
                <a:gd name="T33" fmla="*/ 212 h 212"/>
                <a:gd name="T34" fmla="*/ 140 w 218"/>
                <a:gd name="T35" fmla="*/ 207 h 212"/>
                <a:gd name="T36" fmla="*/ 161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4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3 h 212"/>
                <a:gd name="T52" fmla="*/ 204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1 w 218"/>
                <a:gd name="T59" fmla="*/ 14 h 212"/>
                <a:gd name="T60" fmla="*/ 140 w 218"/>
                <a:gd name="T61" fmla="*/ 6 h 212"/>
                <a:gd name="T62" fmla="*/ 118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08" y="0"/>
                  </a:moveTo>
                  <a:lnTo>
                    <a:pt x="97" y="0"/>
                  </a:lnTo>
                  <a:lnTo>
                    <a:pt x="86" y="3"/>
                  </a:lnTo>
                  <a:lnTo>
                    <a:pt x="75" y="6"/>
                  </a:lnTo>
                  <a:lnTo>
                    <a:pt x="65" y="8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4"/>
                  </a:lnTo>
                  <a:lnTo>
                    <a:pt x="32" y="30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3" y="54"/>
                  </a:lnTo>
                  <a:lnTo>
                    <a:pt x="8" y="65"/>
                  </a:lnTo>
                  <a:lnTo>
                    <a:pt x="5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5" y="137"/>
                  </a:lnTo>
                  <a:lnTo>
                    <a:pt x="8" y="148"/>
                  </a:lnTo>
                  <a:lnTo>
                    <a:pt x="13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2" y="180"/>
                  </a:lnTo>
                  <a:lnTo>
                    <a:pt x="40" y="188"/>
                  </a:lnTo>
                  <a:lnTo>
                    <a:pt x="48" y="193"/>
                  </a:lnTo>
                  <a:lnTo>
                    <a:pt x="56" y="199"/>
                  </a:lnTo>
                  <a:lnTo>
                    <a:pt x="65" y="204"/>
                  </a:lnTo>
                  <a:lnTo>
                    <a:pt x="75" y="207"/>
                  </a:lnTo>
                  <a:lnTo>
                    <a:pt x="86" y="209"/>
                  </a:lnTo>
                  <a:lnTo>
                    <a:pt x="97" y="212"/>
                  </a:lnTo>
                  <a:lnTo>
                    <a:pt x="108" y="212"/>
                  </a:lnTo>
                  <a:lnTo>
                    <a:pt x="118" y="212"/>
                  </a:lnTo>
                  <a:lnTo>
                    <a:pt x="129" y="209"/>
                  </a:lnTo>
                  <a:lnTo>
                    <a:pt x="140" y="207"/>
                  </a:lnTo>
                  <a:lnTo>
                    <a:pt x="151" y="204"/>
                  </a:lnTo>
                  <a:lnTo>
                    <a:pt x="161" y="199"/>
                  </a:lnTo>
                  <a:lnTo>
                    <a:pt x="169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4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4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1" y="8"/>
                  </a:lnTo>
                  <a:lnTo>
                    <a:pt x="140" y="6"/>
                  </a:lnTo>
                  <a:lnTo>
                    <a:pt x="129" y="3"/>
                  </a:lnTo>
                  <a:lnTo>
                    <a:pt x="118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6" name="Rectangle 20"/>
            <p:cNvSpPr>
              <a:spLocks noChangeArrowheads="1"/>
            </p:cNvSpPr>
            <p:nvPr/>
          </p:nvSpPr>
          <p:spPr bwMode="auto">
            <a:xfrm>
              <a:off x="2653" y="1983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185367" name="Line 21"/>
            <p:cNvSpPr>
              <a:spLocks noChangeShapeType="1"/>
            </p:cNvSpPr>
            <p:nvPr/>
          </p:nvSpPr>
          <p:spPr bwMode="auto">
            <a:xfrm>
              <a:off x="674" y="1448"/>
              <a:ext cx="2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8" name="Line 22"/>
            <p:cNvSpPr>
              <a:spLocks noChangeShapeType="1"/>
            </p:cNvSpPr>
            <p:nvPr/>
          </p:nvSpPr>
          <p:spPr bwMode="auto">
            <a:xfrm>
              <a:off x="2165" y="1140"/>
              <a:ext cx="419" cy="1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9" name="Line 23"/>
            <p:cNvSpPr>
              <a:spLocks noChangeShapeType="1"/>
            </p:cNvSpPr>
            <p:nvPr/>
          </p:nvSpPr>
          <p:spPr bwMode="auto">
            <a:xfrm flipV="1">
              <a:off x="2192" y="1381"/>
              <a:ext cx="422" cy="35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0" name="Line 24"/>
            <p:cNvSpPr>
              <a:spLocks noChangeShapeType="1"/>
            </p:cNvSpPr>
            <p:nvPr/>
          </p:nvSpPr>
          <p:spPr bwMode="auto">
            <a:xfrm>
              <a:off x="2197" y="1821"/>
              <a:ext cx="387" cy="20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1" name="Line 25"/>
            <p:cNvSpPr>
              <a:spLocks noChangeShapeType="1"/>
            </p:cNvSpPr>
            <p:nvPr/>
          </p:nvSpPr>
          <p:spPr bwMode="auto">
            <a:xfrm flipV="1">
              <a:off x="1481" y="1228"/>
              <a:ext cx="183" cy="14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2" name="Line 26"/>
            <p:cNvSpPr>
              <a:spLocks noChangeShapeType="1"/>
            </p:cNvSpPr>
            <p:nvPr/>
          </p:nvSpPr>
          <p:spPr bwMode="auto">
            <a:xfrm flipV="1">
              <a:off x="2030" y="1309"/>
              <a:ext cx="1" cy="26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3" name="Line 27"/>
            <p:cNvSpPr>
              <a:spLocks noChangeShapeType="1"/>
            </p:cNvSpPr>
            <p:nvPr/>
          </p:nvSpPr>
          <p:spPr bwMode="auto">
            <a:xfrm>
              <a:off x="1497" y="1577"/>
              <a:ext cx="167" cy="104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4" name="Rectangle 28"/>
            <p:cNvSpPr>
              <a:spLocks noChangeArrowheads="1"/>
            </p:cNvSpPr>
            <p:nvPr/>
          </p:nvSpPr>
          <p:spPr bwMode="auto">
            <a:xfrm>
              <a:off x="3050" y="853"/>
              <a:ext cx="608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5" name="Rectangle 29"/>
            <p:cNvSpPr>
              <a:spLocks noChangeArrowheads="1"/>
            </p:cNvSpPr>
            <p:nvPr/>
          </p:nvSpPr>
          <p:spPr bwMode="auto">
            <a:xfrm>
              <a:off x="3131" y="896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legend</a:t>
              </a:r>
              <a:r>
                <a:rPr lang="en-US" sz="1700" b="1">
                  <a:solidFill>
                    <a:srgbClr val="000000"/>
                  </a:solidFill>
                </a:rPr>
                <a:t>:</a:t>
              </a:r>
              <a:endParaRPr lang="en-US"/>
            </a:p>
          </p:txBody>
        </p:sp>
        <p:sp>
          <p:nvSpPr>
            <p:cNvPr id="185376" name="Rectangle 30"/>
            <p:cNvSpPr>
              <a:spLocks noChangeArrowheads="1"/>
            </p:cNvSpPr>
            <p:nvPr/>
          </p:nvSpPr>
          <p:spPr bwMode="auto">
            <a:xfrm>
              <a:off x="3548" y="898"/>
              <a:ext cx="3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77" name="Rectangle 31"/>
            <p:cNvSpPr>
              <a:spLocks noChangeArrowheads="1"/>
            </p:cNvSpPr>
            <p:nvPr/>
          </p:nvSpPr>
          <p:spPr bwMode="auto">
            <a:xfrm>
              <a:off x="4261" y="1432"/>
              <a:ext cx="731" cy="4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8" name="Rectangle 32"/>
            <p:cNvSpPr>
              <a:spLocks noChangeArrowheads="1"/>
            </p:cNvSpPr>
            <p:nvPr/>
          </p:nvSpPr>
          <p:spPr bwMode="auto">
            <a:xfrm>
              <a:off x="4341" y="1472"/>
              <a:ext cx="7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customer </a:t>
              </a:r>
              <a:endParaRPr lang="en-US" sz="2000"/>
            </a:p>
          </p:txBody>
        </p:sp>
        <p:sp>
          <p:nvSpPr>
            <p:cNvPr id="185379" name="Rectangle 33"/>
            <p:cNvSpPr>
              <a:spLocks noChangeArrowheads="1"/>
            </p:cNvSpPr>
            <p:nvPr/>
          </p:nvSpPr>
          <p:spPr bwMode="auto">
            <a:xfrm>
              <a:off x="4341" y="1630"/>
              <a:ext cx="6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network:</a:t>
              </a:r>
              <a:endParaRPr lang="en-US" sz="2000"/>
            </a:p>
          </p:txBody>
        </p:sp>
        <p:sp>
          <p:nvSpPr>
            <p:cNvPr id="185380" name="Rectangle 34"/>
            <p:cNvSpPr>
              <a:spLocks noChangeArrowheads="1"/>
            </p:cNvSpPr>
            <p:nvPr/>
          </p:nvSpPr>
          <p:spPr bwMode="auto">
            <a:xfrm>
              <a:off x="4823" y="1630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1" name="Rectangle 35"/>
            <p:cNvSpPr>
              <a:spLocks noChangeArrowheads="1"/>
            </p:cNvSpPr>
            <p:nvPr/>
          </p:nvSpPr>
          <p:spPr bwMode="auto">
            <a:xfrm>
              <a:off x="4261" y="869"/>
              <a:ext cx="697" cy="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2" name="Rectangle 36"/>
            <p:cNvSpPr>
              <a:spLocks noChangeArrowheads="1"/>
            </p:cNvSpPr>
            <p:nvPr/>
          </p:nvSpPr>
          <p:spPr bwMode="auto">
            <a:xfrm>
              <a:off x="4341" y="909"/>
              <a:ext cx="5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provider</a:t>
              </a:r>
              <a:endParaRPr lang="en-US" sz="2000"/>
            </a:p>
          </p:txBody>
        </p:sp>
        <p:sp>
          <p:nvSpPr>
            <p:cNvPr id="185383" name="Rectangle 37"/>
            <p:cNvSpPr>
              <a:spLocks noChangeArrowheads="1"/>
            </p:cNvSpPr>
            <p:nvPr/>
          </p:nvSpPr>
          <p:spPr bwMode="auto">
            <a:xfrm>
              <a:off x="4796" y="909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4" name="Rectangle 38"/>
            <p:cNvSpPr>
              <a:spLocks noChangeArrowheads="1"/>
            </p:cNvSpPr>
            <p:nvPr/>
          </p:nvSpPr>
          <p:spPr bwMode="auto">
            <a:xfrm>
              <a:off x="4341" y="1064"/>
              <a:ext cx="5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</a:t>
              </a:r>
              <a:endParaRPr lang="en-US" sz="2000"/>
            </a:p>
          </p:txBody>
        </p:sp>
        <p:sp>
          <p:nvSpPr>
            <p:cNvPr id="185385" name="Rectangle 39"/>
            <p:cNvSpPr>
              <a:spLocks noChangeArrowheads="1"/>
            </p:cNvSpPr>
            <p:nvPr/>
          </p:nvSpPr>
          <p:spPr bwMode="auto">
            <a:xfrm>
              <a:off x="4785" y="1064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6" name="Freeform 40"/>
            <p:cNvSpPr>
              <a:spLocks/>
            </p:cNvSpPr>
            <p:nvPr/>
          </p:nvSpPr>
          <p:spPr bwMode="auto">
            <a:xfrm>
              <a:off x="3749" y="901"/>
              <a:ext cx="563" cy="362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7" name="Freeform 41"/>
            <p:cNvSpPr>
              <a:spLocks/>
            </p:cNvSpPr>
            <p:nvPr/>
          </p:nvSpPr>
          <p:spPr bwMode="auto">
            <a:xfrm>
              <a:off x="4064" y="1504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8017" y="3604926"/>
            <a:ext cx="7997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Suppose an ISP only wants to route traffic to/from its customer networks (does not want to carry transit traffic between other ISPs)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71</a:t>
            </a:fld>
            <a:endParaRPr lang="en-US" sz="1200" dirty="0">
              <a:latin typeface="Tahoma" charset="0"/>
            </a:endParaRP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9" name="Rectangle 3"/>
          <p:cNvSpPr>
            <a:spLocks noChangeArrowheads="1"/>
          </p:cNvSpPr>
          <p:nvPr/>
        </p:nvSpPr>
        <p:spPr bwMode="auto">
          <a:xfrm>
            <a:off x="1181100" y="3581400"/>
            <a:ext cx="4876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0" name="Rectangle 4"/>
          <p:cNvSpPr>
            <a:spLocks noChangeArrowheads="1"/>
          </p:cNvSpPr>
          <p:nvPr/>
        </p:nvSpPr>
        <p:spPr bwMode="auto">
          <a:xfrm>
            <a:off x="631940" y="4371320"/>
            <a:ext cx="8229600" cy="20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>
                <a:latin typeface="+mn-lt"/>
              </a:rPr>
              <a:t>advertises </a:t>
            </a:r>
            <a:r>
              <a:rPr lang="en-US" sz="2400" dirty="0" smtClean="0">
                <a:latin typeface="+mn-lt"/>
              </a:rPr>
              <a:t>path Aw to B and to C</a:t>
            </a:r>
            <a:endParaRPr lang="en-US" sz="2400" dirty="0">
              <a:latin typeface="+mn-lt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 smtClean="0">
                <a:latin typeface="+mn-lt"/>
              </a:rPr>
              <a:t>B </a:t>
            </a:r>
            <a:r>
              <a:rPr lang="en-US" sz="2400" i="1" dirty="0" smtClean="0">
                <a:solidFill>
                  <a:srgbClr val="CC0000"/>
                </a:solidFill>
                <a:latin typeface="+mn-lt"/>
              </a:rPr>
              <a:t>chooses not to advertise </a:t>
            </a:r>
            <a:r>
              <a:rPr lang="en-US" sz="2400" dirty="0" err="1" smtClean="0">
                <a:latin typeface="+mn-lt"/>
              </a:rPr>
              <a:t>BAw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to </a:t>
            </a:r>
            <a:r>
              <a:rPr lang="en-US" sz="2400" dirty="0" smtClean="0">
                <a:latin typeface="+mn-lt"/>
              </a:rPr>
              <a:t>C: </a:t>
            </a:r>
            <a:r>
              <a:rPr lang="en-US" sz="2400" dirty="0">
                <a:latin typeface="+mn-lt"/>
              </a:rPr>
              <a:t> </a:t>
            </a:r>
            <a:endParaRPr lang="en-US" sz="2400" dirty="0" smtClean="0">
              <a:latin typeface="+mn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000" dirty="0" smtClean="0">
                <a:latin typeface="+mn-lt"/>
              </a:rPr>
              <a:t>B </a:t>
            </a:r>
            <a:r>
              <a:rPr lang="en-US" sz="2000" dirty="0">
                <a:latin typeface="+mn-lt"/>
              </a:rPr>
              <a:t>gets no </a:t>
            </a:r>
            <a:r>
              <a:rPr lang="ja-JP" altLang="en-US" sz="2000" dirty="0">
                <a:latin typeface="+mn-lt"/>
              </a:rPr>
              <a:t>“</a:t>
            </a:r>
            <a:r>
              <a:rPr lang="en-US" altLang="ja-JP" sz="2000" dirty="0">
                <a:latin typeface="+mn-lt"/>
              </a:rPr>
              <a:t>revenue</a:t>
            </a:r>
            <a:r>
              <a:rPr lang="ja-JP" altLang="en-US" sz="2000" dirty="0">
                <a:latin typeface="+mn-lt"/>
              </a:rPr>
              <a:t>”</a:t>
            </a:r>
            <a:r>
              <a:rPr lang="en-US" altLang="ja-JP" sz="2000" dirty="0">
                <a:latin typeface="+mn-lt"/>
              </a:rPr>
              <a:t> for routing </a:t>
            </a:r>
            <a:r>
              <a:rPr lang="en-US" altLang="ja-JP" sz="2000" dirty="0" err="1" smtClean="0">
                <a:latin typeface="+mn-lt"/>
              </a:rPr>
              <a:t>CBAw</a:t>
            </a:r>
            <a:r>
              <a:rPr lang="en-US" altLang="ja-JP" sz="2000" dirty="0" smtClean="0">
                <a:latin typeface="+mn-lt"/>
              </a:rPr>
              <a:t>, </a:t>
            </a:r>
            <a:r>
              <a:rPr lang="en-US" altLang="ja-JP" sz="2000" dirty="0">
                <a:latin typeface="+mn-lt"/>
              </a:rPr>
              <a:t>since </a:t>
            </a:r>
            <a:r>
              <a:rPr lang="en-US" altLang="ja-JP" sz="2000" dirty="0" smtClean="0">
                <a:latin typeface="+mn-lt"/>
              </a:rPr>
              <a:t>none of  C, A, w are </a:t>
            </a:r>
            <a:r>
              <a:rPr lang="en-US" altLang="ja-JP" sz="2000" dirty="0">
                <a:latin typeface="+mn-lt"/>
              </a:rPr>
              <a:t>B</a:t>
            </a:r>
            <a:r>
              <a:rPr lang="ja-JP" altLang="en-US" sz="2000" dirty="0">
                <a:latin typeface="+mn-lt"/>
              </a:rPr>
              <a:t>’</a:t>
            </a:r>
            <a:r>
              <a:rPr lang="en-US" altLang="ja-JP" sz="2000" dirty="0">
                <a:latin typeface="+mn-lt"/>
              </a:rPr>
              <a:t>s </a:t>
            </a:r>
            <a:r>
              <a:rPr lang="en-US" altLang="ja-JP" sz="2000" dirty="0" smtClean="0">
                <a:latin typeface="+mn-lt"/>
              </a:rPr>
              <a:t>customers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altLang="ja-JP" sz="2000" dirty="0" smtClean="0">
                <a:latin typeface="+mn-lt"/>
              </a:rPr>
              <a:t>C does not learn about </a:t>
            </a:r>
            <a:r>
              <a:rPr lang="en-US" altLang="ja-JP" sz="2000" dirty="0" err="1" smtClean="0">
                <a:latin typeface="+mn-lt"/>
              </a:rPr>
              <a:t>CBAw</a:t>
            </a:r>
            <a:r>
              <a:rPr lang="en-US" altLang="ja-JP" sz="2000" dirty="0" smtClean="0">
                <a:latin typeface="+mn-lt"/>
              </a:rPr>
              <a:t> path</a:t>
            </a:r>
            <a:endParaRPr lang="en-US" altLang="ja-JP" sz="2000" dirty="0">
              <a:latin typeface="+mn-lt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 smtClean="0">
                <a:latin typeface="+mn-lt"/>
              </a:rPr>
              <a:t>C will route </a:t>
            </a:r>
            <a:r>
              <a:rPr lang="en-US" sz="2400" dirty="0" err="1" smtClean="0">
                <a:latin typeface="+mn-lt"/>
              </a:rPr>
              <a:t>CAw</a:t>
            </a:r>
            <a:r>
              <a:rPr lang="en-US" sz="2400" dirty="0" smtClean="0">
                <a:latin typeface="+mn-lt"/>
              </a:rPr>
              <a:t> (not using B) to get to w</a:t>
            </a:r>
            <a:endParaRPr lang="en-US" sz="2400" dirty="0">
              <a:latin typeface="+mn-lt"/>
            </a:endParaRPr>
          </a:p>
        </p:txBody>
      </p:sp>
      <p:grpSp>
        <p:nvGrpSpPr>
          <p:cNvPr id="185351" name="Group 5"/>
          <p:cNvGrpSpPr>
            <a:grpSpLocks/>
          </p:cNvGrpSpPr>
          <p:nvPr/>
        </p:nvGrpSpPr>
        <p:grpSpPr bwMode="auto">
          <a:xfrm>
            <a:off x="476250" y="1123950"/>
            <a:ext cx="7539038" cy="3048000"/>
            <a:chOff x="300" y="708"/>
            <a:chExt cx="4749" cy="1920"/>
          </a:xfrm>
        </p:grpSpPr>
        <p:sp>
          <p:nvSpPr>
            <p:cNvPr id="185352" name="AutoShape 6"/>
            <p:cNvSpPr>
              <a:spLocks noChangeAspect="1" noChangeArrowheads="1" noTextEdit="1"/>
            </p:cNvSpPr>
            <p:nvPr/>
          </p:nvSpPr>
          <p:spPr bwMode="auto">
            <a:xfrm>
              <a:off x="300" y="708"/>
              <a:ext cx="4749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3" name="Freeform 7"/>
            <p:cNvSpPr>
              <a:spLocks/>
            </p:cNvSpPr>
            <p:nvPr/>
          </p:nvSpPr>
          <p:spPr bwMode="auto">
            <a:xfrm>
              <a:off x="1602" y="955"/>
              <a:ext cx="563" cy="364"/>
            </a:xfrm>
            <a:custGeom>
              <a:avLst/>
              <a:gdLst>
                <a:gd name="T0" fmla="*/ 148 w 563"/>
                <a:gd name="T1" fmla="*/ 5 h 364"/>
                <a:gd name="T2" fmla="*/ 119 w 563"/>
                <a:gd name="T3" fmla="*/ 10 h 364"/>
                <a:gd name="T4" fmla="*/ 94 w 563"/>
                <a:gd name="T5" fmla="*/ 21 h 364"/>
                <a:gd name="T6" fmla="*/ 70 w 563"/>
                <a:gd name="T7" fmla="*/ 37 h 364"/>
                <a:gd name="T8" fmla="*/ 46 w 563"/>
                <a:gd name="T9" fmla="*/ 61 h 364"/>
                <a:gd name="T10" fmla="*/ 24 w 563"/>
                <a:gd name="T11" fmla="*/ 91 h 364"/>
                <a:gd name="T12" fmla="*/ 8 w 563"/>
                <a:gd name="T13" fmla="*/ 120 h 364"/>
                <a:gd name="T14" fmla="*/ 3 w 563"/>
                <a:gd name="T15" fmla="*/ 136 h 364"/>
                <a:gd name="T16" fmla="*/ 0 w 563"/>
                <a:gd name="T17" fmla="*/ 150 h 364"/>
                <a:gd name="T18" fmla="*/ 0 w 563"/>
                <a:gd name="T19" fmla="*/ 166 h 364"/>
                <a:gd name="T20" fmla="*/ 8 w 563"/>
                <a:gd name="T21" fmla="*/ 195 h 364"/>
                <a:gd name="T22" fmla="*/ 27 w 563"/>
                <a:gd name="T23" fmla="*/ 228 h 364"/>
                <a:gd name="T24" fmla="*/ 49 w 563"/>
                <a:gd name="T25" fmla="*/ 257 h 364"/>
                <a:gd name="T26" fmla="*/ 70 w 563"/>
                <a:gd name="T27" fmla="*/ 284 h 364"/>
                <a:gd name="T28" fmla="*/ 92 w 563"/>
                <a:gd name="T29" fmla="*/ 305 h 364"/>
                <a:gd name="T30" fmla="*/ 111 w 563"/>
                <a:gd name="T31" fmla="*/ 321 h 364"/>
                <a:gd name="T32" fmla="*/ 127 w 563"/>
                <a:gd name="T33" fmla="*/ 332 h 364"/>
                <a:gd name="T34" fmla="*/ 146 w 563"/>
                <a:gd name="T35" fmla="*/ 340 h 364"/>
                <a:gd name="T36" fmla="*/ 170 w 563"/>
                <a:gd name="T37" fmla="*/ 346 h 364"/>
                <a:gd name="T38" fmla="*/ 191 w 563"/>
                <a:gd name="T39" fmla="*/ 348 h 364"/>
                <a:gd name="T40" fmla="*/ 218 w 563"/>
                <a:gd name="T41" fmla="*/ 354 h 364"/>
                <a:gd name="T42" fmla="*/ 261 w 563"/>
                <a:gd name="T43" fmla="*/ 356 h 364"/>
                <a:gd name="T44" fmla="*/ 310 w 563"/>
                <a:gd name="T45" fmla="*/ 362 h 364"/>
                <a:gd name="T46" fmla="*/ 361 w 563"/>
                <a:gd name="T47" fmla="*/ 364 h 364"/>
                <a:gd name="T48" fmla="*/ 409 w 563"/>
                <a:gd name="T49" fmla="*/ 362 h 364"/>
                <a:gd name="T50" fmla="*/ 458 w 563"/>
                <a:gd name="T51" fmla="*/ 359 h 364"/>
                <a:gd name="T52" fmla="*/ 495 w 563"/>
                <a:gd name="T53" fmla="*/ 348 h 364"/>
                <a:gd name="T54" fmla="*/ 511 w 563"/>
                <a:gd name="T55" fmla="*/ 340 h 364"/>
                <a:gd name="T56" fmla="*/ 525 w 563"/>
                <a:gd name="T57" fmla="*/ 332 h 364"/>
                <a:gd name="T58" fmla="*/ 536 w 563"/>
                <a:gd name="T59" fmla="*/ 321 h 364"/>
                <a:gd name="T60" fmla="*/ 549 w 563"/>
                <a:gd name="T61" fmla="*/ 295 h 364"/>
                <a:gd name="T62" fmla="*/ 557 w 563"/>
                <a:gd name="T63" fmla="*/ 257 h 364"/>
                <a:gd name="T64" fmla="*/ 563 w 563"/>
                <a:gd name="T65" fmla="*/ 217 h 364"/>
                <a:gd name="T66" fmla="*/ 563 w 563"/>
                <a:gd name="T67" fmla="*/ 174 h 364"/>
                <a:gd name="T68" fmla="*/ 557 w 563"/>
                <a:gd name="T69" fmla="*/ 134 h 364"/>
                <a:gd name="T70" fmla="*/ 555 w 563"/>
                <a:gd name="T71" fmla="*/ 96 h 364"/>
                <a:gd name="T72" fmla="*/ 549 w 563"/>
                <a:gd name="T73" fmla="*/ 67 h 364"/>
                <a:gd name="T74" fmla="*/ 546 w 563"/>
                <a:gd name="T75" fmla="*/ 56 h 364"/>
                <a:gd name="T76" fmla="*/ 541 w 563"/>
                <a:gd name="T77" fmla="*/ 40 h 364"/>
                <a:gd name="T78" fmla="*/ 536 w 563"/>
                <a:gd name="T79" fmla="*/ 29 h 364"/>
                <a:gd name="T80" fmla="*/ 528 w 563"/>
                <a:gd name="T81" fmla="*/ 21 h 364"/>
                <a:gd name="T82" fmla="*/ 520 w 563"/>
                <a:gd name="T83" fmla="*/ 18 h 364"/>
                <a:gd name="T84" fmla="*/ 495 w 563"/>
                <a:gd name="T85" fmla="*/ 16 h 364"/>
                <a:gd name="T86" fmla="*/ 466 w 563"/>
                <a:gd name="T87" fmla="*/ 16 h 364"/>
                <a:gd name="T88" fmla="*/ 450 w 563"/>
                <a:gd name="T89" fmla="*/ 13 h 364"/>
                <a:gd name="T90" fmla="*/ 409 w 563"/>
                <a:gd name="T91" fmla="*/ 13 h 364"/>
                <a:gd name="T92" fmla="*/ 364 w 563"/>
                <a:gd name="T93" fmla="*/ 16 h 364"/>
                <a:gd name="T94" fmla="*/ 320 w 563"/>
                <a:gd name="T95" fmla="*/ 16 h 364"/>
                <a:gd name="T96" fmla="*/ 283 w 563"/>
                <a:gd name="T97" fmla="*/ 13 h 364"/>
                <a:gd name="T98" fmla="*/ 248 w 563"/>
                <a:gd name="T99" fmla="*/ 8 h 364"/>
                <a:gd name="T100" fmla="*/ 213 w 563"/>
                <a:gd name="T101" fmla="*/ 2 h 364"/>
                <a:gd name="T102" fmla="*/ 186 w 563"/>
                <a:gd name="T103" fmla="*/ 0 h 364"/>
                <a:gd name="T104" fmla="*/ 175 w 563"/>
                <a:gd name="T105" fmla="*/ 0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3"/>
                <a:gd name="T160" fmla="*/ 0 h 364"/>
                <a:gd name="T161" fmla="*/ 563 w 563"/>
                <a:gd name="T162" fmla="*/ 364 h 3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3" h="364">
                  <a:moveTo>
                    <a:pt x="175" y="0"/>
                  </a:moveTo>
                  <a:lnTo>
                    <a:pt x="148" y="5"/>
                  </a:lnTo>
                  <a:lnTo>
                    <a:pt x="132" y="8"/>
                  </a:lnTo>
                  <a:lnTo>
                    <a:pt x="119" y="10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1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4" y="104"/>
                  </a:lnTo>
                  <a:lnTo>
                    <a:pt x="8" y="120"/>
                  </a:lnTo>
                  <a:lnTo>
                    <a:pt x="3" y="128"/>
                  </a:lnTo>
                  <a:lnTo>
                    <a:pt x="3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82"/>
                  </a:lnTo>
                  <a:lnTo>
                    <a:pt x="8" y="195"/>
                  </a:lnTo>
                  <a:lnTo>
                    <a:pt x="16" y="212"/>
                  </a:lnTo>
                  <a:lnTo>
                    <a:pt x="27" y="228"/>
                  </a:lnTo>
                  <a:lnTo>
                    <a:pt x="35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5"/>
                  </a:lnTo>
                  <a:lnTo>
                    <a:pt x="103" y="319"/>
                  </a:lnTo>
                  <a:lnTo>
                    <a:pt x="111" y="321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5" y="335"/>
                  </a:lnTo>
                  <a:lnTo>
                    <a:pt x="146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8"/>
                  </a:lnTo>
                  <a:lnTo>
                    <a:pt x="191" y="348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6"/>
                  </a:lnTo>
                  <a:lnTo>
                    <a:pt x="261" y="356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4"/>
                  </a:lnTo>
                  <a:lnTo>
                    <a:pt x="385" y="364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7" y="354"/>
                  </a:lnTo>
                  <a:lnTo>
                    <a:pt x="495" y="348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20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1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5" y="276"/>
                  </a:lnTo>
                  <a:lnTo>
                    <a:pt x="557" y="257"/>
                  </a:lnTo>
                  <a:lnTo>
                    <a:pt x="560" y="238"/>
                  </a:lnTo>
                  <a:lnTo>
                    <a:pt x="563" y="217"/>
                  </a:lnTo>
                  <a:lnTo>
                    <a:pt x="563" y="195"/>
                  </a:lnTo>
                  <a:lnTo>
                    <a:pt x="563" y="174"/>
                  </a:lnTo>
                  <a:lnTo>
                    <a:pt x="560" y="155"/>
                  </a:lnTo>
                  <a:lnTo>
                    <a:pt x="557" y="134"/>
                  </a:lnTo>
                  <a:lnTo>
                    <a:pt x="557" y="115"/>
                  </a:lnTo>
                  <a:lnTo>
                    <a:pt x="555" y="96"/>
                  </a:lnTo>
                  <a:lnTo>
                    <a:pt x="552" y="80"/>
                  </a:lnTo>
                  <a:lnTo>
                    <a:pt x="549" y="67"/>
                  </a:lnTo>
                  <a:lnTo>
                    <a:pt x="546" y="61"/>
                  </a:lnTo>
                  <a:lnTo>
                    <a:pt x="546" y="56"/>
                  </a:lnTo>
                  <a:lnTo>
                    <a:pt x="544" y="48"/>
                  </a:lnTo>
                  <a:lnTo>
                    <a:pt x="541" y="40"/>
                  </a:lnTo>
                  <a:lnTo>
                    <a:pt x="538" y="32"/>
                  </a:lnTo>
                  <a:lnTo>
                    <a:pt x="536" y="29"/>
                  </a:lnTo>
                  <a:lnTo>
                    <a:pt x="533" y="24"/>
                  </a:lnTo>
                  <a:lnTo>
                    <a:pt x="528" y="21"/>
                  </a:lnTo>
                  <a:lnTo>
                    <a:pt x="522" y="18"/>
                  </a:lnTo>
                  <a:lnTo>
                    <a:pt x="520" y="18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50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4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2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2"/>
                  </a:lnTo>
                  <a:lnTo>
                    <a:pt x="199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4" name="Freeform 8"/>
            <p:cNvSpPr>
              <a:spLocks/>
            </p:cNvSpPr>
            <p:nvPr/>
          </p:nvSpPr>
          <p:spPr bwMode="auto">
            <a:xfrm>
              <a:off x="951" y="1290"/>
              <a:ext cx="562" cy="365"/>
            </a:xfrm>
            <a:custGeom>
              <a:avLst/>
              <a:gdLst>
                <a:gd name="T0" fmla="*/ 148 w 562"/>
                <a:gd name="T1" fmla="*/ 5 h 365"/>
                <a:gd name="T2" fmla="*/ 121 w 562"/>
                <a:gd name="T3" fmla="*/ 11 h 365"/>
                <a:gd name="T4" fmla="*/ 94 w 562"/>
                <a:gd name="T5" fmla="*/ 21 h 365"/>
                <a:gd name="T6" fmla="*/ 70 w 562"/>
                <a:gd name="T7" fmla="*/ 37 h 365"/>
                <a:gd name="T8" fmla="*/ 46 w 562"/>
                <a:gd name="T9" fmla="*/ 62 h 365"/>
                <a:gd name="T10" fmla="*/ 24 w 562"/>
                <a:gd name="T11" fmla="*/ 91 h 365"/>
                <a:gd name="T12" fmla="*/ 8 w 562"/>
                <a:gd name="T13" fmla="*/ 121 h 365"/>
                <a:gd name="T14" fmla="*/ 3 w 562"/>
                <a:gd name="T15" fmla="*/ 137 h 365"/>
                <a:gd name="T16" fmla="*/ 0 w 562"/>
                <a:gd name="T17" fmla="*/ 150 h 365"/>
                <a:gd name="T18" fmla="*/ 0 w 562"/>
                <a:gd name="T19" fmla="*/ 166 h 365"/>
                <a:gd name="T20" fmla="*/ 3 w 562"/>
                <a:gd name="T21" fmla="*/ 182 h 365"/>
                <a:gd name="T22" fmla="*/ 19 w 562"/>
                <a:gd name="T23" fmla="*/ 212 h 365"/>
                <a:gd name="T24" fmla="*/ 38 w 562"/>
                <a:gd name="T25" fmla="*/ 244 h 365"/>
                <a:gd name="T26" fmla="*/ 59 w 562"/>
                <a:gd name="T27" fmla="*/ 271 h 365"/>
                <a:gd name="T28" fmla="*/ 81 w 562"/>
                <a:gd name="T29" fmla="*/ 295 h 365"/>
                <a:gd name="T30" fmla="*/ 105 w 562"/>
                <a:gd name="T31" fmla="*/ 319 h 365"/>
                <a:gd name="T32" fmla="*/ 119 w 562"/>
                <a:gd name="T33" fmla="*/ 327 h 365"/>
                <a:gd name="T34" fmla="*/ 137 w 562"/>
                <a:gd name="T35" fmla="*/ 335 h 365"/>
                <a:gd name="T36" fmla="*/ 156 w 562"/>
                <a:gd name="T37" fmla="*/ 343 h 365"/>
                <a:gd name="T38" fmla="*/ 183 w 562"/>
                <a:gd name="T39" fmla="*/ 349 h 365"/>
                <a:gd name="T40" fmla="*/ 199 w 562"/>
                <a:gd name="T41" fmla="*/ 351 h 365"/>
                <a:gd name="T42" fmla="*/ 240 w 562"/>
                <a:gd name="T43" fmla="*/ 357 h 365"/>
                <a:gd name="T44" fmla="*/ 285 w 562"/>
                <a:gd name="T45" fmla="*/ 359 h 365"/>
                <a:gd name="T46" fmla="*/ 334 w 562"/>
                <a:gd name="T47" fmla="*/ 362 h 365"/>
                <a:gd name="T48" fmla="*/ 385 w 562"/>
                <a:gd name="T49" fmla="*/ 365 h 365"/>
                <a:gd name="T50" fmla="*/ 433 w 562"/>
                <a:gd name="T51" fmla="*/ 362 h 365"/>
                <a:gd name="T52" fmla="*/ 476 w 562"/>
                <a:gd name="T53" fmla="*/ 354 h 365"/>
                <a:gd name="T54" fmla="*/ 503 w 562"/>
                <a:gd name="T55" fmla="*/ 346 h 365"/>
                <a:gd name="T56" fmla="*/ 519 w 562"/>
                <a:gd name="T57" fmla="*/ 338 h 365"/>
                <a:gd name="T58" fmla="*/ 530 w 562"/>
                <a:gd name="T59" fmla="*/ 327 h 365"/>
                <a:gd name="T60" fmla="*/ 544 w 562"/>
                <a:gd name="T61" fmla="*/ 308 h 365"/>
                <a:gd name="T62" fmla="*/ 554 w 562"/>
                <a:gd name="T63" fmla="*/ 276 h 365"/>
                <a:gd name="T64" fmla="*/ 560 w 562"/>
                <a:gd name="T65" fmla="*/ 239 h 365"/>
                <a:gd name="T66" fmla="*/ 562 w 562"/>
                <a:gd name="T67" fmla="*/ 196 h 365"/>
                <a:gd name="T68" fmla="*/ 560 w 562"/>
                <a:gd name="T69" fmla="*/ 155 h 365"/>
                <a:gd name="T70" fmla="*/ 557 w 562"/>
                <a:gd name="T71" fmla="*/ 115 h 365"/>
                <a:gd name="T72" fmla="*/ 552 w 562"/>
                <a:gd name="T73" fmla="*/ 80 h 365"/>
                <a:gd name="T74" fmla="*/ 549 w 562"/>
                <a:gd name="T75" fmla="*/ 62 h 365"/>
                <a:gd name="T76" fmla="*/ 546 w 562"/>
                <a:gd name="T77" fmla="*/ 48 h 365"/>
                <a:gd name="T78" fmla="*/ 541 w 562"/>
                <a:gd name="T79" fmla="*/ 32 h 365"/>
                <a:gd name="T80" fmla="*/ 533 w 562"/>
                <a:gd name="T81" fmla="*/ 24 h 365"/>
                <a:gd name="T82" fmla="*/ 525 w 562"/>
                <a:gd name="T83" fmla="*/ 19 h 365"/>
                <a:gd name="T84" fmla="*/ 509 w 562"/>
                <a:gd name="T85" fmla="*/ 16 h 365"/>
                <a:gd name="T86" fmla="*/ 482 w 562"/>
                <a:gd name="T87" fmla="*/ 16 h 365"/>
                <a:gd name="T88" fmla="*/ 458 w 562"/>
                <a:gd name="T89" fmla="*/ 16 h 365"/>
                <a:gd name="T90" fmla="*/ 431 w 562"/>
                <a:gd name="T91" fmla="*/ 13 h 365"/>
                <a:gd name="T92" fmla="*/ 388 w 562"/>
                <a:gd name="T93" fmla="*/ 13 h 365"/>
                <a:gd name="T94" fmla="*/ 342 w 562"/>
                <a:gd name="T95" fmla="*/ 16 h 365"/>
                <a:gd name="T96" fmla="*/ 301 w 562"/>
                <a:gd name="T97" fmla="*/ 16 h 365"/>
                <a:gd name="T98" fmla="*/ 264 w 562"/>
                <a:gd name="T99" fmla="*/ 13 h 365"/>
                <a:gd name="T100" fmla="*/ 229 w 562"/>
                <a:gd name="T101" fmla="*/ 5 h 365"/>
                <a:gd name="T102" fmla="*/ 199 w 562"/>
                <a:gd name="T103" fmla="*/ 0 h 365"/>
                <a:gd name="T104" fmla="*/ 183 w 562"/>
                <a:gd name="T105" fmla="*/ 0 h 3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2"/>
                <a:gd name="T160" fmla="*/ 0 h 365"/>
                <a:gd name="T161" fmla="*/ 562 w 562"/>
                <a:gd name="T162" fmla="*/ 365 h 3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2" h="365">
                  <a:moveTo>
                    <a:pt x="178" y="0"/>
                  </a:moveTo>
                  <a:lnTo>
                    <a:pt x="148" y="5"/>
                  </a:lnTo>
                  <a:lnTo>
                    <a:pt x="135" y="8"/>
                  </a:lnTo>
                  <a:lnTo>
                    <a:pt x="121" y="11"/>
                  </a:lnTo>
                  <a:lnTo>
                    <a:pt x="108" y="16"/>
                  </a:lnTo>
                  <a:lnTo>
                    <a:pt x="94" y="21"/>
                  </a:lnTo>
                  <a:lnTo>
                    <a:pt x="81" y="29"/>
                  </a:lnTo>
                  <a:lnTo>
                    <a:pt x="70" y="37"/>
                  </a:lnTo>
                  <a:lnTo>
                    <a:pt x="59" y="48"/>
                  </a:lnTo>
                  <a:lnTo>
                    <a:pt x="46" y="62"/>
                  </a:lnTo>
                  <a:lnTo>
                    <a:pt x="35" y="75"/>
                  </a:lnTo>
                  <a:lnTo>
                    <a:pt x="24" y="91"/>
                  </a:lnTo>
                  <a:lnTo>
                    <a:pt x="16" y="104"/>
                  </a:lnTo>
                  <a:lnTo>
                    <a:pt x="8" y="121"/>
                  </a:lnTo>
                  <a:lnTo>
                    <a:pt x="6" y="129"/>
                  </a:lnTo>
                  <a:lnTo>
                    <a:pt x="3" y="137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6"/>
                  </a:lnTo>
                  <a:lnTo>
                    <a:pt x="3" y="174"/>
                  </a:lnTo>
                  <a:lnTo>
                    <a:pt x="3" y="182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4"/>
                  </a:lnTo>
                  <a:lnTo>
                    <a:pt x="49" y="257"/>
                  </a:lnTo>
                  <a:lnTo>
                    <a:pt x="59" y="271"/>
                  </a:lnTo>
                  <a:lnTo>
                    <a:pt x="70" y="284"/>
                  </a:lnTo>
                  <a:lnTo>
                    <a:pt x="81" y="295"/>
                  </a:lnTo>
                  <a:lnTo>
                    <a:pt x="92" y="306"/>
                  </a:lnTo>
                  <a:lnTo>
                    <a:pt x="105" y="319"/>
                  </a:lnTo>
                  <a:lnTo>
                    <a:pt x="110" y="322"/>
                  </a:lnTo>
                  <a:lnTo>
                    <a:pt x="119" y="327"/>
                  </a:lnTo>
                  <a:lnTo>
                    <a:pt x="127" y="332"/>
                  </a:lnTo>
                  <a:lnTo>
                    <a:pt x="137" y="335"/>
                  </a:lnTo>
                  <a:lnTo>
                    <a:pt x="145" y="340"/>
                  </a:lnTo>
                  <a:lnTo>
                    <a:pt x="156" y="343"/>
                  </a:lnTo>
                  <a:lnTo>
                    <a:pt x="170" y="346"/>
                  </a:lnTo>
                  <a:lnTo>
                    <a:pt x="183" y="349"/>
                  </a:lnTo>
                  <a:lnTo>
                    <a:pt x="191" y="349"/>
                  </a:lnTo>
                  <a:lnTo>
                    <a:pt x="199" y="351"/>
                  </a:lnTo>
                  <a:lnTo>
                    <a:pt x="218" y="354"/>
                  </a:lnTo>
                  <a:lnTo>
                    <a:pt x="240" y="357"/>
                  </a:lnTo>
                  <a:lnTo>
                    <a:pt x="261" y="357"/>
                  </a:lnTo>
                  <a:lnTo>
                    <a:pt x="285" y="359"/>
                  </a:lnTo>
                  <a:lnTo>
                    <a:pt x="310" y="362"/>
                  </a:lnTo>
                  <a:lnTo>
                    <a:pt x="334" y="362"/>
                  </a:lnTo>
                  <a:lnTo>
                    <a:pt x="361" y="365"/>
                  </a:lnTo>
                  <a:lnTo>
                    <a:pt x="385" y="365"/>
                  </a:lnTo>
                  <a:lnTo>
                    <a:pt x="409" y="362"/>
                  </a:lnTo>
                  <a:lnTo>
                    <a:pt x="433" y="362"/>
                  </a:lnTo>
                  <a:lnTo>
                    <a:pt x="458" y="359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6"/>
                  </a:lnTo>
                  <a:lnTo>
                    <a:pt x="511" y="340"/>
                  </a:lnTo>
                  <a:lnTo>
                    <a:pt x="519" y="338"/>
                  </a:lnTo>
                  <a:lnTo>
                    <a:pt x="525" y="332"/>
                  </a:lnTo>
                  <a:lnTo>
                    <a:pt x="530" y="327"/>
                  </a:lnTo>
                  <a:lnTo>
                    <a:pt x="536" y="322"/>
                  </a:lnTo>
                  <a:lnTo>
                    <a:pt x="544" y="308"/>
                  </a:lnTo>
                  <a:lnTo>
                    <a:pt x="549" y="295"/>
                  </a:lnTo>
                  <a:lnTo>
                    <a:pt x="554" y="276"/>
                  </a:lnTo>
                  <a:lnTo>
                    <a:pt x="557" y="257"/>
                  </a:lnTo>
                  <a:lnTo>
                    <a:pt x="560" y="239"/>
                  </a:lnTo>
                  <a:lnTo>
                    <a:pt x="562" y="217"/>
                  </a:lnTo>
                  <a:lnTo>
                    <a:pt x="562" y="196"/>
                  </a:lnTo>
                  <a:lnTo>
                    <a:pt x="562" y="174"/>
                  </a:lnTo>
                  <a:lnTo>
                    <a:pt x="560" y="155"/>
                  </a:lnTo>
                  <a:lnTo>
                    <a:pt x="560" y="134"/>
                  </a:lnTo>
                  <a:lnTo>
                    <a:pt x="557" y="115"/>
                  </a:lnTo>
                  <a:lnTo>
                    <a:pt x="554" y="96"/>
                  </a:lnTo>
                  <a:lnTo>
                    <a:pt x="552" y="80"/>
                  </a:lnTo>
                  <a:lnTo>
                    <a:pt x="552" y="67"/>
                  </a:lnTo>
                  <a:lnTo>
                    <a:pt x="549" y="62"/>
                  </a:lnTo>
                  <a:lnTo>
                    <a:pt x="549" y="56"/>
                  </a:lnTo>
                  <a:lnTo>
                    <a:pt x="546" y="48"/>
                  </a:lnTo>
                  <a:lnTo>
                    <a:pt x="544" y="40"/>
                  </a:lnTo>
                  <a:lnTo>
                    <a:pt x="541" y="32"/>
                  </a:lnTo>
                  <a:lnTo>
                    <a:pt x="538" y="29"/>
                  </a:lnTo>
                  <a:lnTo>
                    <a:pt x="533" y="24"/>
                  </a:lnTo>
                  <a:lnTo>
                    <a:pt x="530" y="21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9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6" y="16"/>
                  </a:lnTo>
                  <a:lnTo>
                    <a:pt x="458" y="16"/>
                  </a:lnTo>
                  <a:lnTo>
                    <a:pt x="449" y="13"/>
                  </a:lnTo>
                  <a:lnTo>
                    <a:pt x="431" y="13"/>
                  </a:lnTo>
                  <a:lnTo>
                    <a:pt x="409" y="13"/>
                  </a:lnTo>
                  <a:lnTo>
                    <a:pt x="388" y="13"/>
                  </a:lnTo>
                  <a:lnTo>
                    <a:pt x="363" y="16"/>
                  </a:lnTo>
                  <a:lnTo>
                    <a:pt x="342" y="16"/>
                  </a:lnTo>
                  <a:lnTo>
                    <a:pt x="320" y="16"/>
                  </a:lnTo>
                  <a:lnTo>
                    <a:pt x="301" y="16"/>
                  </a:lnTo>
                  <a:lnTo>
                    <a:pt x="283" y="13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29" y="5"/>
                  </a:lnTo>
                  <a:lnTo>
                    <a:pt x="213" y="3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5" name="Rectangle 9"/>
            <p:cNvSpPr>
              <a:spLocks noChangeArrowheads="1"/>
            </p:cNvSpPr>
            <p:nvPr/>
          </p:nvSpPr>
          <p:spPr bwMode="auto">
            <a:xfrm flipH="1">
              <a:off x="1184" y="1385"/>
              <a:ext cx="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85356" name="Rectangle 10"/>
            <p:cNvSpPr>
              <a:spLocks noChangeArrowheads="1"/>
            </p:cNvSpPr>
            <p:nvPr/>
          </p:nvSpPr>
          <p:spPr bwMode="auto">
            <a:xfrm>
              <a:off x="1867" y="1057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85357" name="Freeform 11"/>
            <p:cNvSpPr>
              <a:spLocks/>
            </p:cNvSpPr>
            <p:nvPr/>
          </p:nvSpPr>
          <p:spPr bwMode="auto">
            <a:xfrm>
              <a:off x="1640" y="1582"/>
              <a:ext cx="565" cy="362"/>
            </a:xfrm>
            <a:custGeom>
              <a:avLst/>
              <a:gdLst>
                <a:gd name="T0" fmla="*/ 164 w 565"/>
                <a:gd name="T1" fmla="*/ 0 h 362"/>
                <a:gd name="T2" fmla="*/ 134 w 565"/>
                <a:gd name="T3" fmla="*/ 6 h 362"/>
                <a:gd name="T4" fmla="*/ 108 w 565"/>
                <a:gd name="T5" fmla="*/ 14 h 362"/>
                <a:gd name="T6" fmla="*/ 83 w 565"/>
                <a:gd name="T7" fmla="*/ 30 h 362"/>
                <a:gd name="T8" fmla="*/ 62 w 565"/>
                <a:gd name="T9" fmla="*/ 48 h 362"/>
                <a:gd name="T10" fmla="*/ 38 w 565"/>
                <a:gd name="T11" fmla="*/ 73 h 362"/>
                <a:gd name="T12" fmla="*/ 16 w 565"/>
                <a:gd name="T13" fmla="*/ 105 h 362"/>
                <a:gd name="T14" fmla="*/ 5 w 565"/>
                <a:gd name="T15" fmla="*/ 126 h 362"/>
                <a:gd name="T16" fmla="*/ 0 w 565"/>
                <a:gd name="T17" fmla="*/ 142 h 362"/>
                <a:gd name="T18" fmla="*/ 0 w 565"/>
                <a:gd name="T19" fmla="*/ 158 h 362"/>
                <a:gd name="T20" fmla="*/ 5 w 565"/>
                <a:gd name="T21" fmla="*/ 180 h 362"/>
                <a:gd name="T22" fmla="*/ 19 w 565"/>
                <a:gd name="T23" fmla="*/ 212 h 362"/>
                <a:gd name="T24" fmla="*/ 38 w 565"/>
                <a:gd name="T25" fmla="*/ 242 h 362"/>
                <a:gd name="T26" fmla="*/ 59 w 565"/>
                <a:gd name="T27" fmla="*/ 268 h 362"/>
                <a:gd name="T28" fmla="*/ 81 w 565"/>
                <a:gd name="T29" fmla="*/ 295 h 362"/>
                <a:gd name="T30" fmla="*/ 105 w 565"/>
                <a:gd name="T31" fmla="*/ 317 h 362"/>
                <a:gd name="T32" fmla="*/ 121 w 565"/>
                <a:gd name="T33" fmla="*/ 327 h 362"/>
                <a:gd name="T34" fmla="*/ 137 w 565"/>
                <a:gd name="T35" fmla="*/ 335 h 362"/>
                <a:gd name="T36" fmla="*/ 159 w 565"/>
                <a:gd name="T37" fmla="*/ 343 h 362"/>
                <a:gd name="T38" fmla="*/ 186 w 565"/>
                <a:gd name="T39" fmla="*/ 349 h 362"/>
                <a:gd name="T40" fmla="*/ 202 w 565"/>
                <a:gd name="T41" fmla="*/ 351 h 362"/>
                <a:gd name="T42" fmla="*/ 239 w 565"/>
                <a:gd name="T43" fmla="*/ 354 h 362"/>
                <a:gd name="T44" fmla="*/ 285 w 565"/>
                <a:gd name="T45" fmla="*/ 360 h 362"/>
                <a:gd name="T46" fmla="*/ 334 w 565"/>
                <a:gd name="T47" fmla="*/ 362 h 362"/>
                <a:gd name="T48" fmla="*/ 385 w 565"/>
                <a:gd name="T49" fmla="*/ 362 h 362"/>
                <a:gd name="T50" fmla="*/ 433 w 565"/>
                <a:gd name="T51" fmla="*/ 360 h 362"/>
                <a:gd name="T52" fmla="*/ 476 w 565"/>
                <a:gd name="T53" fmla="*/ 354 h 362"/>
                <a:gd name="T54" fmla="*/ 503 w 565"/>
                <a:gd name="T55" fmla="*/ 343 h 362"/>
                <a:gd name="T56" fmla="*/ 519 w 565"/>
                <a:gd name="T57" fmla="*/ 338 h 362"/>
                <a:gd name="T58" fmla="*/ 530 w 565"/>
                <a:gd name="T59" fmla="*/ 327 h 362"/>
                <a:gd name="T60" fmla="*/ 543 w 565"/>
                <a:gd name="T61" fmla="*/ 309 h 362"/>
                <a:gd name="T62" fmla="*/ 557 w 565"/>
                <a:gd name="T63" fmla="*/ 276 h 362"/>
                <a:gd name="T64" fmla="*/ 562 w 565"/>
                <a:gd name="T65" fmla="*/ 236 h 362"/>
                <a:gd name="T66" fmla="*/ 565 w 565"/>
                <a:gd name="T67" fmla="*/ 196 h 362"/>
                <a:gd name="T68" fmla="*/ 562 w 565"/>
                <a:gd name="T69" fmla="*/ 153 h 362"/>
                <a:gd name="T70" fmla="*/ 560 w 565"/>
                <a:gd name="T71" fmla="*/ 113 h 362"/>
                <a:gd name="T72" fmla="*/ 554 w 565"/>
                <a:gd name="T73" fmla="*/ 78 h 362"/>
                <a:gd name="T74" fmla="*/ 549 w 565"/>
                <a:gd name="T75" fmla="*/ 59 h 362"/>
                <a:gd name="T76" fmla="*/ 546 w 565"/>
                <a:gd name="T77" fmla="*/ 46 h 362"/>
                <a:gd name="T78" fmla="*/ 541 w 565"/>
                <a:gd name="T79" fmla="*/ 32 h 362"/>
                <a:gd name="T80" fmla="*/ 533 w 565"/>
                <a:gd name="T81" fmla="*/ 24 h 362"/>
                <a:gd name="T82" fmla="*/ 525 w 565"/>
                <a:gd name="T83" fmla="*/ 19 h 362"/>
                <a:gd name="T84" fmla="*/ 508 w 565"/>
                <a:gd name="T85" fmla="*/ 16 h 362"/>
                <a:gd name="T86" fmla="*/ 482 w 565"/>
                <a:gd name="T87" fmla="*/ 16 h 362"/>
                <a:gd name="T88" fmla="*/ 460 w 565"/>
                <a:gd name="T89" fmla="*/ 14 h 362"/>
                <a:gd name="T90" fmla="*/ 430 w 565"/>
                <a:gd name="T91" fmla="*/ 11 h 362"/>
                <a:gd name="T92" fmla="*/ 387 w 565"/>
                <a:gd name="T93" fmla="*/ 14 h 362"/>
                <a:gd name="T94" fmla="*/ 342 w 565"/>
                <a:gd name="T95" fmla="*/ 14 h 362"/>
                <a:gd name="T96" fmla="*/ 301 w 565"/>
                <a:gd name="T97" fmla="*/ 14 h 362"/>
                <a:gd name="T98" fmla="*/ 264 w 565"/>
                <a:gd name="T99" fmla="*/ 11 h 362"/>
                <a:gd name="T100" fmla="*/ 229 w 565"/>
                <a:gd name="T101" fmla="*/ 3 h 362"/>
                <a:gd name="T102" fmla="*/ 199 w 565"/>
                <a:gd name="T103" fmla="*/ 0 h 362"/>
                <a:gd name="T104" fmla="*/ 183 w 565"/>
                <a:gd name="T105" fmla="*/ 0 h 3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5"/>
                <a:gd name="T160" fmla="*/ 0 h 362"/>
                <a:gd name="T161" fmla="*/ 565 w 565"/>
                <a:gd name="T162" fmla="*/ 362 h 3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5" h="362">
                  <a:moveTo>
                    <a:pt x="178" y="0"/>
                  </a:moveTo>
                  <a:lnTo>
                    <a:pt x="164" y="0"/>
                  </a:lnTo>
                  <a:lnTo>
                    <a:pt x="148" y="3"/>
                  </a:lnTo>
                  <a:lnTo>
                    <a:pt x="134" y="6"/>
                  </a:lnTo>
                  <a:lnTo>
                    <a:pt x="121" y="11"/>
                  </a:lnTo>
                  <a:lnTo>
                    <a:pt x="108" y="14"/>
                  </a:lnTo>
                  <a:lnTo>
                    <a:pt x="94" y="22"/>
                  </a:lnTo>
                  <a:lnTo>
                    <a:pt x="83" y="30"/>
                  </a:lnTo>
                  <a:lnTo>
                    <a:pt x="73" y="38"/>
                  </a:lnTo>
                  <a:lnTo>
                    <a:pt x="62" y="48"/>
                  </a:lnTo>
                  <a:lnTo>
                    <a:pt x="48" y="59"/>
                  </a:lnTo>
                  <a:lnTo>
                    <a:pt x="38" y="73"/>
                  </a:lnTo>
                  <a:lnTo>
                    <a:pt x="27" y="89"/>
                  </a:lnTo>
                  <a:lnTo>
                    <a:pt x="16" y="105"/>
                  </a:lnTo>
                  <a:lnTo>
                    <a:pt x="8" y="118"/>
                  </a:lnTo>
                  <a:lnTo>
                    <a:pt x="5" y="126"/>
                  </a:lnTo>
                  <a:lnTo>
                    <a:pt x="3" y="134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3" y="164"/>
                  </a:lnTo>
                  <a:lnTo>
                    <a:pt x="5" y="180"/>
                  </a:lnTo>
                  <a:lnTo>
                    <a:pt x="11" y="196"/>
                  </a:lnTo>
                  <a:lnTo>
                    <a:pt x="19" y="212"/>
                  </a:lnTo>
                  <a:lnTo>
                    <a:pt x="27" y="228"/>
                  </a:lnTo>
                  <a:lnTo>
                    <a:pt x="38" y="242"/>
                  </a:lnTo>
                  <a:lnTo>
                    <a:pt x="48" y="255"/>
                  </a:lnTo>
                  <a:lnTo>
                    <a:pt x="59" y="268"/>
                  </a:lnTo>
                  <a:lnTo>
                    <a:pt x="70" y="282"/>
                  </a:lnTo>
                  <a:lnTo>
                    <a:pt x="81" y="295"/>
                  </a:lnTo>
                  <a:lnTo>
                    <a:pt x="94" y="306"/>
                  </a:lnTo>
                  <a:lnTo>
                    <a:pt x="105" y="317"/>
                  </a:lnTo>
                  <a:lnTo>
                    <a:pt x="113" y="322"/>
                  </a:lnTo>
                  <a:lnTo>
                    <a:pt x="121" y="327"/>
                  </a:lnTo>
                  <a:lnTo>
                    <a:pt x="129" y="333"/>
                  </a:lnTo>
                  <a:lnTo>
                    <a:pt x="137" y="335"/>
                  </a:lnTo>
                  <a:lnTo>
                    <a:pt x="148" y="341"/>
                  </a:lnTo>
                  <a:lnTo>
                    <a:pt x="159" y="343"/>
                  </a:lnTo>
                  <a:lnTo>
                    <a:pt x="172" y="346"/>
                  </a:lnTo>
                  <a:lnTo>
                    <a:pt x="186" y="349"/>
                  </a:lnTo>
                  <a:lnTo>
                    <a:pt x="194" y="349"/>
                  </a:lnTo>
                  <a:lnTo>
                    <a:pt x="202" y="351"/>
                  </a:lnTo>
                  <a:lnTo>
                    <a:pt x="221" y="354"/>
                  </a:lnTo>
                  <a:lnTo>
                    <a:pt x="239" y="354"/>
                  </a:lnTo>
                  <a:lnTo>
                    <a:pt x="261" y="357"/>
                  </a:lnTo>
                  <a:lnTo>
                    <a:pt x="285" y="360"/>
                  </a:lnTo>
                  <a:lnTo>
                    <a:pt x="309" y="362"/>
                  </a:lnTo>
                  <a:lnTo>
                    <a:pt x="334" y="362"/>
                  </a:lnTo>
                  <a:lnTo>
                    <a:pt x="360" y="362"/>
                  </a:lnTo>
                  <a:lnTo>
                    <a:pt x="385" y="362"/>
                  </a:lnTo>
                  <a:lnTo>
                    <a:pt x="409" y="362"/>
                  </a:lnTo>
                  <a:lnTo>
                    <a:pt x="433" y="360"/>
                  </a:lnTo>
                  <a:lnTo>
                    <a:pt x="457" y="357"/>
                  </a:lnTo>
                  <a:lnTo>
                    <a:pt x="476" y="354"/>
                  </a:lnTo>
                  <a:lnTo>
                    <a:pt x="495" y="349"/>
                  </a:lnTo>
                  <a:lnTo>
                    <a:pt x="503" y="343"/>
                  </a:lnTo>
                  <a:lnTo>
                    <a:pt x="511" y="341"/>
                  </a:lnTo>
                  <a:lnTo>
                    <a:pt x="519" y="338"/>
                  </a:lnTo>
                  <a:lnTo>
                    <a:pt x="525" y="333"/>
                  </a:lnTo>
                  <a:lnTo>
                    <a:pt x="530" y="327"/>
                  </a:lnTo>
                  <a:lnTo>
                    <a:pt x="535" y="322"/>
                  </a:lnTo>
                  <a:lnTo>
                    <a:pt x="543" y="309"/>
                  </a:lnTo>
                  <a:lnTo>
                    <a:pt x="552" y="292"/>
                  </a:lnTo>
                  <a:lnTo>
                    <a:pt x="557" y="276"/>
                  </a:lnTo>
                  <a:lnTo>
                    <a:pt x="560" y="258"/>
                  </a:lnTo>
                  <a:lnTo>
                    <a:pt x="562" y="236"/>
                  </a:lnTo>
                  <a:lnTo>
                    <a:pt x="565" y="217"/>
                  </a:lnTo>
                  <a:lnTo>
                    <a:pt x="565" y="196"/>
                  </a:lnTo>
                  <a:lnTo>
                    <a:pt x="562" y="174"/>
                  </a:lnTo>
                  <a:lnTo>
                    <a:pt x="562" y="153"/>
                  </a:lnTo>
                  <a:lnTo>
                    <a:pt x="560" y="132"/>
                  </a:lnTo>
                  <a:lnTo>
                    <a:pt x="560" y="113"/>
                  </a:lnTo>
                  <a:lnTo>
                    <a:pt x="557" y="97"/>
                  </a:lnTo>
                  <a:lnTo>
                    <a:pt x="554" y="78"/>
                  </a:lnTo>
                  <a:lnTo>
                    <a:pt x="552" y="65"/>
                  </a:lnTo>
                  <a:lnTo>
                    <a:pt x="549" y="59"/>
                  </a:lnTo>
                  <a:lnTo>
                    <a:pt x="549" y="54"/>
                  </a:lnTo>
                  <a:lnTo>
                    <a:pt x="546" y="46"/>
                  </a:lnTo>
                  <a:lnTo>
                    <a:pt x="543" y="38"/>
                  </a:lnTo>
                  <a:lnTo>
                    <a:pt x="541" y="32"/>
                  </a:lnTo>
                  <a:lnTo>
                    <a:pt x="538" y="27"/>
                  </a:lnTo>
                  <a:lnTo>
                    <a:pt x="533" y="24"/>
                  </a:lnTo>
                  <a:lnTo>
                    <a:pt x="530" y="22"/>
                  </a:lnTo>
                  <a:lnTo>
                    <a:pt x="525" y="19"/>
                  </a:lnTo>
                  <a:lnTo>
                    <a:pt x="519" y="19"/>
                  </a:lnTo>
                  <a:lnTo>
                    <a:pt x="508" y="16"/>
                  </a:lnTo>
                  <a:lnTo>
                    <a:pt x="495" y="16"/>
                  </a:lnTo>
                  <a:lnTo>
                    <a:pt x="482" y="16"/>
                  </a:lnTo>
                  <a:lnTo>
                    <a:pt x="468" y="14"/>
                  </a:lnTo>
                  <a:lnTo>
                    <a:pt x="460" y="14"/>
                  </a:lnTo>
                  <a:lnTo>
                    <a:pt x="452" y="11"/>
                  </a:lnTo>
                  <a:lnTo>
                    <a:pt x="430" y="11"/>
                  </a:lnTo>
                  <a:lnTo>
                    <a:pt x="409" y="11"/>
                  </a:lnTo>
                  <a:lnTo>
                    <a:pt x="387" y="14"/>
                  </a:lnTo>
                  <a:lnTo>
                    <a:pt x="363" y="14"/>
                  </a:lnTo>
                  <a:lnTo>
                    <a:pt x="342" y="14"/>
                  </a:lnTo>
                  <a:lnTo>
                    <a:pt x="320" y="14"/>
                  </a:lnTo>
                  <a:lnTo>
                    <a:pt x="301" y="14"/>
                  </a:lnTo>
                  <a:lnTo>
                    <a:pt x="282" y="11"/>
                  </a:lnTo>
                  <a:lnTo>
                    <a:pt x="264" y="11"/>
                  </a:lnTo>
                  <a:lnTo>
                    <a:pt x="247" y="6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199" y="0"/>
                  </a:lnTo>
                  <a:lnTo>
                    <a:pt x="188" y="0"/>
                  </a:lnTo>
                  <a:lnTo>
                    <a:pt x="183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8" name="Rectangle 12"/>
            <p:cNvSpPr>
              <a:spLocks noChangeArrowheads="1"/>
            </p:cNvSpPr>
            <p:nvPr/>
          </p:nvSpPr>
          <p:spPr bwMode="auto">
            <a:xfrm>
              <a:off x="1896" y="1657"/>
              <a:ext cx="1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85359" name="Rectangle 13"/>
            <p:cNvSpPr>
              <a:spLocks noChangeArrowheads="1"/>
            </p:cNvSpPr>
            <p:nvPr/>
          </p:nvSpPr>
          <p:spPr bwMode="auto">
            <a:xfrm>
              <a:off x="1963" y="1657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0" name="Freeform 14"/>
            <p:cNvSpPr>
              <a:spLocks/>
            </p:cNvSpPr>
            <p:nvPr/>
          </p:nvSpPr>
          <p:spPr bwMode="auto">
            <a:xfrm>
              <a:off x="443" y="1335"/>
              <a:ext cx="218" cy="215"/>
            </a:xfrm>
            <a:custGeom>
              <a:avLst/>
              <a:gdLst>
                <a:gd name="T0" fmla="*/ 99 w 218"/>
                <a:gd name="T1" fmla="*/ 0 h 215"/>
                <a:gd name="T2" fmla="*/ 78 w 218"/>
                <a:gd name="T3" fmla="*/ 6 h 215"/>
                <a:gd name="T4" fmla="*/ 56 w 218"/>
                <a:gd name="T5" fmla="*/ 14 h 215"/>
                <a:gd name="T6" fmla="*/ 40 w 218"/>
                <a:gd name="T7" fmla="*/ 25 h 215"/>
                <a:gd name="T8" fmla="*/ 24 w 218"/>
                <a:gd name="T9" fmla="*/ 41 h 215"/>
                <a:gd name="T10" fmla="*/ 13 w 218"/>
                <a:gd name="T11" fmla="*/ 57 h 215"/>
                <a:gd name="T12" fmla="*/ 5 w 218"/>
                <a:gd name="T13" fmla="*/ 76 h 215"/>
                <a:gd name="T14" fmla="*/ 0 w 218"/>
                <a:gd name="T15" fmla="*/ 97 h 215"/>
                <a:gd name="T16" fmla="*/ 0 w 218"/>
                <a:gd name="T17" fmla="*/ 118 h 215"/>
                <a:gd name="T18" fmla="*/ 5 w 218"/>
                <a:gd name="T19" fmla="*/ 140 h 215"/>
                <a:gd name="T20" fmla="*/ 13 w 218"/>
                <a:gd name="T21" fmla="*/ 159 h 215"/>
                <a:gd name="T22" fmla="*/ 24 w 218"/>
                <a:gd name="T23" fmla="*/ 175 h 215"/>
                <a:gd name="T24" fmla="*/ 40 w 218"/>
                <a:gd name="T25" fmla="*/ 191 h 215"/>
                <a:gd name="T26" fmla="*/ 56 w 218"/>
                <a:gd name="T27" fmla="*/ 202 h 215"/>
                <a:gd name="T28" fmla="*/ 78 w 218"/>
                <a:gd name="T29" fmla="*/ 210 h 215"/>
                <a:gd name="T30" fmla="*/ 99 w 218"/>
                <a:gd name="T31" fmla="*/ 215 h 215"/>
                <a:gd name="T32" fmla="*/ 121 w 218"/>
                <a:gd name="T33" fmla="*/ 215 h 215"/>
                <a:gd name="T34" fmla="*/ 142 w 218"/>
                <a:gd name="T35" fmla="*/ 210 h 215"/>
                <a:gd name="T36" fmla="*/ 161 w 218"/>
                <a:gd name="T37" fmla="*/ 202 h 215"/>
                <a:gd name="T38" fmla="*/ 177 w 218"/>
                <a:gd name="T39" fmla="*/ 191 h 215"/>
                <a:gd name="T40" fmla="*/ 193 w 218"/>
                <a:gd name="T41" fmla="*/ 175 h 215"/>
                <a:gd name="T42" fmla="*/ 204 w 218"/>
                <a:gd name="T43" fmla="*/ 159 h 215"/>
                <a:gd name="T44" fmla="*/ 212 w 218"/>
                <a:gd name="T45" fmla="*/ 140 h 215"/>
                <a:gd name="T46" fmla="*/ 218 w 218"/>
                <a:gd name="T47" fmla="*/ 118 h 215"/>
                <a:gd name="T48" fmla="*/ 218 w 218"/>
                <a:gd name="T49" fmla="*/ 97 h 215"/>
                <a:gd name="T50" fmla="*/ 212 w 218"/>
                <a:gd name="T51" fmla="*/ 76 h 215"/>
                <a:gd name="T52" fmla="*/ 204 w 218"/>
                <a:gd name="T53" fmla="*/ 57 h 215"/>
                <a:gd name="T54" fmla="*/ 193 w 218"/>
                <a:gd name="T55" fmla="*/ 41 h 215"/>
                <a:gd name="T56" fmla="*/ 177 w 218"/>
                <a:gd name="T57" fmla="*/ 25 h 215"/>
                <a:gd name="T58" fmla="*/ 161 w 218"/>
                <a:gd name="T59" fmla="*/ 14 h 215"/>
                <a:gd name="T60" fmla="*/ 142 w 218"/>
                <a:gd name="T61" fmla="*/ 6 h 215"/>
                <a:gd name="T62" fmla="*/ 121 w 218"/>
                <a:gd name="T63" fmla="*/ 0 h 2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5"/>
                <a:gd name="T98" fmla="*/ 218 w 218"/>
                <a:gd name="T99" fmla="*/ 215 h 2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5">
                  <a:moveTo>
                    <a:pt x="110" y="0"/>
                  </a:moveTo>
                  <a:lnTo>
                    <a:pt x="99" y="0"/>
                  </a:lnTo>
                  <a:lnTo>
                    <a:pt x="88" y="3"/>
                  </a:lnTo>
                  <a:lnTo>
                    <a:pt x="78" y="6"/>
                  </a:lnTo>
                  <a:lnTo>
                    <a:pt x="67" y="9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5"/>
                  </a:lnTo>
                  <a:lnTo>
                    <a:pt x="32" y="33"/>
                  </a:lnTo>
                  <a:lnTo>
                    <a:pt x="24" y="41"/>
                  </a:lnTo>
                  <a:lnTo>
                    <a:pt x="18" y="49"/>
                  </a:lnTo>
                  <a:lnTo>
                    <a:pt x="13" y="57"/>
                  </a:lnTo>
                  <a:lnTo>
                    <a:pt x="8" y="65"/>
                  </a:lnTo>
                  <a:lnTo>
                    <a:pt x="5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9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8" y="167"/>
                  </a:lnTo>
                  <a:lnTo>
                    <a:pt x="24" y="175"/>
                  </a:lnTo>
                  <a:lnTo>
                    <a:pt x="32" y="183"/>
                  </a:lnTo>
                  <a:lnTo>
                    <a:pt x="40" y="191"/>
                  </a:lnTo>
                  <a:lnTo>
                    <a:pt x="48" y="196"/>
                  </a:lnTo>
                  <a:lnTo>
                    <a:pt x="56" y="202"/>
                  </a:lnTo>
                  <a:lnTo>
                    <a:pt x="67" y="207"/>
                  </a:lnTo>
                  <a:lnTo>
                    <a:pt x="78" y="210"/>
                  </a:lnTo>
                  <a:lnTo>
                    <a:pt x="88" y="212"/>
                  </a:lnTo>
                  <a:lnTo>
                    <a:pt x="99" y="215"/>
                  </a:lnTo>
                  <a:lnTo>
                    <a:pt x="110" y="215"/>
                  </a:lnTo>
                  <a:lnTo>
                    <a:pt x="121" y="215"/>
                  </a:lnTo>
                  <a:lnTo>
                    <a:pt x="131" y="212"/>
                  </a:lnTo>
                  <a:lnTo>
                    <a:pt x="142" y="210"/>
                  </a:lnTo>
                  <a:lnTo>
                    <a:pt x="153" y="207"/>
                  </a:lnTo>
                  <a:lnTo>
                    <a:pt x="161" y="202"/>
                  </a:lnTo>
                  <a:lnTo>
                    <a:pt x="169" y="196"/>
                  </a:lnTo>
                  <a:lnTo>
                    <a:pt x="177" y="191"/>
                  </a:lnTo>
                  <a:lnTo>
                    <a:pt x="185" y="183"/>
                  </a:lnTo>
                  <a:lnTo>
                    <a:pt x="193" y="175"/>
                  </a:lnTo>
                  <a:lnTo>
                    <a:pt x="199" y="167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29"/>
                  </a:lnTo>
                  <a:lnTo>
                    <a:pt x="218" y="118"/>
                  </a:lnTo>
                  <a:lnTo>
                    <a:pt x="218" y="108"/>
                  </a:lnTo>
                  <a:lnTo>
                    <a:pt x="218" y="97"/>
                  </a:lnTo>
                  <a:lnTo>
                    <a:pt x="215" y="86"/>
                  </a:lnTo>
                  <a:lnTo>
                    <a:pt x="212" y="76"/>
                  </a:lnTo>
                  <a:lnTo>
                    <a:pt x="209" y="65"/>
                  </a:lnTo>
                  <a:lnTo>
                    <a:pt x="204" y="57"/>
                  </a:lnTo>
                  <a:lnTo>
                    <a:pt x="199" y="49"/>
                  </a:lnTo>
                  <a:lnTo>
                    <a:pt x="193" y="41"/>
                  </a:lnTo>
                  <a:lnTo>
                    <a:pt x="185" y="33"/>
                  </a:lnTo>
                  <a:lnTo>
                    <a:pt x="177" y="25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3" y="9"/>
                  </a:lnTo>
                  <a:lnTo>
                    <a:pt x="142" y="6"/>
                  </a:lnTo>
                  <a:lnTo>
                    <a:pt x="131" y="3"/>
                  </a:lnTo>
                  <a:lnTo>
                    <a:pt x="121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1" name="Rectangle 15"/>
            <p:cNvSpPr>
              <a:spLocks noChangeArrowheads="1"/>
            </p:cNvSpPr>
            <p:nvPr/>
          </p:nvSpPr>
          <p:spPr bwMode="auto">
            <a:xfrm>
              <a:off x="493" y="1378"/>
              <a:ext cx="12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85362" name="Rectangle 16"/>
            <p:cNvSpPr>
              <a:spLocks noChangeArrowheads="1"/>
            </p:cNvSpPr>
            <p:nvPr/>
          </p:nvSpPr>
          <p:spPr bwMode="auto">
            <a:xfrm>
              <a:off x="617" y="1360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63" name="Freeform 17"/>
            <p:cNvSpPr>
              <a:spLocks/>
            </p:cNvSpPr>
            <p:nvPr/>
          </p:nvSpPr>
          <p:spPr bwMode="auto">
            <a:xfrm>
              <a:off x="2584" y="1220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4 h 212"/>
                <a:gd name="T8" fmla="*/ 25 w 218"/>
                <a:gd name="T9" fmla="*/ 38 h 212"/>
                <a:gd name="T10" fmla="*/ 14 w 218"/>
                <a:gd name="T11" fmla="*/ 54 h 212"/>
                <a:gd name="T12" fmla="*/ 6 w 218"/>
                <a:gd name="T13" fmla="*/ 73 h 212"/>
                <a:gd name="T14" fmla="*/ 0 w 218"/>
                <a:gd name="T15" fmla="*/ 94 h 212"/>
                <a:gd name="T16" fmla="*/ 0 w 218"/>
                <a:gd name="T17" fmla="*/ 115 h 212"/>
                <a:gd name="T18" fmla="*/ 6 w 218"/>
                <a:gd name="T19" fmla="*/ 137 h 212"/>
                <a:gd name="T20" fmla="*/ 14 w 218"/>
                <a:gd name="T21" fmla="*/ 156 h 212"/>
                <a:gd name="T22" fmla="*/ 25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5 h 212"/>
                <a:gd name="T48" fmla="*/ 218 w 218"/>
                <a:gd name="T49" fmla="*/ 94 h 212"/>
                <a:gd name="T50" fmla="*/ 213 w 218"/>
                <a:gd name="T51" fmla="*/ 73 h 212"/>
                <a:gd name="T52" fmla="*/ 205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8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4"/>
                  </a:lnTo>
                  <a:lnTo>
                    <a:pt x="33" y="30"/>
                  </a:lnTo>
                  <a:lnTo>
                    <a:pt x="25" y="38"/>
                  </a:lnTo>
                  <a:lnTo>
                    <a:pt x="19" y="46"/>
                  </a:lnTo>
                  <a:lnTo>
                    <a:pt x="14" y="54"/>
                  </a:lnTo>
                  <a:lnTo>
                    <a:pt x="8" y="65"/>
                  </a:lnTo>
                  <a:lnTo>
                    <a:pt x="6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5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5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8" y="204"/>
                  </a:lnTo>
                  <a:lnTo>
                    <a:pt x="78" y="207"/>
                  </a:lnTo>
                  <a:lnTo>
                    <a:pt x="89" y="209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09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6" y="126"/>
                  </a:lnTo>
                  <a:lnTo>
                    <a:pt x="218" y="115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6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5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4" name="Rectangle 18"/>
            <p:cNvSpPr>
              <a:spLocks noChangeArrowheads="1"/>
            </p:cNvSpPr>
            <p:nvPr/>
          </p:nvSpPr>
          <p:spPr bwMode="auto">
            <a:xfrm>
              <a:off x="2641" y="1262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85365" name="Freeform 19"/>
            <p:cNvSpPr>
              <a:spLocks/>
            </p:cNvSpPr>
            <p:nvPr/>
          </p:nvSpPr>
          <p:spPr bwMode="auto">
            <a:xfrm>
              <a:off x="2579" y="1952"/>
              <a:ext cx="218" cy="212"/>
            </a:xfrm>
            <a:custGeom>
              <a:avLst/>
              <a:gdLst>
                <a:gd name="T0" fmla="*/ 97 w 218"/>
                <a:gd name="T1" fmla="*/ 0 h 212"/>
                <a:gd name="T2" fmla="*/ 75 w 218"/>
                <a:gd name="T3" fmla="*/ 6 h 212"/>
                <a:gd name="T4" fmla="*/ 56 w 218"/>
                <a:gd name="T5" fmla="*/ 14 h 212"/>
                <a:gd name="T6" fmla="*/ 40 w 218"/>
                <a:gd name="T7" fmla="*/ 24 h 212"/>
                <a:gd name="T8" fmla="*/ 24 w 218"/>
                <a:gd name="T9" fmla="*/ 38 h 212"/>
                <a:gd name="T10" fmla="*/ 13 w 218"/>
                <a:gd name="T11" fmla="*/ 54 h 212"/>
                <a:gd name="T12" fmla="*/ 5 w 218"/>
                <a:gd name="T13" fmla="*/ 73 h 212"/>
                <a:gd name="T14" fmla="*/ 0 w 218"/>
                <a:gd name="T15" fmla="*/ 94 h 212"/>
                <a:gd name="T16" fmla="*/ 0 w 218"/>
                <a:gd name="T17" fmla="*/ 116 h 212"/>
                <a:gd name="T18" fmla="*/ 5 w 218"/>
                <a:gd name="T19" fmla="*/ 137 h 212"/>
                <a:gd name="T20" fmla="*/ 13 w 218"/>
                <a:gd name="T21" fmla="*/ 156 h 212"/>
                <a:gd name="T22" fmla="*/ 24 w 218"/>
                <a:gd name="T23" fmla="*/ 172 h 212"/>
                <a:gd name="T24" fmla="*/ 40 w 218"/>
                <a:gd name="T25" fmla="*/ 188 h 212"/>
                <a:gd name="T26" fmla="*/ 56 w 218"/>
                <a:gd name="T27" fmla="*/ 199 h 212"/>
                <a:gd name="T28" fmla="*/ 75 w 218"/>
                <a:gd name="T29" fmla="*/ 207 h 212"/>
                <a:gd name="T30" fmla="*/ 97 w 218"/>
                <a:gd name="T31" fmla="*/ 212 h 212"/>
                <a:gd name="T32" fmla="*/ 118 w 218"/>
                <a:gd name="T33" fmla="*/ 212 h 212"/>
                <a:gd name="T34" fmla="*/ 140 w 218"/>
                <a:gd name="T35" fmla="*/ 207 h 212"/>
                <a:gd name="T36" fmla="*/ 161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4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3 h 212"/>
                <a:gd name="T52" fmla="*/ 204 w 218"/>
                <a:gd name="T53" fmla="*/ 54 h 212"/>
                <a:gd name="T54" fmla="*/ 194 w 218"/>
                <a:gd name="T55" fmla="*/ 38 h 212"/>
                <a:gd name="T56" fmla="*/ 178 w 218"/>
                <a:gd name="T57" fmla="*/ 24 h 212"/>
                <a:gd name="T58" fmla="*/ 161 w 218"/>
                <a:gd name="T59" fmla="*/ 14 h 212"/>
                <a:gd name="T60" fmla="*/ 140 w 218"/>
                <a:gd name="T61" fmla="*/ 6 h 212"/>
                <a:gd name="T62" fmla="*/ 118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08" y="0"/>
                  </a:moveTo>
                  <a:lnTo>
                    <a:pt x="97" y="0"/>
                  </a:lnTo>
                  <a:lnTo>
                    <a:pt x="86" y="3"/>
                  </a:lnTo>
                  <a:lnTo>
                    <a:pt x="75" y="6"/>
                  </a:lnTo>
                  <a:lnTo>
                    <a:pt x="65" y="8"/>
                  </a:lnTo>
                  <a:lnTo>
                    <a:pt x="56" y="14"/>
                  </a:lnTo>
                  <a:lnTo>
                    <a:pt x="48" y="19"/>
                  </a:lnTo>
                  <a:lnTo>
                    <a:pt x="40" y="24"/>
                  </a:lnTo>
                  <a:lnTo>
                    <a:pt x="32" y="30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3" y="54"/>
                  </a:lnTo>
                  <a:lnTo>
                    <a:pt x="8" y="65"/>
                  </a:lnTo>
                  <a:lnTo>
                    <a:pt x="5" y="73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5" y="137"/>
                  </a:lnTo>
                  <a:lnTo>
                    <a:pt x="8" y="148"/>
                  </a:lnTo>
                  <a:lnTo>
                    <a:pt x="13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2" y="180"/>
                  </a:lnTo>
                  <a:lnTo>
                    <a:pt x="40" y="188"/>
                  </a:lnTo>
                  <a:lnTo>
                    <a:pt x="48" y="193"/>
                  </a:lnTo>
                  <a:lnTo>
                    <a:pt x="56" y="199"/>
                  </a:lnTo>
                  <a:lnTo>
                    <a:pt x="65" y="204"/>
                  </a:lnTo>
                  <a:lnTo>
                    <a:pt x="75" y="207"/>
                  </a:lnTo>
                  <a:lnTo>
                    <a:pt x="86" y="209"/>
                  </a:lnTo>
                  <a:lnTo>
                    <a:pt x="97" y="212"/>
                  </a:lnTo>
                  <a:lnTo>
                    <a:pt x="108" y="212"/>
                  </a:lnTo>
                  <a:lnTo>
                    <a:pt x="118" y="212"/>
                  </a:lnTo>
                  <a:lnTo>
                    <a:pt x="129" y="209"/>
                  </a:lnTo>
                  <a:lnTo>
                    <a:pt x="140" y="207"/>
                  </a:lnTo>
                  <a:lnTo>
                    <a:pt x="151" y="204"/>
                  </a:lnTo>
                  <a:lnTo>
                    <a:pt x="161" y="199"/>
                  </a:lnTo>
                  <a:lnTo>
                    <a:pt x="169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4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3"/>
                  </a:lnTo>
                  <a:lnTo>
                    <a:pt x="213" y="73"/>
                  </a:lnTo>
                  <a:lnTo>
                    <a:pt x="210" y="65"/>
                  </a:lnTo>
                  <a:lnTo>
                    <a:pt x="204" y="54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0"/>
                  </a:lnTo>
                  <a:lnTo>
                    <a:pt x="178" y="24"/>
                  </a:lnTo>
                  <a:lnTo>
                    <a:pt x="169" y="19"/>
                  </a:lnTo>
                  <a:lnTo>
                    <a:pt x="161" y="14"/>
                  </a:lnTo>
                  <a:lnTo>
                    <a:pt x="151" y="8"/>
                  </a:lnTo>
                  <a:lnTo>
                    <a:pt x="140" y="6"/>
                  </a:lnTo>
                  <a:lnTo>
                    <a:pt x="129" y="3"/>
                  </a:lnTo>
                  <a:lnTo>
                    <a:pt x="118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6" name="Rectangle 20"/>
            <p:cNvSpPr>
              <a:spLocks noChangeArrowheads="1"/>
            </p:cNvSpPr>
            <p:nvPr/>
          </p:nvSpPr>
          <p:spPr bwMode="auto">
            <a:xfrm>
              <a:off x="2653" y="1983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185367" name="Line 21"/>
            <p:cNvSpPr>
              <a:spLocks noChangeShapeType="1"/>
            </p:cNvSpPr>
            <p:nvPr/>
          </p:nvSpPr>
          <p:spPr bwMode="auto">
            <a:xfrm>
              <a:off x="674" y="1448"/>
              <a:ext cx="2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8" name="Line 22"/>
            <p:cNvSpPr>
              <a:spLocks noChangeShapeType="1"/>
            </p:cNvSpPr>
            <p:nvPr/>
          </p:nvSpPr>
          <p:spPr bwMode="auto">
            <a:xfrm>
              <a:off x="2165" y="1140"/>
              <a:ext cx="419" cy="1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9" name="Line 23"/>
            <p:cNvSpPr>
              <a:spLocks noChangeShapeType="1"/>
            </p:cNvSpPr>
            <p:nvPr/>
          </p:nvSpPr>
          <p:spPr bwMode="auto">
            <a:xfrm flipV="1">
              <a:off x="2192" y="1381"/>
              <a:ext cx="422" cy="35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0" name="Line 24"/>
            <p:cNvSpPr>
              <a:spLocks noChangeShapeType="1"/>
            </p:cNvSpPr>
            <p:nvPr/>
          </p:nvSpPr>
          <p:spPr bwMode="auto">
            <a:xfrm>
              <a:off x="2197" y="1821"/>
              <a:ext cx="387" cy="20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1" name="Line 25"/>
            <p:cNvSpPr>
              <a:spLocks noChangeShapeType="1"/>
            </p:cNvSpPr>
            <p:nvPr/>
          </p:nvSpPr>
          <p:spPr bwMode="auto">
            <a:xfrm flipV="1">
              <a:off x="1481" y="1228"/>
              <a:ext cx="183" cy="14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2" name="Line 26"/>
            <p:cNvSpPr>
              <a:spLocks noChangeShapeType="1"/>
            </p:cNvSpPr>
            <p:nvPr/>
          </p:nvSpPr>
          <p:spPr bwMode="auto">
            <a:xfrm flipV="1">
              <a:off x="2030" y="1309"/>
              <a:ext cx="1" cy="268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3" name="Line 27"/>
            <p:cNvSpPr>
              <a:spLocks noChangeShapeType="1"/>
            </p:cNvSpPr>
            <p:nvPr/>
          </p:nvSpPr>
          <p:spPr bwMode="auto">
            <a:xfrm>
              <a:off x="1497" y="1577"/>
              <a:ext cx="167" cy="104"/>
            </a:xfrm>
            <a:prstGeom prst="line">
              <a:avLst/>
            </a:prstGeom>
            <a:noFill/>
            <a:ln w="555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4" name="Rectangle 28"/>
            <p:cNvSpPr>
              <a:spLocks noChangeArrowheads="1"/>
            </p:cNvSpPr>
            <p:nvPr/>
          </p:nvSpPr>
          <p:spPr bwMode="auto">
            <a:xfrm>
              <a:off x="3050" y="853"/>
              <a:ext cx="608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5" name="Rectangle 29"/>
            <p:cNvSpPr>
              <a:spLocks noChangeArrowheads="1"/>
            </p:cNvSpPr>
            <p:nvPr/>
          </p:nvSpPr>
          <p:spPr bwMode="auto">
            <a:xfrm>
              <a:off x="3131" y="896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legend</a:t>
              </a:r>
              <a:r>
                <a:rPr lang="en-US" sz="1700" b="1">
                  <a:solidFill>
                    <a:srgbClr val="000000"/>
                  </a:solidFill>
                </a:rPr>
                <a:t>:</a:t>
              </a:r>
              <a:endParaRPr lang="en-US"/>
            </a:p>
          </p:txBody>
        </p:sp>
        <p:sp>
          <p:nvSpPr>
            <p:cNvPr id="185376" name="Rectangle 30"/>
            <p:cNvSpPr>
              <a:spLocks noChangeArrowheads="1"/>
            </p:cNvSpPr>
            <p:nvPr/>
          </p:nvSpPr>
          <p:spPr bwMode="auto">
            <a:xfrm>
              <a:off x="3548" y="898"/>
              <a:ext cx="3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185377" name="Rectangle 31"/>
            <p:cNvSpPr>
              <a:spLocks noChangeArrowheads="1"/>
            </p:cNvSpPr>
            <p:nvPr/>
          </p:nvSpPr>
          <p:spPr bwMode="auto">
            <a:xfrm>
              <a:off x="4261" y="1432"/>
              <a:ext cx="731" cy="4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8" name="Rectangle 32"/>
            <p:cNvSpPr>
              <a:spLocks noChangeArrowheads="1"/>
            </p:cNvSpPr>
            <p:nvPr/>
          </p:nvSpPr>
          <p:spPr bwMode="auto">
            <a:xfrm>
              <a:off x="4341" y="1472"/>
              <a:ext cx="7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customer </a:t>
              </a:r>
              <a:endParaRPr lang="en-US" sz="2000"/>
            </a:p>
          </p:txBody>
        </p:sp>
        <p:sp>
          <p:nvSpPr>
            <p:cNvPr id="185379" name="Rectangle 33"/>
            <p:cNvSpPr>
              <a:spLocks noChangeArrowheads="1"/>
            </p:cNvSpPr>
            <p:nvPr/>
          </p:nvSpPr>
          <p:spPr bwMode="auto">
            <a:xfrm>
              <a:off x="4341" y="1630"/>
              <a:ext cx="6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network:</a:t>
              </a:r>
              <a:endParaRPr lang="en-US" sz="2000"/>
            </a:p>
          </p:txBody>
        </p:sp>
        <p:sp>
          <p:nvSpPr>
            <p:cNvPr id="185380" name="Rectangle 34"/>
            <p:cNvSpPr>
              <a:spLocks noChangeArrowheads="1"/>
            </p:cNvSpPr>
            <p:nvPr/>
          </p:nvSpPr>
          <p:spPr bwMode="auto">
            <a:xfrm>
              <a:off x="4823" y="1630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1" name="Rectangle 35"/>
            <p:cNvSpPr>
              <a:spLocks noChangeArrowheads="1"/>
            </p:cNvSpPr>
            <p:nvPr/>
          </p:nvSpPr>
          <p:spPr bwMode="auto">
            <a:xfrm>
              <a:off x="4261" y="869"/>
              <a:ext cx="697" cy="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2" name="Rectangle 36"/>
            <p:cNvSpPr>
              <a:spLocks noChangeArrowheads="1"/>
            </p:cNvSpPr>
            <p:nvPr/>
          </p:nvSpPr>
          <p:spPr bwMode="auto">
            <a:xfrm>
              <a:off x="4341" y="909"/>
              <a:ext cx="5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provider</a:t>
              </a:r>
              <a:endParaRPr lang="en-US" sz="2000"/>
            </a:p>
          </p:txBody>
        </p:sp>
        <p:sp>
          <p:nvSpPr>
            <p:cNvPr id="185383" name="Rectangle 37"/>
            <p:cNvSpPr>
              <a:spLocks noChangeArrowheads="1"/>
            </p:cNvSpPr>
            <p:nvPr/>
          </p:nvSpPr>
          <p:spPr bwMode="auto">
            <a:xfrm>
              <a:off x="4796" y="909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4" name="Rectangle 38"/>
            <p:cNvSpPr>
              <a:spLocks noChangeArrowheads="1"/>
            </p:cNvSpPr>
            <p:nvPr/>
          </p:nvSpPr>
          <p:spPr bwMode="auto">
            <a:xfrm>
              <a:off x="4341" y="1064"/>
              <a:ext cx="5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network</a:t>
              </a:r>
              <a:endParaRPr lang="en-US" sz="2000"/>
            </a:p>
          </p:txBody>
        </p:sp>
        <p:sp>
          <p:nvSpPr>
            <p:cNvPr id="185385" name="Rectangle 39"/>
            <p:cNvSpPr>
              <a:spLocks noChangeArrowheads="1"/>
            </p:cNvSpPr>
            <p:nvPr/>
          </p:nvSpPr>
          <p:spPr bwMode="auto">
            <a:xfrm>
              <a:off x="4785" y="1064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 </a:t>
              </a:r>
              <a:endParaRPr lang="en-US" sz="2000"/>
            </a:p>
          </p:txBody>
        </p:sp>
        <p:sp>
          <p:nvSpPr>
            <p:cNvPr id="185386" name="Freeform 40"/>
            <p:cNvSpPr>
              <a:spLocks/>
            </p:cNvSpPr>
            <p:nvPr/>
          </p:nvSpPr>
          <p:spPr bwMode="auto">
            <a:xfrm>
              <a:off x="3749" y="901"/>
              <a:ext cx="563" cy="362"/>
            </a:xfrm>
            <a:custGeom>
              <a:avLst/>
              <a:gdLst>
                <a:gd name="T0" fmla="*/ 162 w 563"/>
                <a:gd name="T1" fmla="*/ 0 h 362"/>
                <a:gd name="T2" fmla="*/ 132 w 563"/>
                <a:gd name="T3" fmla="*/ 5 h 362"/>
                <a:gd name="T4" fmla="*/ 108 w 563"/>
                <a:gd name="T5" fmla="*/ 13 h 362"/>
                <a:gd name="T6" fmla="*/ 81 w 563"/>
                <a:gd name="T7" fmla="*/ 30 h 362"/>
                <a:gd name="T8" fmla="*/ 60 w 563"/>
                <a:gd name="T9" fmla="*/ 48 h 362"/>
                <a:gd name="T10" fmla="*/ 35 w 563"/>
                <a:gd name="T11" fmla="*/ 72 h 362"/>
                <a:gd name="T12" fmla="*/ 14 w 563"/>
                <a:gd name="T13" fmla="*/ 102 h 362"/>
                <a:gd name="T14" fmla="*/ 3 w 563"/>
                <a:gd name="T15" fmla="*/ 126 h 362"/>
                <a:gd name="T16" fmla="*/ 0 w 563"/>
                <a:gd name="T17" fmla="*/ 140 h 362"/>
                <a:gd name="T18" fmla="*/ 0 w 563"/>
                <a:gd name="T19" fmla="*/ 156 h 362"/>
                <a:gd name="T20" fmla="*/ 3 w 563"/>
                <a:gd name="T21" fmla="*/ 180 h 362"/>
                <a:gd name="T22" fmla="*/ 17 w 563"/>
                <a:gd name="T23" fmla="*/ 212 h 362"/>
                <a:gd name="T24" fmla="*/ 35 w 563"/>
                <a:gd name="T25" fmla="*/ 241 h 362"/>
                <a:gd name="T26" fmla="*/ 60 w 563"/>
                <a:gd name="T27" fmla="*/ 268 h 362"/>
                <a:gd name="T28" fmla="*/ 81 w 563"/>
                <a:gd name="T29" fmla="*/ 292 h 362"/>
                <a:gd name="T30" fmla="*/ 103 w 563"/>
                <a:gd name="T31" fmla="*/ 316 h 362"/>
                <a:gd name="T32" fmla="*/ 119 w 563"/>
                <a:gd name="T33" fmla="*/ 327 h 362"/>
                <a:gd name="T34" fmla="*/ 135 w 563"/>
                <a:gd name="T35" fmla="*/ 335 h 362"/>
                <a:gd name="T36" fmla="*/ 156 w 563"/>
                <a:gd name="T37" fmla="*/ 341 h 362"/>
                <a:gd name="T38" fmla="*/ 183 w 563"/>
                <a:gd name="T39" fmla="*/ 346 h 362"/>
                <a:gd name="T40" fmla="*/ 200 w 563"/>
                <a:gd name="T41" fmla="*/ 349 h 362"/>
                <a:gd name="T42" fmla="*/ 240 w 563"/>
                <a:gd name="T43" fmla="*/ 354 h 362"/>
                <a:gd name="T44" fmla="*/ 286 w 563"/>
                <a:gd name="T45" fmla="*/ 357 h 362"/>
                <a:gd name="T46" fmla="*/ 334 w 563"/>
                <a:gd name="T47" fmla="*/ 359 h 362"/>
                <a:gd name="T48" fmla="*/ 385 w 563"/>
                <a:gd name="T49" fmla="*/ 362 h 362"/>
                <a:gd name="T50" fmla="*/ 434 w 563"/>
                <a:gd name="T51" fmla="*/ 359 h 362"/>
                <a:gd name="T52" fmla="*/ 477 w 563"/>
                <a:gd name="T53" fmla="*/ 351 h 362"/>
                <a:gd name="T54" fmla="*/ 504 w 563"/>
                <a:gd name="T55" fmla="*/ 343 h 362"/>
                <a:gd name="T56" fmla="*/ 517 w 563"/>
                <a:gd name="T57" fmla="*/ 335 h 362"/>
                <a:gd name="T58" fmla="*/ 528 w 563"/>
                <a:gd name="T59" fmla="*/ 325 h 362"/>
                <a:gd name="T60" fmla="*/ 541 w 563"/>
                <a:gd name="T61" fmla="*/ 306 h 362"/>
                <a:gd name="T62" fmla="*/ 555 w 563"/>
                <a:gd name="T63" fmla="*/ 274 h 362"/>
                <a:gd name="T64" fmla="*/ 560 w 563"/>
                <a:gd name="T65" fmla="*/ 236 h 362"/>
                <a:gd name="T66" fmla="*/ 563 w 563"/>
                <a:gd name="T67" fmla="*/ 193 h 362"/>
                <a:gd name="T68" fmla="*/ 560 w 563"/>
                <a:gd name="T69" fmla="*/ 153 h 362"/>
                <a:gd name="T70" fmla="*/ 557 w 563"/>
                <a:gd name="T71" fmla="*/ 113 h 362"/>
                <a:gd name="T72" fmla="*/ 552 w 563"/>
                <a:gd name="T73" fmla="*/ 78 h 362"/>
                <a:gd name="T74" fmla="*/ 547 w 563"/>
                <a:gd name="T75" fmla="*/ 59 h 362"/>
                <a:gd name="T76" fmla="*/ 544 w 563"/>
                <a:gd name="T77" fmla="*/ 46 h 362"/>
                <a:gd name="T78" fmla="*/ 539 w 563"/>
                <a:gd name="T79" fmla="*/ 30 h 362"/>
                <a:gd name="T80" fmla="*/ 533 w 563"/>
                <a:gd name="T81" fmla="*/ 22 h 362"/>
                <a:gd name="T82" fmla="*/ 522 w 563"/>
                <a:gd name="T83" fmla="*/ 19 h 362"/>
                <a:gd name="T84" fmla="*/ 506 w 563"/>
                <a:gd name="T85" fmla="*/ 16 h 362"/>
                <a:gd name="T86" fmla="*/ 479 w 563"/>
                <a:gd name="T87" fmla="*/ 16 h 362"/>
                <a:gd name="T88" fmla="*/ 466 w 563"/>
                <a:gd name="T89" fmla="*/ 13 h 362"/>
                <a:gd name="T90" fmla="*/ 450 w 563"/>
                <a:gd name="T91" fmla="*/ 11 h 362"/>
                <a:gd name="T92" fmla="*/ 409 w 563"/>
                <a:gd name="T93" fmla="*/ 11 h 362"/>
                <a:gd name="T94" fmla="*/ 364 w 563"/>
                <a:gd name="T95" fmla="*/ 13 h 362"/>
                <a:gd name="T96" fmla="*/ 321 w 563"/>
                <a:gd name="T97" fmla="*/ 13 h 362"/>
                <a:gd name="T98" fmla="*/ 283 w 563"/>
                <a:gd name="T99" fmla="*/ 11 h 362"/>
                <a:gd name="T100" fmla="*/ 248 w 563"/>
                <a:gd name="T101" fmla="*/ 5 h 362"/>
                <a:gd name="T102" fmla="*/ 213 w 563"/>
                <a:gd name="T103" fmla="*/ 0 h 362"/>
                <a:gd name="T104" fmla="*/ 186 w 563"/>
                <a:gd name="T105" fmla="*/ 0 h 362"/>
                <a:gd name="T106" fmla="*/ 175 w 563"/>
                <a:gd name="T107" fmla="*/ 0 h 3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3"/>
                <a:gd name="T163" fmla="*/ 0 h 362"/>
                <a:gd name="T164" fmla="*/ 563 w 563"/>
                <a:gd name="T165" fmla="*/ 362 h 3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3" h="362">
                  <a:moveTo>
                    <a:pt x="175" y="0"/>
                  </a:moveTo>
                  <a:lnTo>
                    <a:pt x="162" y="0"/>
                  </a:lnTo>
                  <a:lnTo>
                    <a:pt x="148" y="3"/>
                  </a:lnTo>
                  <a:lnTo>
                    <a:pt x="132" y="5"/>
                  </a:lnTo>
                  <a:lnTo>
                    <a:pt x="119" y="11"/>
                  </a:lnTo>
                  <a:lnTo>
                    <a:pt x="108" y="13"/>
                  </a:lnTo>
                  <a:lnTo>
                    <a:pt x="95" y="22"/>
                  </a:lnTo>
                  <a:lnTo>
                    <a:pt x="81" y="30"/>
                  </a:lnTo>
                  <a:lnTo>
                    <a:pt x="70" y="38"/>
                  </a:lnTo>
                  <a:lnTo>
                    <a:pt x="60" y="48"/>
                  </a:lnTo>
                  <a:lnTo>
                    <a:pt x="46" y="59"/>
                  </a:lnTo>
                  <a:lnTo>
                    <a:pt x="35" y="72"/>
                  </a:lnTo>
                  <a:lnTo>
                    <a:pt x="25" y="89"/>
                  </a:lnTo>
                  <a:lnTo>
                    <a:pt x="14" y="102"/>
                  </a:lnTo>
                  <a:lnTo>
                    <a:pt x="8" y="118"/>
                  </a:lnTo>
                  <a:lnTo>
                    <a:pt x="3" y="126"/>
                  </a:lnTo>
                  <a:lnTo>
                    <a:pt x="3" y="134"/>
                  </a:lnTo>
                  <a:lnTo>
                    <a:pt x="0" y="140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3" y="180"/>
                  </a:lnTo>
                  <a:lnTo>
                    <a:pt x="8" y="196"/>
                  </a:lnTo>
                  <a:lnTo>
                    <a:pt x="17" y="212"/>
                  </a:lnTo>
                  <a:lnTo>
                    <a:pt x="27" y="225"/>
                  </a:lnTo>
                  <a:lnTo>
                    <a:pt x="35" y="241"/>
                  </a:lnTo>
                  <a:lnTo>
                    <a:pt x="49" y="255"/>
                  </a:lnTo>
                  <a:lnTo>
                    <a:pt x="60" y="268"/>
                  </a:lnTo>
                  <a:lnTo>
                    <a:pt x="70" y="282"/>
                  </a:lnTo>
                  <a:lnTo>
                    <a:pt x="81" y="292"/>
                  </a:lnTo>
                  <a:lnTo>
                    <a:pt x="92" y="306"/>
                  </a:lnTo>
                  <a:lnTo>
                    <a:pt x="103" y="316"/>
                  </a:lnTo>
                  <a:lnTo>
                    <a:pt x="111" y="322"/>
                  </a:lnTo>
                  <a:lnTo>
                    <a:pt x="119" y="327"/>
                  </a:lnTo>
                  <a:lnTo>
                    <a:pt x="127" y="330"/>
                  </a:lnTo>
                  <a:lnTo>
                    <a:pt x="135" y="335"/>
                  </a:lnTo>
                  <a:lnTo>
                    <a:pt x="146" y="338"/>
                  </a:lnTo>
                  <a:lnTo>
                    <a:pt x="156" y="341"/>
                  </a:lnTo>
                  <a:lnTo>
                    <a:pt x="170" y="343"/>
                  </a:lnTo>
                  <a:lnTo>
                    <a:pt x="183" y="346"/>
                  </a:lnTo>
                  <a:lnTo>
                    <a:pt x="191" y="346"/>
                  </a:lnTo>
                  <a:lnTo>
                    <a:pt x="200" y="349"/>
                  </a:lnTo>
                  <a:lnTo>
                    <a:pt x="218" y="351"/>
                  </a:lnTo>
                  <a:lnTo>
                    <a:pt x="240" y="354"/>
                  </a:lnTo>
                  <a:lnTo>
                    <a:pt x="261" y="354"/>
                  </a:lnTo>
                  <a:lnTo>
                    <a:pt x="286" y="357"/>
                  </a:lnTo>
                  <a:lnTo>
                    <a:pt x="310" y="359"/>
                  </a:lnTo>
                  <a:lnTo>
                    <a:pt x="334" y="359"/>
                  </a:lnTo>
                  <a:lnTo>
                    <a:pt x="361" y="362"/>
                  </a:lnTo>
                  <a:lnTo>
                    <a:pt x="385" y="362"/>
                  </a:lnTo>
                  <a:lnTo>
                    <a:pt x="409" y="359"/>
                  </a:lnTo>
                  <a:lnTo>
                    <a:pt x="434" y="359"/>
                  </a:lnTo>
                  <a:lnTo>
                    <a:pt x="455" y="357"/>
                  </a:lnTo>
                  <a:lnTo>
                    <a:pt x="477" y="351"/>
                  </a:lnTo>
                  <a:lnTo>
                    <a:pt x="493" y="346"/>
                  </a:lnTo>
                  <a:lnTo>
                    <a:pt x="504" y="343"/>
                  </a:lnTo>
                  <a:lnTo>
                    <a:pt x="509" y="338"/>
                  </a:lnTo>
                  <a:lnTo>
                    <a:pt x="517" y="335"/>
                  </a:lnTo>
                  <a:lnTo>
                    <a:pt x="522" y="330"/>
                  </a:lnTo>
                  <a:lnTo>
                    <a:pt x="528" y="325"/>
                  </a:lnTo>
                  <a:lnTo>
                    <a:pt x="533" y="319"/>
                  </a:lnTo>
                  <a:lnTo>
                    <a:pt x="541" y="306"/>
                  </a:lnTo>
                  <a:lnTo>
                    <a:pt x="549" y="292"/>
                  </a:lnTo>
                  <a:lnTo>
                    <a:pt x="555" y="274"/>
                  </a:lnTo>
                  <a:lnTo>
                    <a:pt x="557" y="255"/>
                  </a:lnTo>
                  <a:lnTo>
                    <a:pt x="560" y="236"/>
                  </a:lnTo>
                  <a:lnTo>
                    <a:pt x="563" y="215"/>
                  </a:lnTo>
                  <a:lnTo>
                    <a:pt x="563" y="193"/>
                  </a:lnTo>
                  <a:lnTo>
                    <a:pt x="560" y="172"/>
                  </a:lnTo>
                  <a:lnTo>
                    <a:pt x="560" y="153"/>
                  </a:lnTo>
                  <a:lnTo>
                    <a:pt x="557" y="131"/>
                  </a:lnTo>
                  <a:lnTo>
                    <a:pt x="557" y="113"/>
                  </a:lnTo>
                  <a:lnTo>
                    <a:pt x="555" y="94"/>
                  </a:lnTo>
                  <a:lnTo>
                    <a:pt x="552" y="78"/>
                  </a:lnTo>
                  <a:lnTo>
                    <a:pt x="549" y="64"/>
                  </a:lnTo>
                  <a:lnTo>
                    <a:pt x="547" y="59"/>
                  </a:lnTo>
                  <a:lnTo>
                    <a:pt x="547" y="54"/>
                  </a:lnTo>
                  <a:lnTo>
                    <a:pt x="544" y="46"/>
                  </a:lnTo>
                  <a:lnTo>
                    <a:pt x="541" y="38"/>
                  </a:lnTo>
                  <a:lnTo>
                    <a:pt x="539" y="30"/>
                  </a:lnTo>
                  <a:lnTo>
                    <a:pt x="536" y="27"/>
                  </a:lnTo>
                  <a:lnTo>
                    <a:pt x="533" y="22"/>
                  </a:lnTo>
                  <a:lnTo>
                    <a:pt x="528" y="19"/>
                  </a:lnTo>
                  <a:lnTo>
                    <a:pt x="522" y="19"/>
                  </a:lnTo>
                  <a:lnTo>
                    <a:pt x="520" y="16"/>
                  </a:lnTo>
                  <a:lnTo>
                    <a:pt x="506" y="16"/>
                  </a:lnTo>
                  <a:lnTo>
                    <a:pt x="495" y="16"/>
                  </a:lnTo>
                  <a:lnTo>
                    <a:pt x="479" y="16"/>
                  </a:lnTo>
                  <a:lnTo>
                    <a:pt x="474" y="13"/>
                  </a:lnTo>
                  <a:lnTo>
                    <a:pt x="466" y="13"/>
                  </a:lnTo>
                  <a:lnTo>
                    <a:pt x="458" y="13"/>
                  </a:lnTo>
                  <a:lnTo>
                    <a:pt x="450" y="11"/>
                  </a:lnTo>
                  <a:lnTo>
                    <a:pt x="431" y="11"/>
                  </a:lnTo>
                  <a:lnTo>
                    <a:pt x="409" y="11"/>
                  </a:lnTo>
                  <a:lnTo>
                    <a:pt x="388" y="13"/>
                  </a:lnTo>
                  <a:lnTo>
                    <a:pt x="364" y="13"/>
                  </a:lnTo>
                  <a:lnTo>
                    <a:pt x="342" y="13"/>
                  </a:lnTo>
                  <a:lnTo>
                    <a:pt x="321" y="13"/>
                  </a:lnTo>
                  <a:lnTo>
                    <a:pt x="302" y="13"/>
                  </a:lnTo>
                  <a:lnTo>
                    <a:pt x="283" y="11"/>
                  </a:lnTo>
                  <a:lnTo>
                    <a:pt x="264" y="11"/>
                  </a:lnTo>
                  <a:lnTo>
                    <a:pt x="248" y="5"/>
                  </a:lnTo>
                  <a:lnTo>
                    <a:pt x="229" y="3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7" name="Freeform 41"/>
            <p:cNvSpPr>
              <a:spLocks/>
            </p:cNvSpPr>
            <p:nvPr/>
          </p:nvSpPr>
          <p:spPr bwMode="auto">
            <a:xfrm>
              <a:off x="4064" y="1504"/>
              <a:ext cx="218" cy="212"/>
            </a:xfrm>
            <a:custGeom>
              <a:avLst/>
              <a:gdLst>
                <a:gd name="T0" fmla="*/ 100 w 218"/>
                <a:gd name="T1" fmla="*/ 0 h 212"/>
                <a:gd name="T2" fmla="*/ 78 w 218"/>
                <a:gd name="T3" fmla="*/ 6 h 212"/>
                <a:gd name="T4" fmla="*/ 57 w 218"/>
                <a:gd name="T5" fmla="*/ 14 h 212"/>
                <a:gd name="T6" fmla="*/ 41 w 218"/>
                <a:gd name="T7" fmla="*/ 25 h 212"/>
                <a:gd name="T8" fmla="*/ 24 w 218"/>
                <a:gd name="T9" fmla="*/ 38 h 212"/>
                <a:gd name="T10" fmla="*/ 14 w 218"/>
                <a:gd name="T11" fmla="*/ 57 h 212"/>
                <a:gd name="T12" fmla="*/ 6 w 218"/>
                <a:gd name="T13" fmla="*/ 76 h 212"/>
                <a:gd name="T14" fmla="*/ 0 w 218"/>
                <a:gd name="T15" fmla="*/ 94 h 212"/>
                <a:gd name="T16" fmla="*/ 0 w 218"/>
                <a:gd name="T17" fmla="*/ 116 h 212"/>
                <a:gd name="T18" fmla="*/ 6 w 218"/>
                <a:gd name="T19" fmla="*/ 137 h 212"/>
                <a:gd name="T20" fmla="*/ 14 w 218"/>
                <a:gd name="T21" fmla="*/ 156 h 212"/>
                <a:gd name="T22" fmla="*/ 24 w 218"/>
                <a:gd name="T23" fmla="*/ 172 h 212"/>
                <a:gd name="T24" fmla="*/ 41 w 218"/>
                <a:gd name="T25" fmla="*/ 188 h 212"/>
                <a:gd name="T26" fmla="*/ 57 w 218"/>
                <a:gd name="T27" fmla="*/ 199 h 212"/>
                <a:gd name="T28" fmla="*/ 78 w 218"/>
                <a:gd name="T29" fmla="*/ 207 h 212"/>
                <a:gd name="T30" fmla="*/ 100 w 218"/>
                <a:gd name="T31" fmla="*/ 212 h 212"/>
                <a:gd name="T32" fmla="*/ 121 w 218"/>
                <a:gd name="T33" fmla="*/ 212 h 212"/>
                <a:gd name="T34" fmla="*/ 143 w 218"/>
                <a:gd name="T35" fmla="*/ 207 h 212"/>
                <a:gd name="T36" fmla="*/ 162 w 218"/>
                <a:gd name="T37" fmla="*/ 199 h 212"/>
                <a:gd name="T38" fmla="*/ 178 w 218"/>
                <a:gd name="T39" fmla="*/ 188 h 212"/>
                <a:gd name="T40" fmla="*/ 194 w 218"/>
                <a:gd name="T41" fmla="*/ 172 h 212"/>
                <a:gd name="T42" fmla="*/ 205 w 218"/>
                <a:gd name="T43" fmla="*/ 156 h 212"/>
                <a:gd name="T44" fmla="*/ 213 w 218"/>
                <a:gd name="T45" fmla="*/ 137 h 212"/>
                <a:gd name="T46" fmla="*/ 218 w 218"/>
                <a:gd name="T47" fmla="*/ 116 h 212"/>
                <a:gd name="T48" fmla="*/ 218 w 218"/>
                <a:gd name="T49" fmla="*/ 94 h 212"/>
                <a:gd name="T50" fmla="*/ 213 w 218"/>
                <a:gd name="T51" fmla="*/ 76 h 212"/>
                <a:gd name="T52" fmla="*/ 205 w 218"/>
                <a:gd name="T53" fmla="*/ 57 h 212"/>
                <a:gd name="T54" fmla="*/ 194 w 218"/>
                <a:gd name="T55" fmla="*/ 38 h 212"/>
                <a:gd name="T56" fmla="*/ 178 w 218"/>
                <a:gd name="T57" fmla="*/ 25 h 212"/>
                <a:gd name="T58" fmla="*/ 162 w 218"/>
                <a:gd name="T59" fmla="*/ 14 h 212"/>
                <a:gd name="T60" fmla="*/ 143 w 218"/>
                <a:gd name="T61" fmla="*/ 6 h 212"/>
                <a:gd name="T62" fmla="*/ 121 w 218"/>
                <a:gd name="T63" fmla="*/ 0 h 2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8"/>
                <a:gd name="T97" fmla="*/ 0 h 212"/>
                <a:gd name="T98" fmla="*/ 218 w 218"/>
                <a:gd name="T99" fmla="*/ 212 h 2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8" h="212">
                  <a:moveTo>
                    <a:pt x="111" y="0"/>
                  </a:moveTo>
                  <a:lnTo>
                    <a:pt x="100" y="0"/>
                  </a:lnTo>
                  <a:lnTo>
                    <a:pt x="89" y="3"/>
                  </a:lnTo>
                  <a:lnTo>
                    <a:pt x="78" y="6"/>
                  </a:lnTo>
                  <a:lnTo>
                    <a:pt x="67" y="8"/>
                  </a:lnTo>
                  <a:lnTo>
                    <a:pt x="57" y="14"/>
                  </a:lnTo>
                  <a:lnTo>
                    <a:pt x="49" y="19"/>
                  </a:lnTo>
                  <a:lnTo>
                    <a:pt x="41" y="25"/>
                  </a:lnTo>
                  <a:lnTo>
                    <a:pt x="33" y="33"/>
                  </a:lnTo>
                  <a:lnTo>
                    <a:pt x="24" y="38"/>
                  </a:lnTo>
                  <a:lnTo>
                    <a:pt x="19" y="46"/>
                  </a:lnTo>
                  <a:lnTo>
                    <a:pt x="14" y="57"/>
                  </a:lnTo>
                  <a:lnTo>
                    <a:pt x="8" y="65"/>
                  </a:lnTo>
                  <a:lnTo>
                    <a:pt x="6" y="76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3" y="126"/>
                  </a:lnTo>
                  <a:lnTo>
                    <a:pt x="6" y="137"/>
                  </a:lnTo>
                  <a:lnTo>
                    <a:pt x="8" y="148"/>
                  </a:lnTo>
                  <a:lnTo>
                    <a:pt x="14" y="156"/>
                  </a:lnTo>
                  <a:lnTo>
                    <a:pt x="19" y="164"/>
                  </a:lnTo>
                  <a:lnTo>
                    <a:pt x="24" y="172"/>
                  </a:lnTo>
                  <a:lnTo>
                    <a:pt x="33" y="180"/>
                  </a:lnTo>
                  <a:lnTo>
                    <a:pt x="41" y="188"/>
                  </a:lnTo>
                  <a:lnTo>
                    <a:pt x="49" y="193"/>
                  </a:lnTo>
                  <a:lnTo>
                    <a:pt x="57" y="199"/>
                  </a:lnTo>
                  <a:lnTo>
                    <a:pt x="67" y="204"/>
                  </a:lnTo>
                  <a:lnTo>
                    <a:pt x="78" y="207"/>
                  </a:lnTo>
                  <a:lnTo>
                    <a:pt x="89" y="210"/>
                  </a:lnTo>
                  <a:lnTo>
                    <a:pt x="100" y="212"/>
                  </a:lnTo>
                  <a:lnTo>
                    <a:pt x="111" y="212"/>
                  </a:lnTo>
                  <a:lnTo>
                    <a:pt x="121" y="212"/>
                  </a:lnTo>
                  <a:lnTo>
                    <a:pt x="132" y="210"/>
                  </a:lnTo>
                  <a:lnTo>
                    <a:pt x="143" y="207"/>
                  </a:lnTo>
                  <a:lnTo>
                    <a:pt x="154" y="204"/>
                  </a:lnTo>
                  <a:lnTo>
                    <a:pt x="162" y="199"/>
                  </a:lnTo>
                  <a:lnTo>
                    <a:pt x="170" y="193"/>
                  </a:lnTo>
                  <a:lnTo>
                    <a:pt x="178" y="188"/>
                  </a:lnTo>
                  <a:lnTo>
                    <a:pt x="186" y="180"/>
                  </a:lnTo>
                  <a:lnTo>
                    <a:pt x="194" y="172"/>
                  </a:lnTo>
                  <a:lnTo>
                    <a:pt x="199" y="164"/>
                  </a:lnTo>
                  <a:lnTo>
                    <a:pt x="205" y="156"/>
                  </a:lnTo>
                  <a:lnTo>
                    <a:pt x="210" y="148"/>
                  </a:lnTo>
                  <a:lnTo>
                    <a:pt x="213" y="137"/>
                  </a:lnTo>
                  <a:lnTo>
                    <a:pt x="215" y="126"/>
                  </a:lnTo>
                  <a:lnTo>
                    <a:pt x="218" y="116"/>
                  </a:lnTo>
                  <a:lnTo>
                    <a:pt x="218" y="105"/>
                  </a:lnTo>
                  <a:lnTo>
                    <a:pt x="218" y="94"/>
                  </a:lnTo>
                  <a:lnTo>
                    <a:pt x="215" y="84"/>
                  </a:lnTo>
                  <a:lnTo>
                    <a:pt x="213" y="76"/>
                  </a:lnTo>
                  <a:lnTo>
                    <a:pt x="210" y="65"/>
                  </a:lnTo>
                  <a:lnTo>
                    <a:pt x="205" y="57"/>
                  </a:lnTo>
                  <a:lnTo>
                    <a:pt x="199" y="46"/>
                  </a:lnTo>
                  <a:lnTo>
                    <a:pt x="194" y="38"/>
                  </a:lnTo>
                  <a:lnTo>
                    <a:pt x="186" y="33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2" y="14"/>
                  </a:lnTo>
                  <a:lnTo>
                    <a:pt x="154" y="8"/>
                  </a:lnTo>
                  <a:lnTo>
                    <a:pt x="143" y="6"/>
                  </a:lnTo>
                  <a:lnTo>
                    <a:pt x="132" y="3"/>
                  </a:lnTo>
                  <a:lnTo>
                    <a:pt x="12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8017" y="3604926"/>
            <a:ext cx="7997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Suppose an ISP only wants to route traffic to/from its customer networks (does not want to carry transit traffic between other ISPs)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72</a:t>
            </a:fld>
            <a:endParaRPr lang="en-US" sz="1200" dirty="0">
              <a:latin typeface="Tahoma" charset="0"/>
            </a:endParaRPr>
          </a:p>
        </p:txBody>
      </p:sp>
      <p:sp>
        <p:nvSpPr>
          <p:cNvPr id="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pic>
        <p:nvPicPr>
          <p:cNvPr id="49" name="Picture 4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5" y="801925"/>
            <a:ext cx="8301892" cy="25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8746" y="6884"/>
            <a:ext cx="86106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BGP: achieving policy via advertisements</a:t>
            </a:r>
            <a:endParaRPr lang="en-US" sz="4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43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>
                <a:cs typeface="+mj-cs"/>
              </a:rPr>
              <a:t>Why different Intra-, Inter-AS routing ?</a:t>
            </a:r>
            <a:r>
              <a:rPr lang="en-US" sz="4800">
                <a:cs typeface="+mj-cs"/>
              </a:rPr>
              <a:t> </a:t>
            </a:r>
          </a:p>
        </p:txBody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13" y="1393825"/>
            <a:ext cx="8229600" cy="45720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sz="3200" i="1">
                <a:solidFill>
                  <a:srgbClr val="CC0000"/>
                </a:solidFill>
                <a:latin typeface="Gill Sans MT" charset="0"/>
              </a:rPr>
              <a:t>policy:</a:t>
            </a:r>
            <a:r>
              <a:rPr lang="en-US">
                <a:latin typeface="Gill Sans MT" charset="0"/>
              </a:rPr>
              <a:t> </a:t>
            </a:r>
          </a:p>
          <a:p>
            <a:r>
              <a:rPr lang="en-US">
                <a:latin typeface="Gill Sans MT" charset="0"/>
              </a:rPr>
              <a:t>inter-AS: admin wants control over how its traffic routed, who routes through its net. </a:t>
            </a:r>
          </a:p>
          <a:p>
            <a:r>
              <a:rPr lang="en-US">
                <a:latin typeface="Gill Sans MT" charset="0"/>
              </a:rPr>
              <a:t>intra-AS: single admin, so no policy decisions needed</a:t>
            </a:r>
          </a:p>
          <a:p>
            <a:pPr>
              <a:buFont typeface="Wingdings" charset="0"/>
              <a:buNone/>
            </a:pPr>
            <a:r>
              <a:rPr lang="en-US" sz="3200" i="1">
                <a:solidFill>
                  <a:srgbClr val="CC0000"/>
                </a:solidFill>
                <a:latin typeface="Gill Sans MT" charset="0"/>
              </a:rPr>
              <a:t>scale:</a:t>
            </a:r>
            <a:endParaRPr lang="en-US" i="1">
              <a:solidFill>
                <a:srgbClr val="CC0000"/>
              </a:solidFill>
              <a:latin typeface="Gill Sans MT" charset="0"/>
            </a:endParaRPr>
          </a:p>
          <a:p>
            <a:r>
              <a:rPr lang="en-US">
                <a:latin typeface="Gill Sans MT" charset="0"/>
              </a:rPr>
              <a:t>hierarchical routing saves table size, reduced update traffic</a:t>
            </a:r>
          </a:p>
          <a:p>
            <a:pPr>
              <a:buFont typeface="Wingdings" charset="0"/>
              <a:buNone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performance: </a:t>
            </a:r>
          </a:p>
          <a:p>
            <a:r>
              <a:rPr lang="en-US">
                <a:latin typeface="Gill Sans MT" charset="0"/>
              </a:rPr>
              <a:t>intra-AS: can focus on performance</a:t>
            </a:r>
          </a:p>
          <a:p>
            <a:r>
              <a:rPr lang="en-US">
                <a:latin typeface="Gill Sans MT" charset="0"/>
              </a:rPr>
              <a:t>inter-AS: policy may dominate over performance</a:t>
            </a:r>
          </a:p>
        </p:txBody>
      </p:sp>
      <p:pic>
        <p:nvPicPr>
          <p:cNvPr id="187397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49338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73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5.1 </a:t>
            </a:r>
            <a:r>
              <a:rPr lang="en-US" sz="2400" dirty="0">
                <a:latin typeface="Gill Sans MT" charset="0"/>
              </a:rPr>
              <a:t>introduction</a:t>
            </a:r>
          </a:p>
          <a:p>
            <a:pPr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latin typeface="Gill Sans MT" charset="0"/>
              </a:rPr>
              <a:t>5.2 routing protocols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link state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Gill Sans MT" charset="0"/>
              </a:rPr>
              <a:t>distance vector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5.3 intra</a:t>
            </a:r>
            <a:r>
              <a:rPr lang="en-US" sz="2400" dirty="0"/>
              <a:t>-AS </a:t>
            </a:r>
            <a:r>
              <a:rPr lang="en-US" sz="2400" dirty="0" smtClean="0"/>
              <a:t>routing </a:t>
            </a:r>
            <a:r>
              <a:rPr lang="en-US" sz="2400" dirty="0"/>
              <a:t>in the Internet: </a:t>
            </a:r>
            <a:r>
              <a:rPr lang="en-US" sz="2400" dirty="0" smtClean="0"/>
              <a:t>OSPF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5.4 routing among </a:t>
            </a:r>
            <a:r>
              <a:rPr lang="en-US" sz="2400" dirty="0"/>
              <a:t>the ISPs: B</a:t>
            </a:r>
            <a:r>
              <a:rPr lang="en-US" sz="2400" dirty="0" smtClean="0"/>
              <a:t>GP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461963" indent="-461963">
              <a:lnSpc>
                <a:spcPct val="100000"/>
              </a:lnSpc>
              <a:buFont typeface="Wingdings" charset="0"/>
              <a:buNone/>
            </a:pP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5.5 The SDN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c</a:t>
            </a: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ontrol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</a:rPr>
              <a:t>p</a:t>
            </a:r>
            <a:r>
              <a:rPr lang="en-US" sz="2400" dirty="0" smtClean="0">
                <a:solidFill>
                  <a:srgbClr val="CC0000"/>
                </a:solidFill>
                <a:latin typeface="Gill Sans MT" charset="0"/>
              </a:rPr>
              <a:t>lane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 smtClean="0"/>
              <a:t>5.6 </a:t>
            </a:r>
            <a:r>
              <a:rPr lang="en-US" sz="2400" dirty="0"/>
              <a:t>ICMP: The Internet Control Message Protocol </a:t>
            </a:r>
          </a:p>
          <a:p>
            <a:pPr marL="461963" indent="-461963">
              <a:lnSpc>
                <a:spcPct val="100000"/>
              </a:lnSpc>
              <a:buNone/>
            </a:pPr>
            <a:r>
              <a:rPr lang="en-US" sz="2400" dirty="0"/>
              <a:t>5.7 Network </a:t>
            </a:r>
            <a:r>
              <a:rPr lang="en-US" sz="2400" dirty="0" smtClean="0"/>
              <a:t>management </a:t>
            </a:r>
            <a:r>
              <a:rPr lang="en-US" sz="2400" dirty="0"/>
              <a:t>and SNMP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43014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Chapter </a:t>
            </a:r>
            <a:r>
              <a:rPr lang="en-US" sz="4400" dirty="0" smtClean="0">
                <a:solidFill>
                  <a:srgbClr val="000099"/>
                </a:solidFill>
                <a:latin typeface="Gill Sans MT" charset="0"/>
              </a:rPr>
              <a:t>5: </a:t>
            </a:r>
            <a:r>
              <a:rPr lang="en-US" sz="4400" dirty="0">
                <a:solidFill>
                  <a:srgbClr val="000099"/>
                </a:solidFill>
                <a:latin typeface="Gill Sans MT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74</a:t>
            </a:fld>
            <a:endParaRPr lang="en-US" sz="1200" dirty="0">
              <a:latin typeface="Tahoma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921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Software defined networking (SDN)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1427" y="1282678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Internet network layer: historically has been implemented via distributed, per-router approach</a:t>
            </a:r>
          </a:p>
          <a:p>
            <a:pPr lvl="1">
              <a:lnSpc>
                <a:spcPct val="90000"/>
              </a:lnSpc>
            </a:pPr>
            <a:r>
              <a:rPr lang="en-US" i="1" dirty="0" smtClean="0">
                <a:solidFill>
                  <a:srgbClr val="000090"/>
                </a:solidFill>
              </a:rPr>
              <a:t>monolithic</a:t>
            </a:r>
            <a:r>
              <a:rPr lang="en-US" dirty="0" smtClean="0"/>
              <a:t> router contains switching hardware, runs proprietary implementation of Internet standard protocols (IP, RIP, IS-IS, OSPF, BGP) in proprietary router OS (e.g., Cisco IOS)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different “middleboxes” for different network layer functions: firewalls, load balancers, NAT boxes, ..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dirty="0" smtClean="0"/>
              <a:t>~2005: renewed interest in rethinking network control plane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75</a:t>
            </a:fld>
            <a:endParaRPr lang="en-US" sz="1200" dirty="0">
              <a:latin typeface="Tahoma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8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43" name="Picture 5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3" y="819150"/>
            <a:ext cx="5858352" cy="18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Freeform 2"/>
          <p:cNvSpPr>
            <a:spLocks/>
          </p:cNvSpPr>
          <p:nvPr/>
        </p:nvSpPr>
        <p:spPr bwMode="auto">
          <a:xfrm>
            <a:off x="2592388" y="5766426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22625" y="5918826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11500" y="6104563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6210926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41788" y="6404601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02188" y="5950576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086225" y="6104563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13375" y="6133138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56125" y="5918826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128" name="Group 7"/>
          <p:cNvGrpSpPr>
            <a:grpSpLocks/>
          </p:cNvGrpSpPr>
          <p:nvPr/>
        </p:nvGrpSpPr>
        <p:grpSpPr bwMode="auto">
          <a:xfrm>
            <a:off x="3681413" y="6344276"/>
            <a:ext cx="563562" cy="293687"/>
            <a:chOff x="1871277" y="1576300"/>
            <a:chExt cx="1128371" cy="437861"/>
          </a:xfrm>
        </p:grpSpPr>
        <p:sp>
          <p:nvSpPr>
            <p:cNvPr id="318" name="Oval 317"/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0" name="Oval 319"/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Freeform 323"/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324"/>
            <p:cNvSpPr/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6" name="Freeform 325"/>
            <p:cNvSpPr/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" name="Freeform 326"/>
            <p:cNvSpPr/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22" name="Straight Connector 321"/>
            <p:cNvCxnSpPr>
              <a:endCxn id="32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29" name="Group 327"/>
          <p:cNvGrpSpPr>
            <a:grpSpLocks/>
          </p:cNvGrpSpPr>
          <p:nvPr/>
        </p:nvGrpSpPr>
        <p:grpSpPr bwMode="auto">
          <a:xfrm>
            <a:off x="4376738" y="5802938"/>
            <a:ext cx="565150" cy="292100"/>
            <a:chOff x="1871277" y="1576300"/>
            <a:chExt cx="1128371" cy="437861"/>
          </a:xfrm>
        </p:grpSpPr>
        <p:sp>
          <p:nvSpPr>
            <p:cNvPr id="329" name="Oval 328"/>
            <p:cNvSpPr/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1" name="Oval 330"/>
            <p:cNvSpPr/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2" name="Freeform 331"/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3" name="Freeform 332"/>
            <p:cNvSpPr/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4" name="Freeform 333"/>
            <p:cNvSpPr/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5" name="Freeform 334"/>
            <p:cNvSpPr/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6" name="Straight Connector 335"/>
            <p:cNvCxnSpPr>
              <a:endCxn id="331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0" name="Group 337"/>
          <p:cNvGrpSpPr>
            <a:grpSpLocks/>
          </p:cNvGrpSpPr>
          <p:nvPr/>
        </p:nvGrpSpPr>
        <p:grpSpPr bwMode="auto">
          <a:xfrm>
            <a:off x="5019675" y="6256963"/>
            <a:ext cx="563563" cy="293688"/>
            <a:chOff x="1871277" y="1576300"/>
            <a:chExt cx="1128371" cy="437861"/>
          </a:xfrm>
        </p:grpSpPr>
        <p:sp>
          <p:nvSpPr>
            <p:cNvPr id="339" name="Oval 338"/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Oval 340"/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Freeform 341"/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3" name="Freeform 342"/>
            <p:cNvSpPr/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4" name="Freeform 343"/>
            <p:cNvSpPr/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5" name="Freeform 344"/>
            <p:cNvSpPr/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6" name="Straight Connector 345"/>
            <p:cNvCxnSpPr>
              <a:endCxn id="341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1" name="Group 347"/>
          <p:cNvGrpSpPr>
            <a:grpSpLocks/>
          </p:cNvGrpSpPr>
          <p:nvPr/>
        </p:nvGrpSpPr>
        <p:grpSpPr bwMode="auto">
          <a:xfrm>
            <a:off x="5741988" y="5942638"/>
            <a:ext cx="565150" cy="293688"/>
            <a:chOff x="1871277" y="1576300"/>
            <a:chExt cx="1128371" cy="437861"/>
          </a:xfrm>
        </p:grpSpPr>
        <p:sp>
          <p:nvSpPr>
            <p:cNvPr id="349" name="Oval 34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Oval 35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Freeform 351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4" name="Freeform 353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5" name="Freeform 35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56" name="Straight Connector 355"/>
            <p:cNvCxnSpPr>
              <a:endCxn id="3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32" name="Group 357"/>
          <p:cNvGrpSpPr>
            <a:grpSpLocks/>
          </p:cNvGrpSpPr>
          <p:nvPr/>
        </p:nvGrpSpPr>
        <p:grpSpPr bwMode="auto">
          <a:xfrm>
            <a:off x="2714625" y="5988676"/>
            <a:ext cx="565150" cy="293687"/>
            <a:chOff x="1871277" y="1576300"/>
            <a:chExt cx="1128371" cy="437861"/>
          </a:xfrm>
        </p:grpSpPr>
        <p:sp>
          <p:nvSpPr>
            <p:cNvPr id="359" name="Oval 358"/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Oval 360"/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Freeform 362"/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4" name="Freeform 363"/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Freeform 364"/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66" name="Straight Connector 365"/>
            <p:cNvCxnSpPr>
              <a:endCxn id="361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57805" y="2660292"/>
            <a:ext cx="5270058" cy="3804634"/>
            <a:chOff x="1757805" y="2331054"/>
            <a:chExt cx="5270058" cy="3804634"/>
          </a:xfrm>
        </p:grpSpPr>
        <p:sp>
          <p:nvSpPr>
            <p:cNvPr id="268" name="Freeform 267"/>
            <p:cNvSpPr/>
            <p:nvPr/>
          </p:nvSpPr>
          <p:spPr>
            <a:xfrm>
              <a:off x="1776413" y="4829175"/>
              <a:ext cx="1220787" cy="9207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102350" y="4916488"/>
              <a:ext cx="925513" cy="75723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287963" y="4937125"/>
              <a:ext cx="725487" cy="110013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00538" y="4956175"/>
              <a:ext cx="514350" cy="57785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21075" y="4919663"/>
              <a:ext cx="593725" cy="121602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/>
              <p:cNvSpPr/>
              <p:nvPr/>
            </p:nvSpPr>
            <p:spPr bwMode="auto">
              <a:xfrm rot="10800000">
                <a:off x="1789113" y="2580876"/>
                <a:ext cx="1027112" cy="108307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7266" name="Group 104"/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4128649" y="3720080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4128649" y="3720080"/>
                  <a:ext cx="568332" cy="11189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4128649" y="3606801"/>
                  <a:ext cx="568332" cy="22517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696981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128649" y="3720080"/>
                  <a:ext cx="0" cy="11189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/>
              <p:cNvSpPr/>
              <p:nvPr/>
            </p:nvSpPr>
            <p:spPr bwMode="auto">
              <a:xfrm>
                <a:off x="1801813" y="3602038"/>
                <a:ext cx="1027112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1781175" y="2805113"/>
                <a:ext cx="20638" cy="202088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>
                <a:off x="2817813" y="2805113"/>
                <a:ext cx="4762" cy="19764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72" name="Group 9"/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/>
                <p:cNvSpPr/>
                <p:nvPr/>
              </p:nvSpPr>
              <p:spPr bwMode="auto">
                <a:xfrm flipV="1">
                  <a:off x="2186832" y="1690517"/>
                  <a:ext cx="1194859" cy="314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 bwMode="auto">
                <a:xfrm>
                  <a:off x="2183302" y="1734964"/>
                  <a:ext cx="1198389" cy="1127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1" name="Oval 370"/>
                <p:cNvSpPr/>
                <p:nvPr/>
              </p:nvSpPr>
              <p:spPr bwMode="auto">
                <a:xfrm flipV="1">
                  <a:off x="2183302" y="1574638"/>
                  <a:ext cx="1196624" cy="3143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2" name="Freeform 371"/>
                <p:cNvSpPr/>
                <p:nvPr/>
              </p:nvSpPr>
              <p:spPr bwMode="auto">
                <a:xfrm>
                  <a:off x="2490400" y="1671469"/>
                  <a:ext cx="582428" cy="1571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3" name="Freeform 372"/>
                <p:cNvSpPr/>
                <p:nvPr/>
              </p:nvSpPr>
              <p:spPr bwMode="auto">
                <a:xfrm>
                  <a:off x="2430393" y="1630197"/>
                  <a:ext cx="702443" cy="10952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4" name="Freeform 373"/>
                <p:cNvSpPr/>
                <p:nvPr/>
              </p:nvSpPr>
              <p:spPr bwMode="auto">
                <a:xfrm>
                  <a:off x="2892805" y="1723852"/>
                  <a:ext cx="257680" cy="952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5" name="Freeform 374"/>
                <p:cNvSpPr/>
                <p:nvPr/>
              </p:nvSpPr>
              <p:spPr bwMode="auto">
                <a:xfrm>
                  <a:off x="2418037" y="1725440"/>
                  <a:ext cx="254150" cy="9524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76" name="Straight Connector 375"/>
                <p:cNvCxnSpPr>
                  <a:endCxn id="371" idx="2"/>
                </p:cNvCxnSpPr>
                <p:nvPr/>
              </p:nvCxnSpPr>
              <p:spPr bwMode="auto">
                <a:xfrm flipH="1" flipV="1">
                  <a:off x="2183302" y="1731787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 bwMode="auto">
                <a:xfrm flipH="1" flipV="1">
                  <a:off x="3379926" y="1728615"/>
                  <a:ext cx="3530" cy="1222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/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/>
              <p:nvPr/>
            </p:nvCxnSpPr>
            <p:spPr bwMode="auto">
              <a:xfrm flipH="1">
                <a:off x="4019550" y="3321180"/>
                <a:ext cx="1059" cy="153657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47" name="Picture 86" descr="router_top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249" name="Group 82"/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4128757" y="3719873"/>
                  <a:ext cx="568304" cy="225383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4128757" y="3719873"/>
                  <a:ext cx="568304" cy="11147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4128757" y="3605971"/>
                  <a:ext cx="568304" cy="2253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697061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128757" y="3719873"/>
                  <a:ext cx="0" cy="1114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/>
              <p:cNvSpPr/>
              <p:nvPr/>
            </p:nvSpPr>
            <p:spPr bwMode="auto">
              <a:xfrm>
                <a:off x="3516313" y="3697288"/>
                <a:ext cx="498475" cy="116363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4" name="Straight Connector 173"/>
              <p:cNvCxnSpPr>
                <a:stCxn id="381" idx="2"/>
              </p:cNvCxnSpPr>
              <p:nvPr/>
            </p:nvCxnSpPr>
            <p:spPr bwMode="auto">
              <a:xfrm flipH="1">
                <a:off x="3506788" y="3262991"/>
                <a:ext cx="4762" cy="16884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33" name="Group 377"/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/>
                <p:cNvSpPr/>
                <p:nvPr/>
              </p:nvSpPr>
              <p:spPr bwMode="auto">
                <a:xfrm flipV="1">
                  <a:off x="2188256" y="1690004"/>
                  <a:ext cx="1194331" cy="3151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 bwMode="auto">
                <a:xfrm>
                  <a:off x="2184476" y="1735026"/>
                  <a:ext cx="1198111" cy="11255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/>
                <p:cNvSpPr/>
                <p:nvPr/>
              </p:nvSpPr>
              <p:spPr bwMode="auto">
                <a:xfrm flipV="1">
                  <a:off x="2184476" y="1574638"/>
                  <a:ext cx="1194331" cy="31514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381"/>
                <p:cNvSpPr/>
                <p:nvPr/>
              </p:nvSpPr>
              <p:spPr bwMode="auto">
                <a:xfrm>
                  <a:off x="2490619" y="1670308"/>
                  <a:ext cx="582047" cy="15757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382"/>
                <p:cNvSpPr/>
                <p:nvPr/>
              </p:nvSpPr>
              <p:spPr bwMode="auto">
                <a:xfrm>
                  <a:off x="2430146" y="1630915"/>
                  <a:ext cx="702992" cy="10973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4" name="Freeform 383"/>
                <p:cNvSpPr/>
                <p:nvPr/>
              </p:nvSpPr>
              <p:spPr bwMode="auto">
                <a:xfrm>
                  <a:off x="2891248" y="1723770"/>
                  <a:ext cx="260786" cy="956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5" name="Freeform 384"/>
                <p:cNvSpPr/>
                <p:nvPr/>
              </p:nvSpPr>
              <p:spPr bwMode="auto">
                <a:xfrm>
                  <a:off x="2418806" y="1726585"/>
                  <a:ext cx="253230" cy="9285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6" name="Straight Connector 385"/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4476" y="1732213"/>
                  <a:ext cx="3781" cy="12099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 bwMode="auto">
                <a:xfrm flipH="1" flipV="1">
                  <a:off x="3378806" y="1729398"/>
                  <a:ext cx="3781" cy="12099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/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0" name="Straight Connector 439"/>
              <p:cNvCxnSpPr/>
              <p:nvPr/>
            </p:nvCxnSpPr>
            <p:spPr bwMode="auto">
              <a:xfrm>
                <a:off x="4822015" y="2642002"/>
                <a:ext cx="5573" cy="22141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18" name="Group 442"/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/>
                <p:cNvSpPr/>
                <p:nvPr/>
              </p:nvSpPr>
              <p:spPr>
                <a:xfrm>
                  <a:off x="4128758" y="3719830"/>
                  <a:ext cx="568303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4128758" y="3719830"/>
                  <a:ext cx="568303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4" name="Oval 453"/>
                <p:cNvSpPr/>
                <p:nvPr/>
              </p:nvSpPr>
              <p:spPr>
                <a:xfrm>
                  <a:off x="4128758" y="3605903"/>
                  <a:ext cx="568303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4128758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/>
              <p:cNvSpPr/>
              <p:nvPr/>
            </p:nvSpPr>
            <p:spPr bwMode="auto">
              <a:xfrm>
                <a:off x="4324350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7" name="Straight Connector 446"/>
              <p:cNvCxnSpPr>
                <a:stCxn id="458" idx="2"/>
              </p:cNvCxnSpPr>
              <p:nvPr/>
            </p:nvCxnSpPr>
            <p:spPr bwMode="auto">
              <a:xfrm>
                <a:off x="4300799" y="2640496"/>
                <a:ext cx="14026" cy="230932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7" name="Group 456"/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1" name="Freeform 460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2" name="Freeform 461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3" name="Freeform 462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4" name="Freeform 463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65" name="Straight Connector 464"/>
                <p:cNvCxnSpPr>
                  <a:endCxn id="460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/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9" name="Straight Connector 468"/>
              <p:cNvCxnSpPr>
                <a:stCxn id="489" idx="6"/>
              </p:cNvCxnSpPr>
              <p:nvPr/>
            </p:nvCxnSpPr>
            <p:spPr bwMode="auto">
              <a:xfrm>
                <a:off x="6003925" y="3268195"/>
                <a:ext cx="6350" cy="158117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187" name="Picture 469" descr="router_top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189" name="Group 471"/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/>
                <p:cNvSpPr/>
                <p:nvPr/>
              </p:nvSpPr>
              <p:spPr>
                <a:xfrm>
                  <a:off x="4128757" y="3719830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4128757" y="3719830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4128757" y="3605903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>
                  <a:off x="4697061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>
                  <a:off x="4128757" y="3719830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/>
              <p:cNvSpPr/>
              <p:nvPr/>
            </p:nvSpPr>
            <p:spPr bwMode="auto">
              <a:xfrm>
                <a:off x="5507038" y="3695700"/>
                <a:ext cx="498475" cy="11636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6" name="Straight Connector 475"/>
              <p:cNvCxnSpPr>
                <a:stCxn id="47187" idx="1"/>
              </p:cNvCxnSpPr>
              <p:nvPr/>
            </p:nvCxnSpPr>
            <p:spPr bwMode="auto">
              <a:xfrm>
                <a:off x="5491163" y="3316941"/>
                <a:ext cx="6350" cy="163288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39" name="Group 485"/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/>
                <p:cNvSpPr/>
                <p:nvPr/>
              </p:nvSpPr>
              <p:spPr bwMode="auto">
                <a:xfrm flipV="1">
                  <a:off x="2187075" y="1689926"/>
                  <a:ext cx="1196381" cy="314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 bwMode="auto">
                <a:xfrm>
                  <a:off x="2183302" y="1734916"/>
                  <a:ext cx="1200154" cy="1124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 flipV="1">
                  <a:off x="2183302" y="1574638"/>
                  <a:ext cx="1196379" cy="3149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/>
                <p:cNvSpPr/>
                <p:nvPr/>
              </p:nvSpPr>
              <p:spPr bwMode="auto">
                <a:xfrm>
                  <a:off x="2489000" y="1670242"/>
                  <a:ext cx="584982" cy="1574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/>
                <p:cNvSpPr/>
                <p:nvPr/>
              </p:nvSpPr>
              <p:spPr bwMode="auto">
                <a:xfrm>
                  <a:off x="2428615" y="1630876"/>
                  <a:ext cx="705752" cy="10966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 bwMode="auto">
                <a:xfrm>
                  <a:off x="2892827" y="1723668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 bwMode="auto">
                <a:xfrm>
                  <a:off x="2417294" y="1726479"/>
                  <a:ext cx="252861" cy="9279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94" name="Straight Connector 493"/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302" y="1732103"/>
                  <a:ext cx="3773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 bwMode="auto">
                <a:xfrm flipH="1" flipV="1">
                  <a:off x="3379681" y="1729292"/>
                  <a:ext cx="3775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/>
            <p:cNvGrpSpPr/>
            <p:nvPr/>
          </p:nvGrpSpPr>
          <p:grpSpPr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/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8" name="Straight Connector 497"/>
              <p:cNvCxnSpPr/>
              <p:nvPr/>
            </p:nvCxnSpPr>
            <p:spPr bwMode="auto">
              <a:xfrm>
                <a:off x="6994525" y="2845840"/>
                <a:ext cx="0" cy="199920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60" name="Group 500"/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4128757" y="3719828"/>
                  <a:ext cx="568304" cy="2254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4128757" y="3719828"/>
                  <a:ext cx="568304" cy="11150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4128757" y="3605903"/>
                  <a:ext cx="568304" cy="22542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/>
                <p:nvPr/>
              </p:nvCxnSpPr>
              <p:spPr>
                <a:xfrm>
                  <a:off x="4697061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>
                <a:xfrm>
                  <a:off x="4128757" y="3719828"/>
                  <a:ext cx="0" cy="11150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/>
              <p:cNvSpPr/>
              <p:nvPr/>
            </p:nvSpPr>
            <p:spPr bwMode="auto">
              <a:xfrm>
                <a:off x="6491288" y="3609696"/>
                <a:ext cx="498475" cy="12387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5" name="Straight Connector 504"/>
              <p:cNvCxnSpPr/>
              <p:nvPr/>
            </p:nvCxnSpPr>
            <p:spPr bwMode="auto">
              <a:xfrm>
                <a:off x="6472366" y="2818589"/>
                <a:ext cx="9397" cy="21261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141" name="Group 514"/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/>
                <p:cNvSpPr/>
                <p:nvPr/>
              </p:nvSpPr>
              <p:spPr bwMode="auto">
                <a:xfrm flipV="1">
                  <a:off x="2187075" y="1689925"/>
                  <a:ext cx="1196381" cy="3149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/>
                <p:cNvSpPr/>
                <p:nvPr/>
              </p:nvSpPr>
              <p:spPr bwMode="auto">
                <a:xfrm>
                  <a:off x="2183302" y="1734915"/>
                  <a:ext cx="1200154" cy="1124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8" name="Oval 517"/>
                <p:cNvSpPr/>
                <p:nvPr/>
              </p:nvSpPr>
              <p:spPr bwMode="auto">
                <a:xfrm flipV="1">
                  <a:off x="2183302" y="1574638"/>
                  <a:ext cx="1196379" cy="3149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9" name="Freeform 518"/>
                <p:cNvSpPr/>
                <p:nvPr/>
              </p:nvSpPr>
              <p:spPr bwMode="auto">
                <a:xfrm>
                  <a:off x="2489000" y="1670242"/>
                  <a:ext cx="584982" cy="15746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0" name="Freeform 519"/>
                <p:cNvSpPr/>
                <p:nvPr/>
              </p:nvSpPr>
              <p:spPr bwMode="auto">
                <a:xfrm>
                  <a:off x="2428615" y="1630876"/>
                  <a:ext cx="705752" cy="10966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1" name="Freeform 520"/>
                <p:cNvSpPr/>
                <p:nvPr/>
              </p:nvSpPr>
              <p:spPr bwMode="auto">
                <a:xfrm>
                  <a:off x="2892827" y="1723667"/>
                  <a:ext cx="256637" cy="9560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2" name="Freeform 521"/>
                <p:cNvSpPr/>
                <p:nvPr/>
              </p:nvSpPr>
              <p:spPr bwMode="auto">
                <a:xfrm>
                  <a:off x="2417294" y="1726480"/>
                  <a:ext cx="252861" cy="9279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23" name="Straight Connector 522"/>
                <p:cNvCxnSpPr>
                  <a:endCxn id="518" idx="2"/>
                </p:cNvCxnSpPr>
                <p:nvPr/>
              </p:nvCxnSpPr>
              <p:spPr bwMode="auto">
                <a:xfrm flipH="1" flipV="1">
                  <a:off x="2183302" y="1732104"/>
                  <a:ext cx="3773" cy="12091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/>
                <p:cNvCxnSpPr/>
                <p:nvPr/>
              </p:nvCxnSpPr>
              <p:spPr bwMode="auto">
                <a:xfrm flipH="1" flipV="1">
                  <a:off x="3379681" y="1729291"/>
                  <a:ext cx="3775" cy="12091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142" name="Text Box 167"/>
          <p:cNvSpPr txBox="1">
            <a:spLocks noChangeArrowheads="1"/>
          </p:cNvSpPr>
          <p:nvPr/>
        </p:nvSpPr>
        <p:spPr bwMode="auto">
          <a:xfrm>
            <a:off x="563563" y="277813"/>
            <a:ext cx="60305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Recall: per</a:t>
            </a: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-router </a:t>
            </a:r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grpSp>
        <p:nvGrpSpPr>
          <p:cNvPr id="229" name="Group 228"/>
          <p:cNvGrpSpPr/>
          <p:nvPr/>
        </p:nvGrpSpPr>
        <p:grpSpPr>
          <a:xfrm>
            <a:off x="1828233" y="3016011"/>
            <a:ext cx="5112820" cy="879389"/>
            <a:chOff x="1866825" y="707349"/>
            <a:chExt cx="5112820" cy="879389"/>
          </a:xfrm>
        </p:grpSpPr>
        <p:sp>
          <p:nvSpPr>
            <p:cNvPr id="233" name="Oval 232"/>
            <p:cNvSpPr/>
            <p:nvPr/>
          </p:nvSpPr>
          <p:spPr>
            <a:xfrm>
              <a:off x="1866825" y="785347"/>
              <a:ext cx="954705" cy="491476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891781" y="783191"/>
              <a:ext cx="910613" cy="4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Routing</a:t>
              </a:r>
            </a:p>
            <a:p>
              <a:pPr algn="ctr">
                <a:lnSpc>
                  <a:spcPts val="1480"/>
                </a:lnSpc>
              </a:pPr>
              <a:r>
                <a:rPr lang="en-US" sz="1400" dirty="0" smtClean="0"/>
                <a:t>Algorithm</a:t>
              </a:r>
              <a:endParaRPr lang="en-US" sz="1400" dirty="0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2833714" y="807908"/>
              <a:ext cx="1517851" cy="21337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2750618" y="1201670"/>
              <a:ext cx="797027" cy="27926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4684666" y="894080"/>
              <a:ext cx="893541" cy="510629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800837" y="800746"/>
              <a:ext cx="1695897" cy="130795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/>
            <p:cNvSpPr/>
            <p:nvPr/>
          </p:nvSpPr>
          <p:spPr>
            <a:xfrm>
              <a:off x="6558622" y="894080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5572329" y="140470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4367082" y="707349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71953" y="1402071"/>
              <a:ext cx="421023" cy="182029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>
              <a:off x="2821560" y="1106261"/>
              <a:ext cx="2738615" cy="33877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endCxn id="239" idx="2"/>
            </p:cNvCxnSpPr>
            <p:nvPr/>
          </p:nvCxnSpPr>
          <p:spPr>
            <a:xfrm flipV="1">
              <a:off x="3997124" y="985095"/>
              <a:ext cx="2561498" cy="46912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3992124" y="1509221"/>
              <a:ext cx="1580205" cy="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V="1">
              <a:off x="5997500" y="1083737"/>
              <a:ext cx="751103" cy="39719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TextBox 257"/>
          <p:cNvSpPr txBox="1"/>
          <p:nvPr/>
        </p:nvSpPr>
        <p:spPr>
          <a:xfrm>
            <a:off x="517479" y="1154626"/>
            <a:ext cx="82090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Individual </a:t>
            </a:r>
            <a:r>
              <a:rPr lang="en-US" sz="2400" dirty="0"/>
              <a:t>routing algorithm </a:t>
            </a:r>
            <a:r>
              <a:rPr lang="en-US" sz="2400" dirty="0" smtClean="0"/>
              <a:t>components </a:t>
            </a:r>
            <a:r>
              <a:rPr lang="en-US" sz="2400" i="1" dirty="0" smtClean="0">
                <a:solidFill>
                  <a:srgbClr val="000090"/>
                </a:solidFill>
              </a:rPr>
              <a:t>in each and every router </a:t>
            </a:r>
            <a:r>
              <a:rPr lang="en-US" sz="2400" dirty="0" smtClean="0"/>
              <a:t>interact with each other in control plane to compute forwarding tables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557338" y="3404226"/>
            <a:ext cx="6375400" cy="1047750"/>
            <a:chOff x="1557338" y="3074988"/>
            <a:chExt cx="6375400" cy="1047750"/>
          </a:xfrm>
        </p:grpSpPr>
        <p:sp>
          <p:nvSpPr>
            <p:cNvPr id="47115" name="TextBox 232"/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47116" name="TextBox 233"/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232" name="Straight Connector 231"/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829356" y="4031984"/>
            <a:ext cx="5126173" cy="1120753"/>
            <a:chOff x="-4746102" y="4471477"/>
            <a:chExt cx="5126173" cy="1120753"/>
          </a:xfrm>
        </p:grpSpPr>
        <p:pic>
          <p:nvPicPr>
            <p:cNvPr id="47268" name="Picture 10" descr="fig42_table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/>
            <p:cNvGrpSpPr/>
            <p:nvPr/>
          </p:nvGrpSpPr>
          <p:grpSpPr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7251" name="Group 241"/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2935837" y="3912034"/>
                  <a:ext cx="425539" cy="33014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931074" y="4004093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31074" y="4067582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2" idx="2"/>
                </p:cNvCxnSpPr>
                <p:nvPr/>
              </p:nvCxnSpPr>
              <p:spPr>
                <a:xfrm flipH="1" flipV="1">
                  <a:off x="3147019" y="4004093"/>
                  <a:ext cx="1587" cy="23808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220" name="Group 444"/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/>
                <p:cNvSpPr/>
                <p:nvPr/>
              </p:nvSpPr>
              <p:spPr>
                <a:xfrm>
                  <a:off x="2935838" y="3911941"/>
                  <a:ext cx="425538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49" name="Straight Connector 448"/>
                <p:cNvCxnSpPr/>
                <p:nvPr/>
              </p:nvCxnSpPr>
              <p:spPr>
                <a:xfrm>
                  <a:off x="2931074" y="4004018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2931074" y="4067519"/>
                  <a:ext cx="425538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/>
                <p:cNvCxnSpPr>
                  <a:stCxn id="448" idx="2"/>
                </p:cNvCxnSpPr>
                <p:nvPr/>
              </p:nvCxnSpPr>
              <p:spPr>
                <a:xfrm flipH="1" flipV="1">
                  <a:off x="3147019" y="4004018"/>
                  <a:ext cx="1588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91" name="Group 473"/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2935837" y="3911941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931074" y="40040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>
                  <a:off x="2931074" y="4067519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/>
                <p:cNvCxnSpPr>
                  <a:stCxn id="477" idx="2"/>
                </p:cNvCxnSpPr>
                <p:nvPr/>
              </p:nvCxnSpPr>
              <p:spPr>
                <a:xfrm flipH="1" flipV="1">
                  <a:off x="3147019" y="4004018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2" name="Group 502"/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/>
                <p:cNvSpPr/>
                <p:nvPr/>
              </p:nvSpPr>
              <p:spPr>
                <a:xfrm>
                  <a:off x="2935837" y="3911940"/>
                  <a:ext cx="425539" cy="33020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7" name="Straight Connector 506"/>
                <p:cNvCxnSpPr/>
                <p:nvPr/>
              </p:nvCxnSpPr>
              <p:spPr>
                <a:xfrm>
                  <a:off x="2931074" y="4004017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/>
                <p:cNvCxnSpPr/>
                <p:nvPr/>
              </p:nvCxnSpPr>
              <p:spPr>
                <a:xfrm>
                  <a:off x="2931074" y="4067518"/>
                  <a:ext cx="42553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>
                  <a:stCxn id="506" idx="2"/>
                </p:cNvCxnSpPr>
                <p:nvPr/>
              </p:nvCxnSpPr>
              <p:spPr>
                <a:xfrm flipH="1" flipV="1">
                  <a:off x="3147019" y="4004017"/>
                  <a:ext cx="1587" cy="23813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/>
          <p:cNvGrpSpPr/>
          <p:nvPr/>
        </p:nvGrpSpPr>
        <p:grpSpPr>
          <a:xfrm>
            <a:off x="2282487" y="3212142"/>
            <a:ext cx="4437063" cy="1906161"/>
            <a:chOff x="-4267279" y="3655204"/>
            <a:chExt cx="4437063" cy="1906161"/>
          </a:xfrm>
        </p:grpSpPr>
        <p:cxnSp>
          <p:nvCxnSpPr>
            <p:cNvPr id="111" name="Straight Arrow Connector 110"/>
            <p:cNvCxnSpPr/>
            <p:nvPr/>
          </p:nvCxnSpPr>
          <p:spPr bwMode="auto">
            <a:xfrm>
              <a:off x="-4267279" y="4046968"/>
              <a:ext cx="0" cy="422275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 bwMode="auto">
            <a:xfrm flipH="1">
              <a:off x="-2808366" y="4361550"/>
              <a:ext cx="154" cy="87216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/>
            <p:nvPr/>
          </p:nvCxnSpPr>
          <p:spPr bwMode="auto">
            <a:xfrm>
              <a:off x="-2006807" y="3655204"/>
              <a:ext cx="6479" cy="1576923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68" idx="0"/>
            </p:cNvCxnSpPr>
            <p:nvPr/>
          </p:nvCxnSpPr>
          <p:spPr bwMode="auto">
            <a:xfrm>
              <a:off x="-823524" y="4656511"/>
              <a:ext cx="5883" cy="904854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/>
            <p:cNvCxnSpPr/>
            <p:nvPr/>
          </p:nvCxnSpPr>
          <p:spPr bwMode="auto">
            <a:xfrm flipH="1">
              <a:off x="166609" y="3798581"/>
              <a:ext cx="3175" cy="1399277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76</a:t>
            </a:fld>
            <a:endParaRPr lang="en-US" sz="1200" dirty="0">
              <a:latin typeface="Tahoma" charset="0"/>
            </a:endParaRPr>
          </a:p>
        </p:txBody>
      </p:sp>
      <p:sp>
        <p:nvSpPr>
          <p:cNvPr id="27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3484" y="2021024"/>
            <a:ext cx="6027737" cy="1440135"/>
            <a:chOff x="1492879" y="2061336"/>
            <a:chExt cx="6027737" cy="1440135"/>
          </a:xfrm>
        </p:grpSpPr>
        <p:sp>
          <p:nvSpPr>
            <p:cNvPr id="388" name="Rectangle 387"/>
            <p:cNvSpPr/>
            <p:nvPr/>
          </p:nvSpPr>
          <p:spPr bwMode="auto">
            <a:xfrm>
              <a:off x="1929251" y="2064703"/>
              <a:ext cx="504348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6" name="Freeform 395"/>
            <p:cNvSpPr/>
            <p:nvPr/>
          </p:nvSpPr>
          <p:spPr bwMode="auto">
            <a:xfrm>
              <a:off x="1739747" y="2067585"/>
              <a:ext cx="198437" cy="1385888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8" name="Freeform 397"/>
            <p:cNvSpPr/>
            <p:nvPr/>
          </p:nvSpPr>
          <p:spPr bwMode="auto">
            <a:xfrm flipH="1">
              <a:off x="6969078" y="2061336"/>
              <a:ext cx="220427" cy="1370587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48316" name="Group 950"/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48350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2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3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5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5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8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8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57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7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5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5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6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7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1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62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7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6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4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5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7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6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7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7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317" name="Group 950"/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48318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9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0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1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2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3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348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4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5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346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7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6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27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328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344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5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29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330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342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3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331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2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3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4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6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8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9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340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41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8129" name="Freeform 2"/>
          <p:cNvSpPr>
            <a:spLocks/>
          </p:cNvSpPr>
          <p:nvPr/>
        </p:nvSpPr>
        <p:spPr bwMode="auto">
          <a:xfrm>
            <a:off x="2592388" y="5749925"/>
            <a:ext cx="4027487" cy="939800"/>
          </a:xfrm>
          <a:custGeom>
            <a:avLst/>
            <a:gdLst>
              <a:gd name="T0" fmla="*/ 648763 w 10001"/>
              <a:gd name="T1" fmla="*/ 34777612 h 10125"/>
              <a:gd name="T2" fmla="*/ 115976403 w 10001"/>
              <a:gd name="T3" fmla="*/ 13733703 h 10125"/>
              <a:gd name="T4" fmla="*/ 507700960 w 10001"/>
              <a:gd name="T5" fmla="*/ 8662125 h 10125"/>
              <a:gd name="T6" fmla="*/ 810212713 w 10001"/>
              <a:gd name="T7" fmla="*/ 0 h 10125"/>
              <a:gd name="T8" fmla="*/ 1090015738 w 10001"/>
              <a:gd name="T9" fmla="*/ 8687929 h 10125"/>
              <a:gd name="T10" fmla="*/ 1310938763 w 10001"/>
              <a:gd name="T11" fmla="*/ 4279362 h 10125"/>
              <a:gd name="T12" fmla="*/ 1620263134 w 10001"/>
              <a:gd name="T13" fmla="*/ 25736690 h 10125"/>
              <a:gd name="T14" fmla="*/ 1394798364 w 10001"/>
              <a:gd name="T15" fmla="*/ 58525268 h 10125"/>
              <a:gd name="T16" fmla="*/ 1134622140 w 10001"/>
              <a:gd name="T17" fmla="*/ 80266624 h 10125"/>
              <a:gd name="T18" fmla="*/ 860820276 w 10001"/>
              <a:gd name="T19" fmla="*/ 76142271 h 10125"/>
              <a:gd name="T20" fmla="*/ 708996782 w 10001"/>
              <a:gd name="T21" fmla="*/ 85346835 h 10125"/>
              <a:gd name="T22" fmla="*/ 509322667 w 10001"/>
              <a:gd name="T23" fmla="*/ 86268164 h 10125"/>
              <a:gd name="T24" fmla="*/ 353443899 w 10001"/>
              <a:gd name="T25" fmla="*/ 67979516 h 10125"/>
              <a:gd name="T26" fmla="*/ 192536914 w 10001"/>
              <a:gd name="T27" fmla="*/ 64535347 h 10125"/>
              <a:gd name="T28" fmla="*/ 648763 w 10001"/>
              <a:gd name="T29" fmla="*/ 34777612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262941" y="590073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151816" y="6088063"/>
            <a:ext cx="2259013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64516" y="619283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4182104" y="638651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42504" y="593407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4126541" y="608806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53691" y="6116638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596441" y="5900738"/>
            <a:ext cx="814388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/>
          <p:cNvGrpSpPr/>
          <p:nvPr/>
        </p:nvGrpSpPr>
        <p:grpSpPr>
          <a:xfrm>
            <a:off x="1526216" y="3003498"/>
            <a:ext cx="6978041" cy="1096962"/>
            <a:chOff x="1526216" y="3003498"/>
            <a:chExt cx="6978041" cy="1096962"/>
          </a:xfrm>
        </p:grpSpPr>
        <p:sp>
          <p:nvSpPr>
            <p:cNvPr id="48156" name="TextBox 399"/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sp>
          <p:nvSpPr>
            <p:cNvPr id="48157" name="TextBox 400"/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/>
                <a:t>plane</a:t>
              </a:r>
            </a:p>
          </p:txBody>
        </p:sp>
        <p:cxnSp>
          <p:nvCxnSpPr>
            <p:cNvPr id="302" name="Straight Connector 301"/>
            <p:cNvCxnSpPr/>
            <p:nvPr/>
          </p:nvCxnSpPr>
          <p:spPr bwMode="auto">
            <a:xfrm flipV="1">
              <a:off x="1526216" y="3579342"/>
              <a:ext cx="6978041" cy="1215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436115" y="2735108"/>
            <a:ext cx="4296530" cy="320561"/>
            <a:chOff x="2433511" y="2792111"/>
            <a:chExt cx="4296530" cy="320561"/>
          </a:xfrm>
        </p:grpSpPr>
        <p:grpSp>
          <p:nvGrpSpPr>
            <p:cNvPr id="48311" name="Group 401"/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/>
              <p:cNvSpPr/>
              <p:nvPr/>
            </p:nvSpPr>
            <p:spPr>
              <a:xfrm>
                <a:off x="2937534" y="3912858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4" name="Straight Connector 403"/>
              <p:cNvCxnSpPr/>
              <p:nvPr/>
            </p:nvCxnSpPr>
            <p:spPr>
              <a:xfrm>
                <a:off x="2931664" y="4005099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931664" y="4067691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03" idx="2"/>
              </p:cNvCxnSpPr>
              <p:nvPr/>
            </p:nvCxnSpPr>
            <p:spPr>
              <a:xfrm flipH="1" flipV="1">
                <a:off x="3148846" y="4005099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2" name="Group 406"/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2937508" y="3912861"/>
                <a:ext cx="424606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9" name="Straight Connector 408"/>
              <p:cNvCxnSpPr/>
              <p:nvPr/>
            </p:nvCxnSpPr>
            <p:spPr>
              <a:xfrm>
                <a:off x="2931664" y="4005102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2931664" y="4067694"/>
                <a:ext cx="42460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8" idx="2"/>
              </p:cNvCxnSpPr>
              <p:nvPr/>
            </p:nvCxnSpPr>
            <p:spPr>
              <a:xfrm flipH="1" flipV="1">
                <a:off x="3147863" y="4005102"/>
                <a:ext cx="1947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3" name="Group 411"/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4" name="Straight Connector 41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>
                <a:stCxn id="41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4" name="Group 416"/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/>
              <p:cNvSpPr/>
              <p:nvPr/>
            </p:nvSpPr>
            <p:spPr>
              <a:xfrm>
                <a:off x="2937534" y="3912862"/>
                <a:ext cx="424580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9" name="Straight Connector 418"/>
              <p:cNvCxnSpPr/>
              <p:nvPr/>
            </p:nvCxnSpPr>
            <p:spPr>
              <a:xfrm>
                <a:off x="2931664" y="4005103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931664" y="4067695"/>
                <a:ext cx="4245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18" idx="2"/>
              </p:cNvCxnSpPr>
              <p:nvPr/>
            </p:nvCxnSpPr>
            <p:spPr>
              <a:xfrm flipH="1" flipV="1">
                <a:off x="3148846" y="4005103"/>
                <a:ext cx="0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15" name="Group 421"/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937507" y="3912861"/>
                <a:ext cx="424607" cy="3294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2931664" y="4005102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2931664" y="4067694"/>
                <a:ext cx="424607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23" idx="2"/>
              </p:cNvCxnSpPr>
              <p:nvPr/>
            </p:nvCxnSpPr>
            <p:spPr>
              <a:xfrm flipH="1" flipV="1">
                <a:off x="3147863" y="4005102"/>
                <a:ext cx="1948" cy="23719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/>
          <p:cNvGrpSpPr/>
          <p:nvPr/>
        </p:nvGrpSpPr>
        <p:grpSpPr>
          <a:xfrm>
            <a:off x="1856416" y="3709935"/>
            <a:ext cx="5211763" cy="2739614"/>
            <a:chOff x="1856416" y="3709935"/>
            <a:chExt cx="5211763" cy="2739614"/>
          </a:xfrm>
        </p:grpSpPr>
        <p:sp>
          <p:nvSpPr>
            <p:cNvPr id="268" name="Freeform 267"/>
            <p:cNvSpPr/>
            <p:nvPr/>
          </p:nvSpPr>
          <p:spPr>
            <a:xfrm>
              <a:off x="1876731" y="5330139"/>
              <a:ext cx="1280789" cy="75908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6202668" y="5429198"/>
              <a:ext cx="865511" cy="55382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/>
            <p:cNvSpPr/>
            <p:nvPr/>
          </p:nvSpPr>
          <p:spPr>
            <a:xfrm>
              <a:off x="5378281" y="5449835"/>
              <a:ext cx="675485" cy="89677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4340854" y="5470471"/>
              <a:ext cx="514350" cy="40184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3561391" y="5433960"/>
              <a:ext cx="573725" cy="101558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/>
              <p:cNvSpPr/>
              <p:nvPr/>
            </p:nvSpPr>
            <p:spPr bwMode="auto">
              <a:xfrm rot="10800000">
                <a:off x="1867529" y="3957585"/>
                <a:ext cx="1027112" cy="611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285" name="Group 498"/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/>
                <p:cNvSpPr/>
                <p:nvPr/>
              </p:nvSpPr>
              <p:spPr>
                <a:xfrm>
                  <a:off x="4129067" y="3720356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4129067" y="3720356"/>
                  <a:ext cx="567968" cy="11170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7" name="Oval 516"/>
                <p:cNvSpPr/>
                <p:nvPr/>
              </p:nvSpPr>
              <p:spPr>
                <a:xfrm>
                  <a:off x="4129067" y="3607161"/>
                  <a:ext cx="567968" cy="2249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8" name="Straight Connector 517"/>
                <p:cNvCxnSpPr/>
                <p:nvPr/>
              </p:nvCxnSpPr>
              <p:spPr>
                <a:xfrm>
                  <a:off x="4697035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/>
                <p:cNvCxnSpPr/>
                <p:nvPr/>
              </p:nvCxnSpPr>
              <p:spPr>
                <a:xfrm>
                  <a:off x="4129067" y="3720356"/>
                  <a:ext cx="0" cy="11170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/>
              <p:cNvSpPr/>
              <p:nvPr/>
            </p:nvSpPr>
            <p:spPr bwMode="auto">
              <a:xfrm>
                <a:off x="1877054" y="4704509"/>
                <a:ext cx="1028700" cy="52307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2" name="Straight Connector 501"/>
              <p:cNvCxnSpPr/>
              <p:nvPr/>
            </p:nvCxnSpPr>
            <p:spPr bwMode="auto">
              <a:xfrm>
                <a:off x="1861179" y="3981398"/>
                <a:ext cx="17462" cy="13017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 bwMode="auto">
              <a:xfrm flipH="1">
                <a:off x="2894641" y="3971873"/>
                <a:ext cx="6350" cy="127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90" name="Group 504"/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/>
                <p:cNvSpPr/>
                <p:nvPr/>
              </p:nvSpPr>
              <p:spPr bwMode="auto">
                <a:xfrm flipV="1">
                  <a:off x="2185126" y="1689305"/>
                  <a:ext cx="1196349" cy="3149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 bwMode="auto">
                <a:xfrm>
                  <a:off x="2183302" y="1735513"/>
                  <a:ext cx="1198173" cy="11295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08" name="Oval 507"/>
                <p:cNvSpPr/>
                <p:nvPr/>
              </p:nvSpPr>
              <p:spPr bwMode="auto">
                <a:xfrm flipV="1">
                  <a:off x="2183302" y="1574638"/>
                  <a:ext cx="1196349" cy="31490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9" name="Freeform 508"/>
                <p:cNvSpPr/>
                <p:nvPr/>
              </p:nvSpPr>
              <p:spPr bwMode="auto">
                <a:xfrm>
                  <a:off x="2489684" y="1670478"/>
                  <a:ext cx="581762" cy="15745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0" name="Freeform 509"/>
                <p:cNvSpPr/>
                <p:nvPr/>
              </p:nvSpPr>
              <p:spPr bwMode="auto">
                <a:xfrm>
                  <a:off x="2429502" y="1629404"/>
                  <a:ext cx="703949" cy="11124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Freeform 510"/>
                <p:cNvSpPr/>
                <p:nvPr/>
              </p:nvSpPr>
              <p:spPr bwMode="auto">
                <a:xfrm>
                  <a:off x="2892723" y="1723534"/>
                  <a:ext cx="257142" cy="958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Freeform 511"/>
                <p:cNvSpPr/>
                <p:nvPr/>
              </p:nvSpPr>
              <p:spPr bwMode="auto">
                <a:xfrm>
                  <a:off x="2416736" y="1725244"/>
                  <a:ext cx="255318" cy="9413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/>
                <p:cNvCxnSpPr>
                  <a:endCxn id="508" idx="2"/>
                </p:cNvCxnSpPr>
                <p:nvPr/>
              </p:nvCxnSpPr>
              <p:spPr bwMode="auto">
                <a:xfrm flipH="1" flipV="1">
                  <a:off x="2183302" y="1732090"/>
                  <a:ext cx="1824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 bwMode="auto">
                <a:xfrm flipH="1" flipV="1">
                  <a:off x="3381475" y="1728667"/>
                  <a:ext cx="1823" cy="12151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/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0" name="Straight Connector 549"/>
              <p:cNvCxnSpPr/>
              <p:nvPr/>
            </p:nvCxnSpPr>
            <p:spPr bwMode="auto">
              <a:xfrm flipH="1">
                <a:off x="4078916" y="4019498"/>
                <a:ext cx="1588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71" name="Group 552"/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4128204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4128204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4128204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5" name="Straight Connector 564"/>
                <p:cNvCxnSpPr/>
                <p:nvPr/>
              </p:nvCxnSpPr>
              <p:spPr>
                <a:xfrm>
                  <a:off x="4696810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/>
                <p:cNvCxnSpPr/>
                <p:nvPr/>
              </p:nvCxnSpPr>
              <p:spPr>
                <a:xfrm>
                  <a:off x="4128204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/>
              <p:cNvSpPr/>
              <p:nvPr/>
            </p:nvSpPr>
            <p:spPr bwMode="auto">
              <a:xfrm>
                <a:off x="3572504" y="4575123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/>
              <p:cNvCxnSpPr/>
              <p:nvPr/>
            </p:nvCxnSpPr>
            <p:spPr bwMode="auto">
              <a:xfrm flipH="1">
                <a:off x="3566154" y="40274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57" name="Group 538"/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/>
                <p:cNvSpPr/>
                <p:nvPr/>
              </p:nvSpPr>
              <p:spPr bwMode="auto">
                <a:xfrm flipV="1">
                  <a:off x="2188659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1" name="Rectangle 540"/>
                <p:cNvSpPr/>
                <p:nvPr/>
              </p:nvSpPr>
              <p:spPr bwMode="auto">
                <a:xfrm>
                  <a:off x="2184879" y="1736302"/>
                  <a:ext cx="1198746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2" name="Oval 541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3" name="Freeform 542"/>
                <p:cNvSpPr/>
                <p:nvPr/>
              </p:nvSpPr>
              <p:spPr bwMode="auto">
                <a:xfrm>
                  <a:off x="2491182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4" name="Freeform 543"/>
                <p:cNvSpPr/>
                <p:nvPr/>
              </p:nvSpPr>
              <p:spPr bwMode="auto">
                <a:xfrm>
                  <a:off x="2430678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5" name="Freeform 544"/>
                <p:cNvSpPr/>
                <p:nvPr/>
              </p:nvSpPr>
              <p:spPr bwMode="auto">
                <a:xfrm>
                  <a:off x="2892025" y="1722222"/>
                  <a:ext cx="260927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6" name="Freeform 545"/>
                <p:cNvSpPr/>
                <p:nvPr/>
              </p:nvSpPr>
              <p:spPr bwMode="auto">
                <a:xfrm>
                  <a:off x="2419334" y="1725039"/>
                  <a:ext cx="253362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7" name="Straight Connector 546"/>
                <p:cNvCxnSpPr>
                  <a:endCxn id="542" idx="2"/>
                </p:cNvCxnSpPr>
                <p:nvPr/>
              </p:nvCxnSpPr>
              <p:spPr bwMode="auto">
                <a:xfrm flipH="1" flipV="1">
                  <a:off x="2184879" y="1722222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/>
                <p:cNvCxnSpPr/>
                <p:nvPr/>
              </p:nvCxnSpPr>
              <p:spPr bwMode="auto">
                <a:xfrm flipH="1" flipV="1">
                  <a:off x="3379845" y="1727853"/>
                  <a:ext cx="3780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/>
            <p:cNvGrpSpPr/>
            <p:nvPr/>
          </p:nvGrpSpPr>
          <p:grpSpPr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/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/>
              <p:cNvCxnSpPr/>
              <p:nvPr/>
            </p:nvCxnSpPr>
            <p:spPr bwMode="auto">
              <a:xfrm flipH="1">
                <a:off x="4861554" y="4024260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43" name="Group 580"/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/>
                <p:cNvSpPr/>
                <p:nvPr/>
              </p:nvSpPr>
              <p:spPr>
                <a:xfrm>
                  <a:off x="4128205" y="3719722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4128205" y="3719722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4128205" y="360574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2" name="Straight Connector 591"/>
                <p:cNvCxnSpPr/>
                <p:nvPr/>
              </p:nvCxnSpPr>
              <p:spPr>
                <a:xfrm>
                  <a:off x="4696811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/>
                <p:cNvCxnSpPr/>
                <p:nvPr/>
              </p:nvCxnSpPr>
              <p:spPr>
                <a:xfrm>
                  <a:off x="4128205" y="3719722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/>
              <p:cNvSpPr/>
              <p:nvPr/>
            </p:nvSpPr>
            <p:spPr bwMode="auto">
              <a:xfrm>
                <a:off x="4355141" y="4579885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4" name="Straight Connector 583"/>
              <p:cNvCxnSpPr/>
              <p:nvPr/>
            </p:nvCxnSpPr>
            <p:spPr bwMode="auto">
              <a:xfrm flipH="1">
                <a:off x="4348791" y="4032198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29" name="Group 568"/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/>
                <p:cNvSpPr/>
                <p:nvPr/>
              </p:nvSpPr>
              <p:spPr bwMode="auto">
                <a:xfrm flipV="1">
                  <a:off x="2188662" y="1691248"/>
                  <a:ext cx="1194966" cy="3125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1" name="Rectangle 570"/>
                <p:cNvSpPr/>
                <p:nvPr/>
              </p:nvSpPr>
              <p:spPr bwMode="auto">
                <a:xfrm>
                  <a:off x="2184879" y="1736300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Oval 571"/>
                <p:cNvSpPr/>
                <p:nvPr/>
              </p:nvSpPr>
              <p:spPr bwMode="auto">
                <a:xfrm flipV="1">
                  <a:off x="2184879" y="1564542"/>
                  <a:ext cx="1194966" cy="31254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3" name="Freeform 572"/>
                <p:cNvSpPr/>
                <p:nvPr/>
              </p:nvSpPr>
              <p:spPr bwMode="auto">
                <a:xfrm>
                  <a:off x="2491185" y="1671539"/>
                  <a:ext cx="582357" cy="15486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4" name="Freeform 573"/>
                <p:cNvSpPr/>
                <p:nvPr/>
              </p:nvSpPr>
              <p:spPr bwMode="auto">
                <a:xfrm>
                  <a:off x="2430680" y="1629303"/>
                  <a:ext cx="703366" cy="10981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5" name="Freeform 574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6" name="Freeform 575"/>
                <p:cNvSpPr/>
                <p:nvPr/>
              </p:nvSpPr>
              <p:spPr bwMode="auto">
                <a:xfrm>
                  <a:off x="2419334" y="1725037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7" name="Straight Connector 576"/>
                <p:cNvCxnSpPr>
                  <a:endCxn id="572" idx="2"/>
                </p:cNvCxnSpPr>
                <p:nvPr/>
              </p:nvCxnSpPr>
              <p:spPr bwMode="auto">
                <a:xfrm flipH="1" flipV="1">
                  <a:off x="2184879" y="1722222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 flipH="1" flipV="1">
                  <a:off x="3379845" y="1727853"/>
                  <a:ext cx="3783" cy="12107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8" name="Group 48257"/>
            <p:cNvGrpSpPr/>
            <p:nvPr/>
          </p:nvGrpSpPr>
          <p:grpSpPr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/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7" name="Straight Connector 606"/>
              <p:cNvCxnSpPr/>
              <p:nvPr/>
            </p:nvCxnSpPr>
            <p:spPr bwMode="auto">
              <a:xfrm flipH="1">
                <a:off x="6064879" y="4006798"/>
                <a:ext cx="1587" cy="1365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15" name="Group 607"/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/>
                <p:cNvSpPr/>
                <p:nvPr/>
              </p:nvSpPr>
              <p:spPr>
                <a:xfrm>
                  <a:off x="4128205" y="3719724"/>
                  <a:ext cx="568606" cy="22553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4128205" y="3719724"/>
                  <a:ext cx="568606" cy="111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8" name="Oval 617"/>
                <p:cNvSpPr/>
                <p:nvPr/>
              </p:nvSpPr>
              <p:spPr>
                <a:xfrm>
                  <a:off x="4128205" y="3605744"/>
                  <a:ext cx="568606" cy="22553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9" name="Straight Connector 618"/>
                <p:cNvCxnSpPr/>
                <p:nvPr/>
              </p:nvCxnSpPr>
              <p:spPr>
                <a:xfrm>
                  <a:off x="4696811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/>
                <p:cNvCxnSpPr/>
                <p:nvPr/>
              </p:nvCxnSpPr>
              <p:spPr>
                <a:xfrm>
                  <a:off x="4128205" y="3719724"/>
                  <a:ext cx="0" cy="11155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/>
              <p:cNvSpPr/>
              <p:nvPr/>
            </p:nvSpPr>
            <p:spPr bwMode="auto">
              <a:xfrm>
                <a:off x="5558466" y="4562423"/>
                <a:ext cx="496888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1" name="Straight Connector 610"/>
              <p:cNvCxnSpPr/>
              <p:nvPr/>
            </p:nvCxnSpPr>
            <p:spPr bwMode="auto">
              <a:xfrm flipH="1">
                <a:off x="5552116" y="4014735"/>
                <a:ext cx="3175" cy="145097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01" name="Group 595"/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/>
                <p:cNvSpPr/>
                <p:nvPr/>
              </p:nvSpPr>
              <p:spPr bwMode="auto">
                <a:xfrm flipV="1">
                  <a:off x="2188662" y="1691250"/>
                  <a:ext cx="1194966" cy="31254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98" name="Rectangle 597"/>
                <p:cNvSpPr/>
                <p:nvPr/>
              </p:nvSpPr>
              <p:spPr bwMode="auto">
                <a:xfrm>
                  <a:off x="2184879" y="1736302"/>
                  <a:ext cx="1198749" cy="11262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9" name="Oval 598"/>
                <p:cNvSpPr/>
                <p:nvPr/>
              </p:nvSpPr>
              <p:spPr bwMode="auto">
                <a:xfrm flipV="1">
                  <a:off x="2184879" y="1564542"/>
                  <a:ext cx="1194966" cy="31254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0" name="Freeform 599"/>
                <p:cNvSpPr/>
                <p:nvPr/>
              </p:nvSpPr>
              <p:spPr bwMode="auto">
                <a:xfrm>
                  <a:off x="2491185" y="1671539"/>
                  <a:ext cx="582357" cy="15486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1" name="Freeform 600"/>
                <p:cNvSpPr/>
                <p:nvPr/>
              </p:nvSpPr>
              <p:spPr bwMode="auto">
                <a:xfrm>
                  <a:off x="2430680" y="1629304"/>
                  <a:ext cx="703366" cy="10981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2" name="Freeform 601"/>
                <p:cNvSpPr/>
                <p:nvPr/>
              </p:nvSpPr>
              <p:spPr bwMode="auto">
                <a:xfrm>
                  <a:off x="2892028" y="1722222"/>
                  <a:ext cx="260925" cy="95734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3" name="Freeform 602"/>
                <p:cNvSpPr/>
                <p:nvPr/>
              </p:nvSpPr>
              <p:spPr bwMode="auto">
                <a:xfrm>
                  <a:off x="2419334" y="1725039"/>
                  <a:ext cx="253364" cy="9573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4" name="Straight Connector 603"/>
                <p:cNvCxnSpPr>
                  <a:endCxn id="599" idx="2"/>
                </p:cNvCxnSpPr>
                <p:nvPr/>
              </p:nvCxnSpPr>
              <p:spPr bwMode="auto">
                <a:xfrm flipH="1" flipV="1">
                  <a:off x="2184879" y="1722222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/>
                <p:cNvCxnSpPr/>
                <p:nvPr/>
              </p:nvCxnSpPr>
              <p:spPr bwMode="auto">
                <a:xfrm flipH="1" flipV="1">
                  <a:off x="3379845" y="1727853"/>
                  <a:ext cx="3783" cy="1210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59" name="Group 48258"/>
            <p:cNvGrpSpPr/>
            <p:nvPr/>
          </p:nvGrpSpPr>
          <p:grpSpPr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/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4" name="Straight Connector 633"/>
              <p:cNvCxnSpPr/>
              <p:nvPr/>
            </p:nvCxnSpPr>
            <p:spPr bwMode="auto">
              <a:xfrm flipH="1">
                <a:off x="7060241" y="3994098"/>
                <a:ext cx="1588" cy="136683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87" name="Group 634"/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/>
                <p:cNvSpPr/>
                <p:nvPr/>
              </p:nvSpPr>
              <p:spPr>
                <a:xfrm>
                  <a:off x="4128204" y="3719937"/>
                  <a:ext cx="568606" cy="22531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4128204" y="3719937"/>
                  <a:ext cx="568606" cy="11144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4128204" y="3606067"/>
                  <a:ext cx="568606" cy="22531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6" name="Straight Connector 645"/>
                <p:cNvCxnSpPr/>
                <p:nvPr/>
              </p:nvCxnSpPr>
              <p:spPr>
                <a:xfrm>
                  <a:off x="4696810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/>
                <p:cNvCxnSpPr/>
                <p:nvPr/>
              </p:nvCxnSpPr>
              <p:spPr>
                <a:xfrm>
                  <a:off x="4128204" y="3719937"/>
                  <a:ext cx="0" cy="11144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/>
              <p:cNvSpPr/>
              <p:nvPr/>
            </p:nvSpPr>
            <p:spPr bwMode="auto">
              <a:xfrm>
                <a:off x="6553829" y="4551310"/>
                <a:ext cx="496887" cy="81280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8" name="Straight Connector 637"/>
              <p:cNvCxnSpPr/>
              <p:nvPr/>
            </p:nvCxnSpPr>
            <p:spPr bwMode="auto">
              <a:xfrm flipH="1">
                <a:off x="6547479" y="4002035"/>
                <a:ext cx="3175" cy="14525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173" name="Group 622"/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/>
                <p:cNvSpPr/>
                <p:nvPr/>
              </p:nvSpPr>
              <p:spPr bwMode="auto">
                <a:xfrm flipV="1">
                  <a:off x="2188659" y="1691130"/>
                  <a:ext cx="1194966" cy="3150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Rectangle 624"/>
                <p:cNvSpPr/>
                <p:nvPr/>
              </p:nvSpPr>
              <p:spPr bwMode="auto">
                <a:xfrm>
                  <a:off x="2184879" y="1736138"/>
                  <a:ext cx="1198746" cy="11252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Oval 625"/>
                <p:cNvSpPr/>
                <p:nvPr/>
              </p:nvSpPr>
              <p:spPr bwMode="auto">
                <a:xfrm flipV="1">
                  <a:off x="2184879" y="1564542"/>
                  <a:ext cx="1194966" cy="31506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7" name="Freeform 626"/>
                <p:cNvSpPr/>
                <p:nvPr/>
              </p:nvSpPr>
              <p:spPr bwMode="auto">
                <a:xfrm>
                  <a:off x="2491182" y="1671438"/>
                  <a:ext cx="582357" cy="15753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627"/>
                <p:cNvSpPr/>
                <p:nvPr/>
              </p:nvSpPr>
              <p:spPr bwMode="auto">
                <a:xfrm>
                  <a:off x="2430678" y="1629243"/>
                  <a:ext cx="703366" cy="112522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9" name="Freeform 628"/>
                <p:cNvSpPr/>
                <p:nvPr/>
              </p:nvSpPr>
              <p:spPr bwMode="auto">
                <a:xfrm>
                  <a:off x="2892025" y="1724886"/>
                  <a:ext cx="260927" cy="9564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 bwMode="auto">
                <a:xfrm>
                  <a:off x="2419334" y="1727698"/>
                  <a:ext cx="253362" cy="9283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1" name="Straight Connector 630"/>
                <p:cNvCxnSpPr>
                  <a:endCxn id="626" idx="2"/>
                </p:cNvCxnSpPr>
                <p:nvPr/>
              </p:nvCxnSpPr>
              <p:spPr bwMode="auto">
                <a:xfrm flipH="1" flipV="1">
                  <a:off x="2184879" y="1722072"/>
                  <a:ext cx="3780" cy="12096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/>
                <p:cNvCxnSpPr/>
                <p:nvPr/>
              </p:nvCxnSpPr>
              <p:spPr bwMode="auto">
                <a:xfrm flipH="1" flipV="1">
                  <a:off x="3379845" y="1730512"/>
                  <a:ext cx="3780" cy="1209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" name="Group 27"/>
          <p:cNvGrpSpPr/>
          <p:nvPr/>
        </p:nvGrpSpPr>
        <p:grpSpPr>
          <a:xfrm>
            <a:off x="2381956" y="2475925"/>
            <a:ext cx="4415330" cy="2315048"/>
            <a:chOff x="2381956" y="2435173"/>
            <a:chExt cx="4415330" cy="2315048"/>
          </a:xfrm>
        </p:grpSpPr>
        <p:sp>
          <p:nvSpPr>
            <p:cNvPr id="391" name="Freeform 390"/>
            <p:cNvSpPr/>
            <p:nvPr/>
          </p:nvSpPr>
          <p:spPr>
            <a:xfrm>
              <a:off x="2381956" y="2439629"/>
              <a:ext cx="297540" cy="1743187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392" name="Freeform 391"/>
            <p:cNvSpPr/>
            <p:nvPr/>
          </p:nvSpPr>
          <p:spPr>
            <a:xfrm flipH="1">
              <a:off x="6411524" y="2435173"/>
              <a:ext cx="385762" cy="2300562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393" name="Straight Arrow Connector 392"/>
            <p:cNvCxnSpPr/>
            <p:nvPr/>
          </p:nvCxnSpPr>
          <p:spPr>
            <a:xfrm flipV="1">
              <a:off x="5791457" y="2687586"/>
              <a:ext cx="8309" cy="2062635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V="1">
              <a:off x="4598735" y="2708225"/>
              <a:ext cx="18344" cy="2037167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 flipV="1">
              <a:off x="3807455" y="2762199"/>
              <a:ext cx="9009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78219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Recall: logically </a:t>
            </a: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centralized </a:t>
            </a:r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control plane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7604777" cy="17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71" name="TextBox 335"/>
          <p:cNvSpPr txBox="1">
            <a:spLocks noChangeArrowheads="1"/>
          </p:cNvSpPr>
          <p:nvPr/>
        </p:nvSpPr>
        <p:spPr bwMode="auto">
          <a:xfrm>
            <a:off x="394448" y="1039914"/>
            <a:ext cx="8456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A distinct</a:t>
            </a:r>
            <a:r>
              <a:rPr lang="en-US" dirty="0"/>
              <a:t> </a:t>
            </a:r>
            <a:r>
              <a:rPr lang="en-US" dirty="0" smtClean="0"/>
              <a:t>(typically remote) controller </a:t>
            </a:r>
            <a:r>
              <a:rPr lang="en-US" dirty="0"/>
              <a:t>interacts with local control agents (</a:t>
            </a:r>
            <a:r>
              <a:rPr lang="en-US" dirty="0" smtClean="0"/>
              <a:t>CAs) in routers to compute forwarding tables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055910" y="4687854"/>
            <a:ext cx="4956877" cy="694339"/>
            <a:chOff x="2055070" y="4690247"/>
            <a:chExt cx="4956877" cy="694339"/>
          </a:xfrm>
        </p:grpSpPr>
        <p:grpSp>
          <p:nvGrpSpPr>
            <p:cNvPr id="48273" name="Group 554"/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9" name="Straight Connector 5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>
                <a:stCxn id="5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5" name="Group 582"/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/>
              <p:cNvSpPr/>
              <p:nvPr/>
            </p:nvSpPr>
            <p:spPr>
              <a:xfrm>
                <a:off x="2936952" y="3913304"/>
                <a:ext cx="425766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6" name="Straight Connector 585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>
                <a:stCxn id="585" idx="2"/>
              </p:cNvCxnSpPr>
              <p:nvPr/>
            </p:nvCxnSpPr>
            <p:spPr>
              <a:xfrm flipH="1" flipV="1">
                <a:off x="3148247" y="4005425"/>
                <a:ext cx="1588" cy="236653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17" name="Group 609"/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/>
              <p:cNvSpPr/>
              <p:nvPr/>
            </p:nvSpPr>
            <p:spPr>
              <a:xfrm>
                <a:off x="2936952" y="3913304"/>
                <a:ext cx="425765" cy="32877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3" name="Straight Connector 612"/>
              <p:cNvCxnSpPr/>
              <p:nvPr/>
            </p:nvCxnSpPr>
            <p:spPr>
              <a:xfrm>
                <a:off x="2932186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>
                <a:off x="2932186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>
                <a:stCxn id="612" idx="2"/>
              </p:cNvCxnSpPr>
              <p:nvPr/>
            </p:nvCxnSpPr>
            <p:spPr>
              <a:xfrm flipH="1" flipV="1">
                <a:off x="3148247" y="4005425"/>
                <a:ext cx="1588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189" name="Group 636"/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/>
              <p:cNvSpPr/>
              <p:nvPr/>
            </p:nvSpPr>
            <p:spPr>
              <a:xfrm>
                <a:off x="2936952" y="3912169"/>
                <a:ext cx="425766" cy="33004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40" name="Straight Connector 639"/>
              <p:cNvCxnSpPr/>
              <p:nvPr/>
            </p:nvCxnSpPr>
            <p:spPr>
              <a:xfrm>
                <a:off x="2932185" y="4004202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932185" y="4067673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>
                <a:stCxn id="639" idx="2"/>
              </p:cNvCxnSpPr>
              <p:nvPr/>
            </p:nvCxnSpPr>
            <p:spPr>
              <a:xfrm flipH="1" flipV="1">
                <a:off x="3148246" y="4004202"/>
                <a:ext cx="1589" cy="23801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oup 554"/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2936952" y="3913304"/>
                <a:ext cx="425766" cy="32877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/>
              <p:cNvCxnSpPr/>
              <p:nvPr/>
            </p:nvCxnSpPr>
            <p:spPr>
              <a:xfrm>
                <a:off x="2932185" y="4005425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2932185" y="4068956"/>
                <a:ext cx="425766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>
                <a:stCxn id="358" idx="2"/>
              </p:cNvCxnSpPr>
              <p:nvPr/>
            </p:nvCxnSpPr>
            <p:spPr>
              <a:xfrm flipH="1" flipV="1">
                <a:off x="3148246" y="4005425"/>
                <a:ext cx="1589" cy="23665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2" name="Group 347"/>
          <p:cNvGrpSpPr>
            <a:grpSpLocks/>
          </p:cNvGrpSpPr>
          <p:nvPr/>
        </p:nvGrpSpPr>
        <p:grpSpPr bwMode="auto">
          <a:xfrm>
            <a:off x="5856401" y="5944266"/>
            <a:ext cx="588970" cy="242608"/>
            <a:chOff x="1871277" y="1576300"/>
            <a:chExt cx="1128371" cy="437861"/>
          </a:xfrm>
        </p:grpSpPr>
        <p:sp>
          <p:nvSpPr>
            <p:cNvPr id="363" name="Oval 36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Oval 36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6" name="Freeform 36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7" name="Freeform 36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8" name="Freeform 36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9" name="Freeform 36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0" name="Straight Connector 369"/>
            <p:cNvCxnSpPr>
              <a:endCxn id="36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47"/>
          <p:cNvGrpSpPr>
            <a:grpSpLocks/>
          </p:cNvGrpSpPr>
          <p:nvPr/>
        </p:nvGrpSpPr>
        <p:grpSpPr bwMode="auto">
          <a:xfrm>
            <a:off x="4375328" y="5802169"/>
            <a:ext cx="588970" cy="242608"/>
            <a:chOff x="1871277" y="1576300"/>
            <a:chExt cx="1128371" cy="437861"/>
          </a:xfrm>
        </p:grpSpPr>
        <p:sp>
          <p:nvSpPr>
            <p:cNvPr id="373" name="Oval 37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5" name="Oval 37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Freeform 37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7" name="Freeform 37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8" name="Freeform 377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9" name="Freeform 378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80" name="Straight Connector 379"/>
            <p:cNvCxnSpPr>
              <a:endCxn id="3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47"/>
          <p:cNvGrpSpPr>
            <a:grpSpLocks/>
          </p:cNvGrpSpPr>
          <p:nvPr/>
        </p:nvGrpSpPr>
        <p:grpSpPr bwMode="auto">
          <a:xfrm>
            <a:off x="2848241" y="5995982"/>
            <a:ext cx="588970" cy="242608"/>
            <a:chOff x="1871277" y="1576300"/>
            <a:chExt cx="1128371" cy="437861"/>
          </a:xfrm>
        </p:grpSpPr>
        <p:sp>
          <p:nvSpPr>
            <p:cNvPr id="383" name="Oval 382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4" name="Rectangle 383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5" name="Oval 384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6" name="Freeform 385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7" name="Freeform 386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0" name="Freeform 38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7" name="Freeform 39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99" name="Straight Connector 398"/>
            <p:cNvCxnSpPr>
              <a:endCxn id="3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oup 347"/>
          <p:cNvGrpSpPr>
            <a:grpSpLocks/>
          </p:cNvGrpSpPr>
          <p:nvPr/>
        </p:nvGrpSpPr>
        <p:grpSpPr bwMode="auto">
          <a:xfrm>
            <a:off x="5166757" y="6262321"/>
            <a:ext cx="588970" cy="242608"/>
            <a:chOff x="1871277" y="1576300"/>
            <a:chExt cx="1128371" cy="437861"/>
          </a:xfrm>
        </p:grpSpPr>
        <p:sp>
          <p:nvSpPr>
            <p:cNvPr id="402" name="Oval 4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2" name="Oval 411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7" name="Freeform 4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2" name="Freeform 421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7" name="Freeform 42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8" name="Freeform 42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29" name="Straight Connector 428"/>
            <p:cNvCxnSpPr>
              <a:endCxn id="41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1" name="Group 347"/>
          <p:cNvGrpSpPr>
            <a:grpSpLocks/>
          </p:cNvGrpSpPr>
          <p:nvPr/>
        </p:nvGrpSpPr>
        <p:grpSpPr bwMode="auto">
          <a:xfrm>
            <a:off x="3704088" y="6354901"/>
            <a:ext cx="588970" cy="242608"/>
            <a:chOff x="1871277" y="1576300"/>
            <a:chExt cx="1128371" cy="437861"/>
          </a:xfrm>
        </p:grpSpPr>
        <p:sp>
          <p:nvSpPr>
            <p:cNvPr id="432" name="Oval 43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3" name="Rectangle 43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4" name="Oval 43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5" name="Freeform 43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Freeform 43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7" name="Freeform 43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8" name="Freeform 43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39" name="Straight Connector 438"/>
            <p:cNvCxnSpPr>
              <a:endCxn id="43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925875" y="2220187"/>
            <a:ext cx="5095391" cy="2833288"/>
            <a:chOff x="1925876" y="2212958"/>
            <a:chExt cx="5095391" cy="2833288"/>
          </a:xfrm>
        </p:grpSpPr>
        <p:grpSp>
          <p:nvGrpSpPr>
            <p:cNvPr id="12" name="Group 11"/>
            <p:cNvGrpSpPr/>
            <p:nvPr/>
          </p:nvGrpSpPr>
          <p:grpSpPr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342" name="Oval 341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9" name="Oval 388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08" name="TextBox 389"/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>
                    <a:solidFill>
                      <a:schemeClr val="bg1"/>
                    </a:solidFill>
                  </a:rPr>
                  <a:t>Remote Controller</a:t>
                </a:r>
              </a:p>
            </p:txBody>
          </p:sp>
        </p:grpSp>
        <p:grpSp>
          <p:nvGrpSpPr>
            <p:cNvPr id="442" name="Group 441"/>
            <p:cNvGrpSpPr/>
            <p:nvPr/>
          </p:nvGrpSpPr>
          <p:grpSpPr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443" name="Oval 442"/>
              <p:cNvSpPr/>
              <p:nvPr/>
            </p:nvSpPr>
            <p:spPr bwMode="auto">
              <a:xfrm>
                <a:off x="2722820" y="2011398"/>
                <a:ext cx="3579813" cy="492125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 bwMode="auto">
              <a:xfrm>
                <a:off x="2705100" y="2012950"/>
                <a:ext cx="3579813" cy="492125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TextBox 389"/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8" name="Oval 447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49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1" name="Group 450"/>
            <p:cNvGrpSpPr/>
            <p:nvPr/>
          </p:nvGrpSpPr>
          <p:grpSpPr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452" name="Group 45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5" name="Oval 45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457" name="Group 456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58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462" name="Group 461"/>
              <p:cNvGrpSpPr/>
              <p:nvPr/>
            </p:nvGrpSpPr>
            <p:grpSpPr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3573337" y="4577634"/>
                  <a:ext cx="439424" cy="261732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5" name="Oval 464"/>
                <p:cNvSpPr/>
                <p:nvPr/>
              </p:nvSpPr>
              <p:spPr bwMode="auto">
                <a:xfrm>
                  <a:off x="3558850" y="4587291"/>
                  <a:ext cx="463568" cy="253053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63" name="TextBox 389"/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sz="1400" dirty="0" smtClean="0">
                    <a:solidFill>
                      <a:schemeClr val="bg1"/>
                    </a:solidFill>
                  </a:rPr>
                  <a:t>CA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6"/>
            <a:ext cx="687845" cy="271184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77</a:t>
            </a:fld>
            <a:endParaRPr lang="en-US" sz="1200" dirty="0">
              <a:latin typeface="Tahoma" charset="0"/>
            </a:endParaRPr>
          </a:p>
        </p:txBody>
      </p:sp>
      <p:sp>
        <p:nvSpPr>
          <p:cNvPr id="4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51760" y="3017520"/>
            <a:ext cx="3972560" cy="2032000"/>
            <a:chOff x="2651760" y="3017520"/>
            <a:chExt cx="3972560" cy="2032000"/>
          </a:xfrm>
        </p:grpSpPr>
        <p:cxnSp>
          <p:nvCxnSpPr>
            <p:cNvPr id="338" name="Straight Arrow Connector 337"/>
            <p:cNvCxnSpPr/>
            <p:nvPr/>
          </p:nvCxnSpPr>
          <p:spPr bwMode="auto">
            <a:xfrm>
              <a:off x="2651760" y="3017520"/>
              <a:ext cx="0" cy="166624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 bwMode="auto">
            <a:xfrm>
              <a:off x="36474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 bwMode="auto">
            <a:xfrm>
              <a:off x="446024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 bwMode="auto">
            <a:xfrm>
              <a:off x="56591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81498" y="5803688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Figures 5.2 </a:t>
            </a:r>
          </a:p>
        </p:txBody>
      </p:sp>
    </p:spTree>
    <p:extLst>
      <p:ext uri="{BB962C8B-B14F-4D97-AF65-F5344CB8AC3E}">
        <p14:creationId xmlns:p14="http://schemas.microsoft.com/office/powerpoint/2010/main" val="226193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921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Software defined networking (SDN)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1426" y="1282678"/>
            <a:ext cx="8148587" cy="4648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i="1" dirty="0">
                <a:solidFill>
                  <a:srgbClr val="CC0000"/>
                </a:solidFill>
              </a:rPr>
              <a:t>W</a:t>
            </a:r>
            <a:r>
              <a:rPr lang="en-US" i="1" dirty="0" smtClean="0">
                <a:solidFill>
                  <a:srgbClr val="CC0000"/>
                </a:solidFill>
              </a:rPr>
              <a:t>hy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a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i="1" dirty="0" smtClean="0">
                <a:solidFill>
                  <a:srgbClr val="CC0000"/>
                </a:solidFill>
              </a:rPr>
              <a:t>logically centralized </a:t>
            </a:r>
            <a:r>
              <a:rPr lang="en-US" dirty="0" smtClean="0">
                <a:solidFill>
                  <a:srgbClr val="000000"/>
                </a:solidFill>
              </a:rPr>
              <a:t>control plane?</a:t>
            </a:r>
            <a:endParaRPr lang="en-US" dirty="0">
              <a:solidFill>
                <a:srgbClr val="000000"/>
              </a:solidFill>
            </a:endParaRPr>
          </a:p>
          <a:p>
            <a:pPr marL="635000" indent="-400050"/>
            <a:r>
              <a:rPr lang="en-US" dirty="0" smtClean="0"/>
              <a:t>easier network management: avoid router misconfigurations, greater flexibility of traffic flows</a:t>
            </a:r>
          </a:p>
          <a:p>
            <a:pPr marL="635000" indent="-400050"/>
            <a:r>
              <a:rPr lang="en-US" dirty="0" smtClean="0"/>
              <a:t>table-based forwarding (recall OpenFlow API) allows “programming” routers</a:t>
            </a:r>
          </a:p>
          <a:p>
            <a:pPr marL="1035050" lvl="1" indent="-400050"/>
            <a:r>
              <a:rPr lang="en-US" dirty="0" smtClean="0"/>
              <a:t>centralized “programming” easier: compute tables centrally and distribute</a:t>
            </a:r>
          </a:p>
          <a:p>
            <a:pPr marL="1035050" lvl="1" indent="-400050"/>
            <a:r>
              <a:rPr lang="en-US" dirty="0" smtClean="0"/>
              <a:t>distributed “programming: more difficult: compute tables as result of distributed algorithm (protocol) implemented in each and every router </a:t>
            </a:r>
          </a:p>
          <a:p>
            <a:pPr marL="635000" indent="-400050"/>
            <a:r>
              <a:rPr lang="en-US" dirty="0" smtClean="0"/>
              <a:t>open (non-proprietary) implementation of control plane</a:t>
            </a:r>
          </a:p>
          <a:p>
            <a:pPr marL="635000" indent="-400050"/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78</a:t>
            </a:fld>
            <a:endParaRPr lang="en-US" sz="1200" dirty="0">
              <a:latin typeface="Tahoma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0630" y="1190954"/>
            <a:ext cx="887049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Traffic engineering </a:t>
            </a:r>
            <a:r>
              <a:rPr lang="en-GB" dirty="0" smtClean="0">
                <a:solidFill>
                  <a:srgbClr val="333333"/>
                </a:solidFill>
                <a:latin typeface="Arial" panose="020B0604020202020204" pitchFamily="34" charset="0"/>
              </a:rPr>
              <a:t>involves </a:t>
            </a:r>
            <a:r>
              <a:rPr lang="en-GB" dirty="0" smtClean="0">
                <a:solidFill>
                  <a:srgbClr val="C00000"/>
                </a:solidFill>
                <a:latin typeface="Arial" panose="020B0604020202020204" pitchFamily="34" charset="0"/>
              </a:rPr>
              <a:t>adapting the routing of traffic to network conditions</a:t>
            </a:r>
            <a:r>
              <a:rPr lang="en-GB" dirty="0" smtClean="0">
                <a:solidFill>
                  <a:srgbClr val="333333"/>
                </a:solidFill>
                <a:latin typeface="Arial" panose="020B0604020202020204" pitchFamily="34" charset="0"/>
              </a:rPr>
              <a:t>, with the joint goals of good user performance and efficient use of network resources</a:t>
            </a:r>
          </a:p>
          <a:p>
            <a:endParaRPr lang="en-GB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GB" dirty="0"/>
              <a:t>Traffic engineering of IP networks is an important problem in operational IP networks. While protocols such as OSPF and IS–IS define </a:t>
            </a:r>
            <a:r>
              <a:rPr lang="en-GB" dirty="0">
                <a:solidFill>
                  <a:srgbClr val="C00000"/>
                </a:solidFill>
              </a:rPr>
              <a:t>how routers communicate among themselves to update information such as link weights, they are also silent on how to pick good link weights</a:t>
            </a:r>
            <a:r>
              <a:rPr lang="en-GB" dirty="0"/>
              <a:t>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Thus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mechanisms are needed to determine good link weights</a:t>
            </a:r>
            <a:r>
              <a:rPr lang="en-GB" dirty="0"/>
              <a:t>. To do so, a critical component is to recognize that this leads to first identifying how to estimate traffic in the network, as well as what </a:t>
            </a:r>
            <a:r>
              <a:rPr lang="en-GB" dirty="0">
                <a:hlinkClick r:id="rId2" tooltip="Learn more about Performance Measure ψ from ScienceDirect's AI-generated Topic Pages"/>
              </a:rPr>
              <a:t>performance measures</a:t>
            </a:r>
            <a:r>
              <a:rPr lang="en-GB" dirty="0"/>
              <a:t> might be of interest in IP networks</a:t>
            </a:r>
          </a:p>
        </p:txBody>
      </p:sp>
    </p:spTree>
    <p:extLst>
      <p:ext uri="{BB962C8B-B14F-4D97-AF65-F5344CB8AC3E}">
        <p14:creationId xmlns:p14="http://schemas.microsoft.com/office/powerpoint/2010/main" val="161682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224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836613"/>
            <a:ext cx="3972409" cy="18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2413"/>
            <a:ext cx="7772400" cy="685800"/>
          </a:xfrm>
        </p:spPr>
        <p:txBody>
          <a:bodyPr/>
          <a:lstStyle/>
          <a:p>
            <a:r>
              <a:rPr lang="en-US" sz="4000" dirty="0" smtClean="0">
                <a:latin typeface="Gill Sans MT" charset="0"/>
              </a:rPr>
              <a:t>Routing</a:t>
            </a:r>
            <a:r>
              <a:rPr lang="en-US" altLang="ja-JP" sz="4000" dirty="0" smtClean="0">
                <a:latin typeface="Gill Sans MT" charset="0"/>
              </a:rPr>
              <a:t> protocols</a:t>
            </a:r>
            <a:endParaRPr lang="en-US" dirty="0">
              <a:latin typeface="Gill Sans MT" charset="0"/>
            </a:endParaRPr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2261" y="1363819"/>
            <a:ext cx="7353300" cy="427460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i="1" dirty="0" smtClean="0">
                <a:solidFill>
                  <a:srgbClr val="CC0000"/>
                </a:solidFill>
                <a:cs typeface="+mn-cs"/>
              </a:rPr>
              <a:t>Routing </a:t>
            </a:r>
            <a:r>
              <a:rPr lang="en-US" sz="3200" i="1" dirty="0">
                <a:solidFill>
                  <a:srgbClr val="CC0000"/>
                </a:solidFill>
                <a:cs typeface="+mn-cs"/>
              </a:rPr>
              <a:t>p</a:t>
            </a:r>
            <a:r>
              <a:rPr lang="en-US" sz="3200" i="1" dirty="0" smtClean="0">
                <a:solidFill>
                  <a:srgbClr val="CC0000"/>
                </a:solidFill>
                <a:cs typeface="+mn-cs"/>
              </a:rPr>
              <a:t>rotocol goal:</a:t>
            </a:r>
            <a:r>
              <a:rPr lang="en-US" sz="3200" dirty="0"/>
              <a:t> </a:t>
            </a:r>
            <a:r>
              <a:rPr lang="en-US" dirty="0"/>
              <a:t>determine </a:t>
            </a:r>
            <a:r>
              <a:rPr lang="en-US" dirty="0" smtClean="0"/>
              <a:t>“good” paths </a:t>
            </a:r>
            <a:r>
              <a:rPr lang="en-US" dirty="0"/>
              <a:t>(equivalently, routes), from </a:t>
            </a:r>
            <a:r>
              <a:rPr lang="en-US" dirty="0" smtClean="0"/>
              <a:t>sending hosts </a:t>
            </a:r>
            <a:r>
              <a:rPr lang="en-US" dirty="0"/>
              <a:t>to </a:t>
            </a:r>
            <a:r>
              <a:rPr lang="en-US" dirty="0" smtClean="0"/>
              <a:t>receiving host, </a:t>
            </a:r>
            <a:r>
              <a:rPr lang="en-US" dirty="0"/>
              <a:t>through </a:t>
            </a:r>
            <a:r>
              <a:rPr lang="en-US" dirty="0" smtClean="0"/>
              <a:t>network of routers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cs typeface="+mn-cs"/>
              </a:rPr>
              <a:t>path: sequence of routers packets will traverse in going from given initial source host to given final destination host</a:t>
            </a:r>
            <a:endParaRPr lang="en-US" dirty="0">
              <a:cs typeface="+mn-cs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cs typeface="+mn-cs"/>
              </a:rPr>
              <a:t>“good”: least “cost”, “fastest”, “least congested”</a:t>
            </a:r>
            <a:endParaRPr lang="en-US" sz="2400" dirty="0" smtClean="0">
              <a:cs typeface="+mn-cs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cs typeface="+mn-cs"/>
              </a:rPr>
              <a:t>routing: a “top-10” networking challenge!</a:t>
            </a:r>
            <a:endParaRPr lang="en-US" sz="3200" dirty="0">
              <a:cs typeface="+mn-cs"/>
            </a:endParaRPr>
          </a:p>
        </p:txBody>
      </p:sp>
      <p:sp>
        <p:nvSpPr>
          <p:cNvPr id="2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</a:t>
            </a:fld>
            <a:endParaRPr lang="en-US" sz="1200" dirty="0">
              <a:latin typeface="Tahoma" charset="0"/>
            </a:endParaRPr>
          </a:p>
        </p:txBody>
      </p:sp>
      <p:sp>
        <p:nvSpPr>
          <p:cNvPr id="2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5" y="824211"/>
            <a:ext cx="8551394" cy="23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211698" y="170272"/>
            <a:ext cx="8679450" cy="796925"/>
          </a:xfrm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sz="3600" dirty="0" smtClean="0">
                <a:cs typeface="+mj-cs"/>
              </a:rPr>
              <a:t>Traffic engineering: difficult traditional routing</a:t>
            </a:r>
            <a:endParaRPr lang="en-US" sz="3600" dirty="0"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390" y="4128444"/>
            <a:ext cx="84082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 smtClean="0">
                <a:solidFill>
                  <a:srgbClr val="000090"/>
                </a:solidFill>
              </a:rPr>
              <a:t>Q: </a:t>
            </a:r>
            <a:r>
              <a:rPr lang="en-US" sz="2400" dirty="0" smtClean="0"/>
              <a:t>what if network operator wants u-to-z traffic to flow along </a:t>
            </a:r>
            <a:r>
              <a:rPr lang="en-US" sz="2400" i="1" dirty="0" err="1" smtClean="0"/>
              <a:t>uvw</a:t>
            </a:r>
            <a:r>
              <a:rPr lang="en-US" sz="2400" dirty="0" err="1" smtClean="0"/>
              <a:t>z</a:t>
            </a:r>
            <a:r>
              <a:rPr lang="en-US" sz="2400" dirty="0" smtClean="0"/>
              <a:t>, x-to-z traffic to flow </a:t>
            </a:r>
            <a:r>
              <a:rPr lang="en-US" sz="2400" i="1" dirty="0" err="1" smtClean="0"/>
              <a:t>xwyz</a:t>
            </a:r>
            <a:r>
              <a:rPr lang="en-US" sz="2400" dirty="0" smtClean="0"/>
              <a:t>?</a:t>
            </a:r>
          </a:p>
          <a:p>
            <a:pPr algn="ctr">
              <a:spcBef>
                <a:spcPts val="1200"/>
              </a:spcBef>
            </a:pPr>
            <a:r>
              <a:rPr lang="en-US" sz="2400" i="1" u="sng" dirty="0" smtClean="0">
                <a:solidFill>
                  <a:srgbClr val="000090"/>
                </a:solidFill>
              </a:rPr>
              <a:t>A: </a:t>
            </a:r>
            <a:r>
              <a:rPr lang="en-US" sz="2400" dirty="0" smtClean="0"/>
              <a:t>need to define link weights so traffic routing algorithm computes routes accordingly </a:t>
            </a:r>
            <a:r>
              <a:rPr lang="en-US" sz="2000" dirty="0" smtClean="0"/>
              <a:t>(or need a new routing algorithm)!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9947" y="6025755"/>
            <a:ext cx="6350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C0000"/>
                </a:solidFill>
              </a:rPr>
              <a:t>Link weights are only control “knobs”: wrong!</a:t>
            </a:r>
            <a:endParaRPr lang="en-US" sz="2400" i="1" dirty="0">
              <a:solidFill>
                <a:srgbClr val="CC0000"/>
              </a:solidFill>
            </a:endParaRPr>
          </a:p>
        </p:txBody>
      </p:sp>
      <p:sp>
        <p:nvSpPr>
          <p:cNvPr id="1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37091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80</a:t>
            </a:fld>
            <a:endParaRPr lang="en-US" sz="1200" dirty="0">
              <a:latin typeface="Tahoma" charset="0"/>
            </a:endParaRPr>
          </a:p>
        </p:txBody>
      </p: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36277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grpSp>
        <p:nvGrpSpPr>
          <p:cNvPr id="118" name="Group 1612"/>
          <p:cNvGrpSpPr>
            <a:grpSpLocks/>
          </p:cNvGrpSpPr>
          <p:nvPr/>
        </p:nvGrpSpPr>
        <p:grpSpPr bwMode="auto">
          <a:xfrm flipH="1">
            <a:off x="943464" y="2441244"/>
            <a:ext cx="855053" cy="655887"/>
            <a:chOff x="2839" y="3501"/>
            <a:chExt cx="755" cy="803"/>
          </a:xfrm>
        </p:grpSpPr>
        <p:pic>
          <p:nvPicPr>
            <p:cNvPr id="119" name="Picture 1613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Freeform 161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0840" name="Freeform 3"/>
          <p:cNvSpPr>
            <a:spLocks/>
          </p:cNvSpPr>
          <p:nvPr/>
        </p:nvSpPr>
        <p:spPr bwMode="auto">
          <a:xfrm>
            <a:off x="2059747" y="1363093"/>
            <a:ext cx="5142041" cy="2404002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Freeform 4"/>
          <p:cNvSpPr>
            <a:spLocks/>
          </p:cNvSpPr>
          <p:nvPr/>
        </p:nvSpPr>
        <p:spPr bwMode="auto">
          <a:xfrm>
            <a:off x="2834105" y="2267385"/>
            <a:ext cx="781590" cy="31734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2" name="Freeform 35"/>
          <p:cNvSpPr>
            <a:spLocks/>
          </p:cNvSpPr>
          <p:nvPr/>
        </p:nvSpPr>
        <p:spPr bwMode="auto">
          <a:xfrm>
            <a:off x="5254292" y="2313451"/>
            <a:ext cx="2285" cy="890624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3" name="Freeform 36"/>
          <p:cNvSpPr>
            <a:spLocks/>
          </p:cNvSpPr>
          <p:nvPr/>
        </p:nvSpPr>
        <p:spPr bwMode="auto">
          <a:xfrm>
            <a:off x="3670544" y="2323688"/>
            <a:ext cx="2285" cy="916217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4" name="Freeform 37"/>
          <p:cNvSpPr>
            <a:spLocks/>
          </p:cNvSpPr>
          <p:nvPr/>
        </p:nvSpPr>
        <p:spPr bwMode="auto">
          <a:xfrm>
            <a:off x="4017205" y="2298095"/>
            <a:ext cx="1182239" cy="1038973"/>
          </a:xfrm>
          <a:custGeom>
            <a:avLst/>
            <a:gdLst>
              <a:gd name="T0" fmla="*/ 0 w 378"/>
              <a:gd name="T1" fmla="*/ 142610238 h 174"/>
              <a:gd name="T2" fmla="*/ 8951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5" name="Freeform 38"/>
          <p:cNvSpPr>
            <a:spLocks/>
          </p:cNvSpPr>
          <p:nvPr/>
        </p:nvSpPr>
        <p:spPr bwMode="auto">
          <a:xfrm>
            <a:off x="5617663" y="2891845"/>
            <a:ext cx="836439" cy="460668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6" name="Freeform 39"/>
          <p:cNvSpPr>
            <a:spLocks/>
          </p:cNvSpPr>
          <p:nvPr/>
        </p:nvSpPr>
        <p:spPr bwMode="auto">
          <a:xfrm flipV="1">
            <a:off x="4022465" y="3327268"/>
            <a:ext cx="908330" cy="45719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7" name="Freeform 40"/>
          <p:cNvSpPr>
            <a:spLocks/>
          </p:cNvSpPr>
          <p:nvPr/>
        </p:nvSpPr>
        <p:spPr bwMode="auto">
          <a:xfrm>
            <a:off x="2710696" y="2820186"/>
            <a:ext cx="630757" cy="45043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8" name="Freeform 41"/>
          <p:cNvSpPr>
            <a:spLocks/>
          </p:cNvSpPr>
          <p:nvPr/>
        </p:nvSpPr>
        <p:spPr bwMode="auto">
          <a:xfrm>
            <a:off x="4047627" y="2195725"/>
            <a:ext cx="836439" cy="1706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9" name="Freeform 42"/>
          <p:cNvSpPr>
            <a:spLocks/>
          </p:cNvSpPr>
          <p:nvPr/>
        </p:nvSpPr>
        <p:spPr bwMode="auto">
          <a:xfrm>
            <a:off x="5572253" y="2248471"/>
            <a:ext cx="922986" cy="397685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80" name="Freeform 43"/>
          <p:cNvSpPr>
            <a:spLocks/>
          </p:cNvSpPr>
          <p:nvPr/>
        </p:nvSpPr>
        <p:spPr bwMode="auto">
          <a:xfrm>
            <a:off x="2580431" y="1458657"/>
            <a:ext cx="2536740" cy="1100484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87" name="Text Box 62"/>
          <p:cNvSpPr txBox="1">
            <a:spLocks noChangeArrowheads="1"/>
          </p:cNvSpPr>
          <p:nvPr/>
        </p:nvSpPr>
        <p:spPr bwMode="auto">
          <a:xfrm>
            <a:off x="2822678" y="2178663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8" name="Text Box 63"/>
          <p:cNvSpPr txBox="1">
            <a:spLocks noChangeArrowheads="1"/>
          </p:cNvSpPr>
          <p:nvPr/>
        </p:nvSpPr>
        <p:spPr bwMode="auto">
          <a:xfrm>
            <a:off x="3617981" y="2552316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9" name="Text Box 64"/>
          <p:cNvSpPr txBox="1">
            <a:spLocks noChangeArrowheads="1"/>
          </p:cNvSpPr>
          <p:nvPr/>
        </p:nvSpPr>
        <p:spPr bwMode="auto">
          <a:xfrm>
            <a:off x="2623853" y="2915732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0" name="Text Box 65"/>
          <p:cNvSpPr txBox="1">
            <a:spLocks noChangeArrowheads="1"/>
          </p:cNvSpPr>
          <p:nvPr/>
        </p:nvSpPr>
        <p:spPr bwMode="auto">
          <a:xfrm>
            <a:off x="4495556" y="2710990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1" name="Text Box 66"/>
          <p:cNvSpPr txBox="1">
            <a:spLocks noChangeArrowheads="1"/>
          </p:cNvSpPr>
          <p:nvPr/>
        </p:nvSpPr>
        <p:spPr bwMode="auto">
          <a:xfrm>
            <a:off x="4351579" y="3314977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2" name="Text Box 67"/>
          <p:cNvSpPr txBox="1">
            <a:spLocks noChangeArrowheads="1"/>
          </p:cNvSpPr>
          <p:nvPr/>
        </p:nvSpPr>
        <p:spPr bwMode="auto">
          <a:xfrm>
            <a:off x="5174305" y="2583027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3" name="Text Box 68"/>
          <p:cNvSpPr txBox="1">
            <a:spLocks noChangeArrowheads="1"/>
          </p:cNvSpPr>
          <p:nvPr/>
        </p:nvSpPr>
        <p:spPr bwMode="auto">
          <a:xfrm>
            <a:off x="5997032" y="3033458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94" name="Text Box 69"/>
          <p:cNvSpPr txBox="1">
            <a:spLocks noChangeArrowheads="1"/>
          </p:cNvSpPr>
          <p:nvPr/>
        </p:nvSpPr>
        <p:spPr bwMode="auto">
          <a:xfrm>
            <a:off x="5935327" y="2117241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sp>
        <p:nvSpPr>
          <p:cNvPr id="120895" name="Text Box 70"/>
          <p:cNvSpPr txBox="1">
            <a:spLocks noChangeArrowheads="1"/>
          </p:cNvSpPr>
          <p:nvPr/>
        </p:nvSpPr>
        <p:spPr bwMode="auto">
          <a:xfrm>
            <a:off x="4255594" y="1861315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6" name="Text Box 71"/>
          <p:cNvSpPr txBox="1">
            <a:spLocks noChangeArrowheads="1"/>
          </p:cNvSpPr>
          <p:nvPr/>
        </p:nvSpPr>
        <p:spPr bwMode="auto">
          <a:xfrm>
            <a:off x="3453435" y="1405766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grpSp>
        <p:nvGrpSpPr>
          <p:cNvPr id="121" name="Group 1507"/>
          <p:cNvGrpSpPr>
            <a:grpSpLocks/>
          </p:cNvGrpSpPr>
          <p:nvPr/>
        </p:nvGrpSpPr>
        <p:grpSpPr bwMode="auto">
          <a:xfrm>
            <a:off x="7391175" y="2426604"/>
            <a:ext cx="427480" cy="711995"/>
            <a:chOff x="4140" y="429"/>
            <a:chExt cx="1425" cy="2396"/>
          </a:xfrm>
        </p:grpSpPr>
        <p:sp>
          <p:nvSpPr>
            <p:cNvPr id="122" name="Freeform 150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509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51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51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512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7" name="Group 151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" name="AutoShape 151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AutoShape 1515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Rectangle 1516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9" name="Group 151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0" name="AutoShape 1518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AutoShape 1519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0" name="Rectangle 1520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521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" name="Group 152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8" name="AutoShape 1523"/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utoShape 1524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" name="Freeform 152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" name="Group 152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6" name="AutoShape 1527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utoShape 1528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5" name="Rectangle 1529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53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53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1532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53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AutoShape 1534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1535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536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537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44" name="Oval 1538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39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 bwMode="auto">
          <a:xfrm>
            <a:off x="1682405" y="2744686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>
            <a:off x="6895267" y="2779855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6" name="Group 155"/>
          <p:cNvGrpSpPr/>
          <p:nvPr/>
        </p:nvGrpSpPr>
        <p:grpSpPr>
          <a:xfrm>
            <a:off x="3414626" y="1982945"/>
            <a:ext cx="687402" cy="571677"/>
            <a:chOff x="1736090" y="2893762"/>
            <a:chExt cx="565150" cy="413310"/>
          </a:xfrm>
        </p:grpSpPr>
        <p:grpSp>
          <p:nvGrpSpPr>
            <p:cNvPr id="157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61" name="Oval 160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" name="Freeform 16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Freeform 16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Freeform 16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69" name="Straight Connector 168"/>
              <p:cNvCxnSpPr>
                <a:endCxn id="16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/>
          </p:nvGrpSpPr>
          <p:grpSpPr>
            <a:xfrm>
              <a:off x="1844715" y="2907714"/>
              <a:ext cx="356365" cy="399358"/>
              <a:chOff x="741398" y="1743005"/>
              <a:chExt cx="356365" cy="399358"/>
            </a:xfrm>
          </p:grpSpPr>
          <p:sp>
            <p:nvSpPr>
              <p:cNvPr id="159" name="Oval 158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783895" y="1743005"/>
                <a:ext cx="288887" cy="399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v</a:t>
                </a:r>
                <a:endParaRPr lang="en-US" sz="2400" dirty="0"/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4888811" y="1979830"/>
            <a:ext cx="687402" cy="480963"/>
            <a:chOff x="1736090" y="2893762"/>
            <a:chExt cx="565150" cy="347726"/>
          </a:xfrm>
        </p:grpSpPr>
        <p:grpSp>
          <p:nvGrpSpPr>
            <p:cNvPr id="174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78" name="Oval 177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1" name="Freeform 180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" name="Freeform 181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" name="Freeform 182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Freeform 183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5" name="Straight Connector 184"/>
              <p:cNvCxnSpPr>
                <a:endCxn id="18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1844715" y="2907714"/>
              <a:ext cx="378664" cy="333774"/>
              <a:chOff x="741398" y="1743005"/>
              <a:chExt cx="378664" cy="333774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67915" y="1743005"/>
                <a:ext cx="352147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</a:t>
                </a:r>
                <a:endParaRPr lang="en-US" sz="2400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2206359" y="2517647"/>
            <a:ext cx="687402" cy="480963"/>
            <a:chOff x="1736090" y="2893762"/>
            <a:chExt cx="565150" cy="347726"/>
          </a:xfrm>
        </p:grpSpPr>
        <p:grpSp>
          <p:nvGrpSpPr>
            <p:cNvPr id="188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92" name="Oval 191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9" name="Straight Connector 198"/>
              <p:cNvCxnSpPr>
                <a:endCxn id="19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190" name="Oval 189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783895" y="1743005"/>
                <a:ext cx="29255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u</a:t>
                </a:r>
                <a:endParaRPr lang="en-US" sz="2400" dirty="0"/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6285253" y="2579331"/>
            <a:ext cx="687402" cy="480963"/>
            <a:chOff x="1736090" y="2893762"/>
            <a:chExt cx="565150" cy="347726"/>
          </a:xfrm>
        </p:grpSpPr>
        <p:grpSp>
          <p:nvGrpSpPr>
            <p:cNvPr id="202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06" name="Oval 205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9" name="Freeform 208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13" name="Straight Connector 212"/>
              <p:cNvCxnSpPr>
                <a:endCxn id="208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204" name="Oval 203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783895" y="1743005"/>
                <a:ext cx="27834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z</a:t>
                </a:r>
                <a:endParaRPr lang="en-US" sz="2400" dirty="0"/>
              </a:p>
            </p:txBody>
          </p:sp>
        </p:grpSp>
      </p:grpSp>
      <p:grpSp>
        <p:nvGrpSpPr>
          <p:cNvPr id="215" name="Group 214"/>
          <p:cNvGrpSpPr/>
          <p:nvPr/>
        </p:nvGrpSpPr>
        <p:grpSpPr>
          <a:xfrm>
            <a:off x="4927962" y="3152913"/>
            <a:ext cx="687402" cy="480963"/>
            <a:chOff x="1736090" y="2893762"/>
            <a:chExt cx="565150" cy="347726"/>
          </a:xfrm>
        </p:grpSpPr>
        <p:grpSp>
          <p:nvGrpSpPr>
            <p:cNvPr id="216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20" name="Oval 219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23" name="Freeform 222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27" name="Straight Connector 226"/>
              <p:cNvCxnSpPr>
                <a:endCxn id="22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218" name="Oval 217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783895" y="1743005"/>
                <a:ext cx="27834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y</a:t>
                </a:r>
                <a:endParaRPr lang="en-US" sz="2400" dirty="0"/>
              </a:p>
            </p:txBody>
          </p:sp>
        </p:grpSp>
      </p:grpSp>
      <p:grpSp>
        <p:nvGrpSpPr>
          <p:cNvPr id="229" name="Group 228"/>
          <p:cNvGrpSpPr/>
          <p:nvPr/>
        </p:nvGrpSpPr>
        <p:grpSpPr>
          <a:xfrm>
            <a:off x="3337414" y="3136841"/>
            <a:ext cx="687402" cy="480963"/>
            <a:chOff x="1736090" y="2893762"/>
            <a:chExt cx="565150" cy="347726"/>
          </a:xfrm>
        </p:grpSpPr>
        <p:grpSp>
          <p:nvGrpSpPr>
            <p:cNvPr id="230" name="Group 327"/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234" name="Oval 233"/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37" name="Freeform 236"/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" name="Freeform 237"/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" name="Freeform 238"/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" name="Freeform 239"/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41" name="Straight Connector 240"/>
              <p:cNvCxnSpPr>
                <a:endCxn id="23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>
              <a:off x="1844715" y="2907714"/>
              <a:ext cx="356365" cy="333774"/>
              <a:chOff x="741398" y="1743005"/>
              <a:chExt cx="356365" cy="333774"/>
            </a:xfrm>
          </p:grpSpPr>
          <p:sp>
            <p:nvSpPr>
              <p:cNvPr id="232" name="Oval 231"/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783895" y="1743005"/>
                <a:ext cx="278343" cy="333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x</a:t>
                </a:r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0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847725"/>
            <a:ext cx="6263659" cy="19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530774" y="170272"/>
            <a:ext cx="7772400" cy="7969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Traffic engineering: difficult</a:t>
            </a:r>
            <a:endParaRPr lang="en-US" dirty="0"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4898" y="4078636"/>
            <a:ext cx="74175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 smtClean="0">
                <a:solidFill>
                  <a:srgbClr val="000090"/>
                </a:solidFill>
              </a:rPr>
              <a:t>Q: </a:t>
            </a:r>
            <a:r>
              <a:rPr lang="en-US" sz="2400" dirty="0" smtClean="0"/>
              <a:t>what if network operator wants to split  u-to-z traffic along </a:t>
            </a:r>
            <a:r>
              <a:rPr lang="en-US" sz="2400" dirty="0" err="1" smtClean="0"/>
              <a:t>uvwz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CC0000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dirty="0" err="1" smtClean="0"/>
              <a:t>uxyz</a:t>
            </a:r>
            <a:r>
              <a:rPr lang="en-US" sz="2400" dirty="0" smtClean="0"/>
              <a:t> (load balancing)?</a:t>
            </a:r>
          </a:p>
          <a:p>
            <a:pPr algn="ctr"/>
            <a:r>
              <a:rPr lang="en-US" sz="2400" i="1" u="sng" dirty="0" smtClean="0">
                <a:solidFill>
                  <a:srgbClr val="000090"/>
                </a:solidFill>
              </a:rPr>
              <a:t>A: </a:t>
            </a:r>
            <a:r>
              <a:rPr lang="en-US" sz="2400" dirty="0" smtClean="0"/>
              <a:t>can’t do it (or need a new routing algorithm)</a:t>
            </a:r>
            <a:endParaRPr lang="en-US" sz="2400" dirty="0"/>
          </a:p>
        </p:txBody>
      </p:sp>
      <p:sp>
        <p:nvSpPr>
          <p:cNvPr id="15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81</a:t>
            </a:fld>
            <a:endParaRPr lang="en-US" sz="1200" dirty="0">
              <a:latin typeface="Tahoma" charset="0"/>
            </a:endParaRPr>
          </a:p>
        </p:txBody>
      </p:sp>
      <p:sp>
        <p:nvSpPr>
          <p:cNvPr id="15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943464" y="1363093"/>
            <a:ext cx="6875191" cy="2404002"/>
            <a:chOff x="943464" y="1363093"/>
            <a:chExt cx="6875191" cy="2404002"/>
          </a:xfrm>
        </p:grpSpPr>
        <p:grpSp>
          <p:nvGrpSpPr>
            <p:cNvPr id="161" name="Group 1612"/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303" name="Picture 161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4" name="Freeform 161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62" name="Freeform 3"/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4"/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35"/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36"/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37"/>
            <p:cNvSpPr>
              <a:spLocks/>
            </p:cNvSpPr>
            <p:nvPr/>
          </p:nvSpPr>
          <p:spPr bwMode="auto">
            <a:xfrm>
              <a:off x="4017205" y="2298095"/>
              <a:ext cx="1182239" cy="103897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38"/>
            <p:cNvSpPr>
              <a:spLocks/>
            </p:cNvSpPr>
            <p:nvPr/>
          </p:nvSpPr>
          <p:spPr bwMode="auto">
            <a:xfrm>
              <a:off x="5617663" y="2891845"/>
              <a:ext cx="836439" cy="460668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39"/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40"/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42"/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43"/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62"/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75" name="Text Box 63"/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76" name="Text Box 64"/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77" name="Text Box 65"/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78" name="Text Box 66"/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79" name="Text Box 67"/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80" name="Text Box 68"/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81" name="Text Box 69"/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82" name="Text Box 70"/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83" name="Text Box 71"/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grpSp>
          <p:nvGrpSpPr>
            <p:cNvPr id="184" name="Group 1507"/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271" name="Freeform 150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Rectangle 1509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Freeform 151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51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Rectangle 1512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76" name="Group 151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1" name="AutoShape 1514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AutoShape 1515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7" name="Rectangle 1516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78" name="Group 151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" name="AutoShape 1518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AutoShape 1519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9" name="Rectangle 1520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" name="Rectangle 1521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1" name="Group 152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7" name="AutoShape 1523"/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8" name="AutoShape 1524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82" name="Freeform 152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3" name="Group 152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5" name="AutoShape 152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6" name="AutoShape 1528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84" name="Rectangle 1529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Freeform 153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153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Oval 1532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Freeform 153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AutoShape 153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AutoShape 1535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Oval 1536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Oval 1537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  <a:cs typeface="Arial" charset="0"/>
                </a:endParaRPr>
              </a:p>
            </p:txBody>
          </p:sp>
          <p:sp>
            <p:nvSpPr>
              <p:cNvPr id="293" name="Oval 1538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Rectangle 1539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5" name="Straight Connector 184"/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Straight Connector 185"/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7" name="Group 186"/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258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62" name="Oval 261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5" name="Freeform 264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6" name="Freeform 265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7" name="Freeform 266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8" name="Freeform 267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9" name="Straight Connector 268"/>
                <p:cNvCxnSpPr>
                  <a:endCxn id="26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 258"/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260" name="Oval 259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v</a:t>
                  </a:r>
                  <a:endParaRPr lang="en-US" sz="2400" dirty="0"/>
                </a:p>
              </p:txBody>
            </p:sp>
          </p:grpSp>
        </p:grpSp>
        <p:grpSp>
          <p:nvGrpSpPr>
            <p:cNvPr id="188" name="Group 187"/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245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49" name="Oval 248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2" name="Freeform 251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3" name="Freeform 252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4" name="Freeform 253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5" name="Freeform 254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6" name="Straight Connector 255"/>
                <p:cNvCxnSpPr>
                  <a:endCxn id="25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247" name="Oval 246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TextBox 247"/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w</a:t>
                  </a:r>
                  <a:endParaRPr lang="en-US" sz="2400" dirty="0"/>
                </a:p>
              </p:txBody>
            </p:sp>
          </p:grpSp>
        </p:grpSp>
        <p:grpSp>
          <p:nvGrpSpPr>
            <p:cNvPr id="189" name="Group 188"/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232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6" name="Oval 235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9" name="Freeform 238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0" name="Freeform 239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Freeform 240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2" name="Freeform 241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3" name="Straight Connector 242"/>
                <p:cNvCxnSpPr>
                  <a:endCxn id="23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34" name="Oval 233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u</a:t>
                  </a:r>
                  <a:endParaRPr lang="en-US" sz="2400" dirty="0"/>
                </a:p>
              </p:txBody>
            </p:sp>
          </p:grpSp>
        </p:grpSp>
        <p:grpSp>
          <p:nvGrpSpPr>
            <p:cNvPr id="190" name="Group 189"/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219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23" name="Oval 222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6" name="Freeform 225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7" name="Freeform 226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8" name="Freeform 227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0" name="Straight Connector 229"/>
                <p:cNvCxnSpPr>
                  <a:endCxn id="22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21" name="Oval 220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z</a:t>
                  </a:r>
                  <a:endParaRPr lang="en-US" sz="2400" dirty="0"/>
                </a:p>
              </p:txBody>
            </p:sp>
          </p:grpSp>
        </p:grpSp>
        <p:grpSp>
          <p:nvGrpSpPr>
            <p:cNvPr id="191" name="Group 190"/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206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0" name="Oval 209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3" name="Freeform 212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4" name="Freeform 213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5" name="Freeform 214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6" name="Freeform 215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17" name="Straight Connector 216"/>
                <p:cNvCxnSpPr>
                  <a:endCxn id="21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08" name="Oval 207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y</a:t>
                  </a:r>
                  <a:endParaRPr lang="en-US" sz="2400" dirty="0"/>
                </a:p>
              </p:txBody>
            </p:sp>
          </p:grpSp>
        </p:grpSp>
        <p:grpSp>
          <p:nvGrpSpPr>
            <p:cNvPr id="192" name="Group 191"/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193" name="Group 327"/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197" name="Oval 196"/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0" name="Freeform 199"/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1" name="Freeform 200"/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2" name="Freeform 201"/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3" name="Freeform 202"/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04" name="Straight Connector 203"/>
                <p:cNvCxnSpPr>
                  <a:endCxn id="19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195" name="Oval 194"/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x</a:t>
                  </a:r>
                  <a:endParaRPr lang="en-US" sz="2400" dirty="0"/>
                </a:p>
              </p:txBody>
            </p:sp>
          </p:grpSp>
        </p:grpSp>
      </p:grpSp>
      <p:grpSp>
        <p:nvGrpSpPr>
          <p:cNvPr id="157" name="Group 156"/>
          <p:cNvGrpSpPr/>
          <p:nvPr/>
        </p:nvGrpSpPr>
        <p:grpSpPr>
          <a:xfrm>
            <a:off x="1824193" y="2137617"/>
            <a:ext cx="1838752" cy="1207922"/>
            <a:chOff x="1800839" y="2199110"/>
            <a:chExt cx="1838752" cy="1207922"/>
          </a:xfrm>
        </p:grpSpPr>
        <p:sp>
          <p:nvSpPr>
            <p:cNvPr id="158" name="Freeform 157"/>
            <p:cNvSpPr/>
            <p:nvPr/>
          </p:nvSpPr>
          <p:spPr>
            <a:xfrm>
              <a:off x="1800839" y="2199110"/>
              <a:ext cx="1838752" cy="549777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341" h="630627">
                  <a:moveTo>
                    <a:pt x="0" y="630627"/>
                  </a:moveTo>
                  <a:lnTo>
                    <a:pt x="818495" y="611670"/>
                  </a:lnTo>
                  <a:lnTo>
                    <a:pt x="1802341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 flipV="1">
              <a:off x="1801588" y="2749626"/>
              <a:ext cx="1741891" cy="657406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  <a:gd name="connsiteX0" fmla="*/ 0 w 1707398"/>
                <a:gd name="connsiteY0" fmla="*/ 754084 h 754084"/>
                <a:gd name="connsiteX1" fmla="*/ 818495 w 1707398"/>
                <a:gd name="connsiteY1" fmla="*/ 735127 h 754084"/>
                <a:gd name="connsiteX2" fmla="*/ 1707398 w 1707398"/>
                <a:gd name="connsiteY2" fmla="*/ 0 h 75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7398" h="754084">
                  <a:moveTo>
                    <a:pt x="0" y="754084"/>
                  </a:moveTo>
                  <a:lnTo>
                    <a:pt x="818495" y="735127"/>
                  </a:lnTo>
                  <a:lnTo>
                    <a:pt x="1707398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4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612"/>
          <p:cNvGrpSpPr>
            <a:grpSpLocks/>
          </p:cNvGrpSpPr>
          <p:nvPr/>
        </p:nvGrpSpPr>
        <p:grpSpPr bwMode="auto">
          <a:xfrm flipH="1">
            <a:off x="943464" y="2441244"/>
            <a:ext cx="855053" cy="655887"/>
            <a:chOff x="2839" y="3501"/>
            <a:chExt cx="755" cy="803"/>
          </a:xfrm>
        </p:grpSpPr>
        <p:pic>
          <p:nvPicPr>
            <p:cNvPr id="119" name="Picture 1613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Freeform 161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847725"/>
            <a:ext cx="6263659" cy="19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0" name="Freeform 3"/>
          <p:cNvSpPr>
            <a:spLocks/>
          </p:cNvSpPr>
          <p:nvPr/>
        </p:nvSpPr>
        <p:spPr bwMode="auto">
          <a:xfrm>
            <a:off x="2066227" y="1330694"/>
            <a:ext cx="5142041" cy="2404002"/>
          </a:xfrm>
          <a:custGeom>
            <a:avLst/>
            <a:gdLst>
              <a:gd name="T0" fmla="*/ 0 w 2250"/>
              <a:gd name="T1" fmla="*/ 624 h 1409"/>
              <a:gd name="T2" fmla="*/ 219 w 2250"/>
              <a:gd name="T3" fmla="*/ 321 h 1409"/>
              <a:gd name="T4" fmla="*/ 529 w 2250"/>
              <a:gd name="T5" fmla="*/ 35 h 1409"/>
              <a:gd name="T6" fmla="*/ 1551 w 2250"/>
              <a:gd name="T7" fmla="*/ 111 h 1409"/>
              <a:gd name="T8" fmla="*/ 1968 w 2250"/>
              <a:gd name="T9" fmla="*/ 483 h 1409"/>
              <a:gd name="T10" fmla="*/ 2199 w 2250"/>
              <a:gd name="T11" fmla="*/ 906 h 1409"/>
              <a:gd name="T12" fmla="*/ 1659 w 2250"/>
              <a:gd name="T13" fmla="*/ 1314 h 1409"/>
              <a:gd name="T14" fmla="*/ 993 w 2250"/>
              <a:gd name="T15" fmla="*/ 1386 h 1409"/>
              <a:gd name="T16" fmla="*/ 465 w 2250"/>
              <a:gd name="T17" fmla="*/ 1356 h 1409"/>
              <a:gd name="T18" fmla="*/ 102 w 2250"/>
              <a:gd name="T19" fmla="*/ 1068 h 1409"/>
              <a:gd name="T20" fmla="*/ 0 w 2250"/>
              <a:gd name="T21" fmla="*/ 624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Freeform 4"/>
          <p:cNvSpPr>
            <a:spLocks/>
          </p:cNvSpPr>
          <p:nvPr/>
        </p:nvSpPr>
        <p:spPr bwMode="auto">
          <a:xfrm>
            <a:off x="2834105" y="2267385"/>
            <a:ext cx="781590" cy="31734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7" name="Oval 10"/>
          <p:cNvSpPr>
            <a:spLocks noChangeArrowheads="1"/>
          </p:cNvSpPr>
          <p:nvPr/>
        </p:nvSpPr>
        <p:spPr bwMode="auto">
          <a:xfrm>
            <a:off x="3323170" y="3340569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48" name="Line 11"/>
          <p:cNvSpPr>
            <a:spLocks noChangeShapeType="1"/>
          </p:cNvSpPr>
          <p:nvPr/>
        </p:nvSpPr>
        <p:spPr bwMode="auto">
          <a:xfrm>
            <a:off x="3323170" y="3328626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9" name="Line 12"/>
          <p:cNvSpPr>
            <a:spLocks noChangeShapeType="1"/>
          </p:cNvSpPr>
          <p:nvPr/>
        </p:nvSpPr>
        <p:spPr bwMode="auto">
          <a:xfrm>
            <a:off x="4038485" y="3328626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50" name="Rectangle 13"/>
          <p:cNvSpPr>
            <a:spLocks noChangeArrowheads="1"/>
          </p:cNvSpPr>
          <p:nvPr/>
        </p:nvSpPr>
        <p:spPr bwMode="auto">
          <a:xfrm>
            <a:off x="3323170" y="3328626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51" name="Oval 14"/>
          <p:cNvSpPr>
            <a:spLocks noChangeArrowheads="1"/>
          </p:cNvSpPr>
          <p:nvPr/>
        </p:nvSpPr>
        <p:spPr bwMode="auto">
          <a:xfrm>
            <a:off x="3316314" y="3227962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2" name="Oval 15"/>
          <p:cNvSpPr>
            <a:spLocks noChangeArrowheads="1"/>
          </p:cNvSpPr>
          <p:nvPr/>
        </p:nvSpPr>
        <p:spPr bwMode="auto">
          <a:xfrm>
            <a:off x="3314029" y="2163308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3" name="Line 16"/>
          <p:cNvSpPr>
            <a:spLocks noChangeShapeType="1"/>
          </p:cNvSpPr>
          <p:nvPr/>
        </p:nvSpPr>
        <p:spPr bwMode="auto">
          <a:xfrm>
            <a:off x="3314029" y="2151365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54" name="Line 17"/>
          <p:cNvSpPr>
            <a:spLocks noChangeShapeType="1"/>
          </p:cNvSpPr>
          <p:nvPr/>
        </p:nvSpPr>
        <p:spPr bwMode="auto">
          <a:xfrm>
            <a:off x="4029344" y="2151365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55" name="Rectangle 18"/>
          <p:cNvSpPr>
            <a:spLocks noChangeArrowheads="1"/>
          </p:cNvSpPr>
          <p:nvPr/>
        </p:nvSpPr>
        <p:spPr bwMode="auto">
          <a:xfrm>
            <a:off x="3314029" y="2151365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56" name="Oval 19"/>
          <p:cNvSpPr>
            <a:spLocks noChangeArrowheads="1"/>
          </p:cNvSpPr>
          <p:nvPr/>
        </p:nvSpPr>
        <p:spPr bwMode="auto">
          <a:xfrm>
            <a:off x="3307173" y="2050700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7" name="Oval 20"/>
          <p:cNvSpPr>
            <a:spLocks noChangeArrowheads="1"/>
          </p:cNvSpPr>
          <p:nvPr/>
        </p:nvSpPr>
        <p:spPr bwMode="auto">
          <a:xfrm>
            <a:off x="4874924" y="2156483"/>
            <a:ext cx="713030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58" name="Line 21"/>
          <p:cNvSpPr>
            <a:spLocks noChangeShapeType="1"/>
          </p:cNvSpPr>
          <p:nvPr/>
        </p:nvSpPr>
        <p:spPr bwMode="auto">
          <a:xfrm>
            <a:off x="4874924" y="2144540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59" name="Line 22"/>
          <p:cNvSpPr>
            <a:spLocks noChangeShapeType="1"/>
          </p:cNvSpPr>
          <p:nvPr/>
        </p:nvSpPr>
        <p:spPr bwMode="auto">
          <a:xfrm>
            <a:off x="5587954" y="2144540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60" name="Rectangle 23"/>
          <p:cNvSpPr>
            <a:spLocks noChangeArrowheads="1"/>
          </p:cNvSpPr>
          <p:nvPr/>
        </p:nvSpPr>
        <p:spPr bwMode="auto">
          <a:xfrm>
            <a:off x="4874924" y="2144540"/>
            <a:ext cx="706174" cy="8360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61" name="Oval 24"/>
          <p:cNvSpPr>
            <a:spLocks noChangeArrowheads="1"/>
          </p:cNvSpPr>
          <p:nvPr/>
        </p:nvSpPr>
        <p:spPr bwMode="auto">
          <a:xfrm>
            <a:off x="4881780" y="2048994"/>
            <a:ext cx="713030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2" name="Oval 25"/>
          <p:cNvSpPr>
            <a:spLocks noChangeArrowheads="1"/>
          </p:cNvSpPr>
          <p:nvPr/>
        </p:nvSpPr>
        <p:spPr bwMode="auto">
          <a:xfrm>
            <a:off x="4897778" y="3335451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3" name="Line 26"/>
          <p:cNvSpPr>
            <a:spLocks noChangeShapeType="1"/>
          </p:cNvSpPr>
          <p:nvPr/>
        </p:nvSpPr>
        <p:spPr bwMode="auto">
          <a:xfrm>
            <a:off x="4897778" y="3323508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64" name="Line 27"/>
          <p:cNvSpPr>
            <a:spLocks noChangeShapeType="1"/>
          </p:cNvSpPr>
          <p:nvPr/>
        </p:nvSpPr>
        <p:spPr bwMode="auto">
          <a:xfrm>
            <a:off x="5613093" y="3323508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65" name="Rectangle 28"/>
          <p:cNvSpPr>
            <a:spLocks noChangeArrowheads="1"/>
          </p:cNvSpPr>
          <p:nvPr/>
        </p:nvSpPr>
        <p:spPr bwMode="auto">
          <a:xfrm>
            <a:off x="4897778" y="3323508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66" name="Oval 29"/>
          <p:cNvSpPr>
            <a:spLocks noChangeArrowheads="1"/>
          </p:cNvSpPr>
          <p:nvPr/>
        </p:nvSpPr>
        <p:spPr bwMode="auto">
          <a:xfrm>
            <a:off x="4890922" y="3222843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7" name="Oval 30"/>
          <p:cNvSpPr>
            <a:spLocks noChangeArrowheads="1"/>
          </p:cNvSpPr>
          <p:nvPr/>
        </p:nvSpPr>
        <p:spPr bwMode="auto">
          <a:xfrm>
            <a:off x="6189001" y="2753645"/>
            <a:ext cx="715315" cy="138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68" name="Line 31"/>
          <p:cNvSpPr>
            <a:spLocks noChangeShapeType="1"/>
          </p:cNvSpPr>
          <p:nvPr/>
        </p:nvSpPr>
        <p:spPr bwMode="auto">
          <a:xfrm>
            <a:off x="6189001" y="2741702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69" name="Line 32"/>
          <p:cNvSpPr>
            <a:spLocks noChangeShapeType="1"/>
          </p:cNvSpPr>
          <p:nvPr/>
        </p:nvSpPr>
        <p:spPr bwMode="auto">
          <a:xfrm>
            <a:off x="6904316" y="2741702"/>
            <a:ext cx="0" cy="853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0" name="Rectangle 33"/>
          <p:cNvSpPr>
            <a:spLocks noChangeArrowheads="1"/>
          </p:cNvSpPr>
          <p:nvPr/>
        </p:nvSpPr>
        <p:spPr bwMode="auto">
          <a:xfrm>
            <a:off x="6189001" y="2741702"/>
            <a:ext cx="708459" cy="8360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120871" name="Oval 34"/>
          <p:cNvSpPr>
            <a:spLocks noChangeArrowheads="1"/>
          </p:cNvSpPr>
          <p:nvPr/>
        </p:nvSpPr>
        <p:spPr bwMode="auto">
          <a:xfrm>
            <a:off x="6182145" y="2641037"/>
            <a:ext cx="715315" cy="16208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872" name="Freeform 35"/>
          <p:cNvSpPr>
            <a:spLocks/>
          </p:cNvSpPr>
          <p:nvPr/>
        </p:nvSpPr>
        <p:spPr bwMode="auto">
          <a:xfrm>
            <a:off x="5254292" y="2313451"/>
            <a:ext cx="2285" cy="890624"/>
          </a:xfrm>
          <a:custGeom>
            <a:avLst/>
            <a:gdLst>
              <a:gd name="T0" fmla="*/ 0 w 1"/>
              <a:gd name="T1" fmla="*/ 0 h 522"/>
              <a:gd name="T2" fmla="*/ 0 w 1"/>
              <a:gd name="T3" fmla="*/ 522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3" name="Freeform 36"/>
          <p:cNvSpPr>
            <a:spLocks/>
          </p:cNvSpPr>
          <p:nvPr/>
        </p:nvSpPr>
        <p:spPr bwMode="auto">
          <a:xfrm>
            <a:off x="3670544" y="2323688"/>
            <a:ext cx="2285" cy="916217"/>
          </a:xfrm>
          <a:custGeom>
            <a:avLst/>
            <a:gdLst>
              <a:gd name="T0" fmla="*/ 0 w 1"/>
              <a:gd name="T1" fmla="*/ 0 h 537"/>
              <a:gd name="T2" fmla="*/ 0 w 1"/>
              <a:gd name="T3" fmla="*/ 537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4" name="Freeform 37"/>
          <p:cNvSpPr>
            <a:spLocks/>
          </p:cNvSpPr>
          <p:nvPr/>
        </p:nvSpPr>
        <p:spPr bwMode="auto">
          <a:xfrm>
            <a:off x="4047627" y="2298096"/>
            <a:ext cx="1151817" cy="1023706"/>
          </a:xfrm>
          <a:custGeom>
            <a:avLst/>
            <a:gdLst>
              <a:gd name="T0" fmla="*/ 0 w 378"/>
              <a:gd name="T1" fmla="*/ 142610238 h 174"/>
              <a:gd name="T2" fmla="*/ 8951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5" name="Freeform 38"/>
          <p:cNvSpPr>
            <a:spLocks/>
          </p:cNvSpPr>
          <p:nvPr/>
        </p:nvSpPr>
        <p:spPr bwMode="auto">
          <a:xfrm>
            <a:off x="5617663" y="2891845"/>
            <a:ext cx="836439" cy="460668"/>
          </a:xfrm>
          <a:custGeom>
            <a:avLst/>
            <a:gdLst>
              <a:gd name="T0" fmla="*/ 0 w 366"/>
              <a:gd name="T1" fmla="*/ 270 h 270"/>
              <a:gd name="T2" fmla="*/ 36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6" name="Freeform 39"/>
          <p:cNvSpPr>
            <a:spLocks/>
          </p:cNvSpPr>
          <p:nvPr/>
        </p:nvSpPr>
        <p:spPr bwMode="auto">
          <a:xfrm>
            <a:off x="4061339" y="3372987"/>
            <a:ext cx="836439" cy="1706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7" name="Freeform 40"/>
          <p:cNvSpPr>
            <a:spLocks/>
          </p:cNvSpPr>
          <p:nvPr/>
        </p:nvSpPr>
        <p:spPr bwMode="auto">
          <a:xfrm>
            <a:off x="2710696" y="2820186"/>
            <a:ext cx="630757" cy="450430"/>
          </a:xfrm>
          <a:custGeom>
            <a:avLst/>
            <a:gdLst>
              <a:gd name="T0" fmla="*/ 276 w 276"/>
              <a:gd name="T1" fmla="*/ 264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8" name="Freeform 41"/>
          <p:cNvSpPr>
            <a:spLocks/>
          </p:cNvSpPr>
          <p:nvPr/>
        </p:nvSpPr>
        <p:spPr bwMode="auto">
          <a:xfrm>
            <a:off x="4047627" y="2195725"/>
            <a:ext cx="836439" cy="1706"/>
          </a:xfrm>
          <a:custGeom>
            <a:avLst/>
            <a:gdLst>
              <a:gd name="T0" fmla="*/ 36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79" name="Freeform 42"/>
          <p:cNvSpPr>
            <a:spLocks/>
          </p:cNvSpPr>
          <p:nvPr/>
        </p:nvSpPr>
        <p:spPr bwMode="auto">
          <a:xfrm>
            <a:off x="5590239" y="2190607"/>
            <a:ext cx="904999" cy="455549"/>
          </a:xfrm>
          <a:custGeom>
            <a:avLst/>
            <a:gdLst>
              <a:gd name="T0" fmla="*/ 396 w 396"/>
              <a:gd name="T1" fmla="*/ 267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80" name="Freeform 43"/>
          <p:cNvSpPr>
            <a:spLocks/>
          </p:cNvSpPr>
          <p:nvPr/>
        </p:nvSpPr>
        <p:spPr bwMode="auto">
          <a:xfrm>
            <a:off x="2580431" y="1458657"/>
            <a:ext cx="2536740" cy="1100484"/>
          </a:xfrm>
          <a:custGeom>
            <a:avLst/>
            <a:gdLst>
              <a:gd name="T0" fmla="*/ 1110 w 1110"/>
              <a:gd name="T1" fmla="*/ 342 h 645"/>
              <a:gd name="T2" fmla="*/ 0 w 1110"/>
              <a:gd name="T3" fmla="*/ 645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0882" name="Group 47"/>
          <p:cNvGrpSpPr>
            <a:grpSpLocks/>
          </p:cNvGrpSpPr>
          <p:nvPr/>
        </p:nvGrpSpPr>
        <p:grpSpPr bwMode="auto">
          <a:xfrm>
            <a:off x="5034899" y="3134122"/>
            <a:ext cx="447929" cy="426544"/>
            <a:chOff x="2958" y="2425"/>
            <a:chExt cx="199" cy="250"/>
          </a:xfrm>
        </p:grpSpPr>
        <p:sp>
          <p:nvSpPr>
            <p:cNvPr id="120905" name="Rectangle 48"/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6" name="Text Box 49"/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y</a:t>
              </a:r>
              <a:endParaRPr lang="en-US"/>
            </a:p>
          </p:txBody>
        </p:sp>
      </p:grpSp>
      <p:grpSp>
        <p:nvGrpSpPr>
          <p:cNvPr id="120883" name="Group 50"/>
          <p:cNvGrpSpPr>
            <a:grpSpLocks/>
          </p:cNvGrpSpPr>
          <p:nvPr/>
        </p:nvGrpSpPr>
        <p:grpSpPr bwMode="auto">
          <a:xfrm>
            <a:off x="3460291" y="3077818"/>
            <a:ext cx="484495" cy="491379"/>
            <a:chOff x="2951" y="2395"/>
            <a:chExt cx="213" cy="288"/>
          </a:xfrm>
        </p:grpSpPr>
        <p:sp>
          <p:nvSpPr>
            <p:cNvPr id="120903" name="Rectangle 51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4" name="Text Box 52"/>
            <p:cNvSpPr txBox="1">
              <a:spLocks noChangeArrowheads="1"/>
            </p:cNvSpPr>
            <p:nvPr/>
          </p:nvSpPr>
          <p:spPr bwMode="auto">
            <a:xfrm>
              <a:off x="2951" y="2395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x</a:t>
              </a:r>
            </a:p>
          </p:txBody>
        </p:sp>
      </p:grpSp>
      <p:grpSp>
        <p:nvGrpSpPr>
          <p:cNvPr id="120884" name="Group 53"/>
          <p:cNvGrpSpPr>
            <a:grpSpLocks/>
          </p:cNvGrpSpPr>
          <p:nvPr/>
        </p:nvGrpSpPr>
        <p:grpSpPr bwMode="auto">
          <a:xfrm>
            <a:off x="4982336" y="1956861"/>
            <a:ext cx="530202" cy="426544"/>
            <a:chOff x="2941" y="2425"/>
            <a:chExt cx="235" cy="250"/>
          </a:xfrm>
        </p:grpSpPr>
        <p:sp>
          <p:nvSpPr>
            <p:cNvPr id="120901" name="Rectangle 54"/>
            <p:cNvSpPr>
              <a:spLocks noChangeArrowheads="1"/>
            </p:cNvSpPr>
            <p:nvPr/>
          </p:nvSpPr>
          <p:spPr bwMode="auto">
            <a:xfrm>
              <a:off x="2982" y="2490"/>
              <a:ext cx="146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2" name="Text Box 55"/>
            <p:cNvSpPr txBox="1">
              <a:spLocks noChangeArrowheads="1"/>
            </p:cNvSpPr>
            <p:nvPr/>
          </p:nvSpPr>
          <p:spPr bwMode="auto">
            <a:xfrm>
              <a:off x="2941" y="2425"/>
              <a:ext cx="2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w</a:t>
              </a:r>
              <a:endParaRPr lang="en-US"/>
            </a:p>
          </p:txBody>
        </p:sp>
      </p:grpSp>
      <p:grpSp>
        <p:nvGrpSpPr>
          <p:cNvPr id="120885" name="Group 56"/>
          <p:cNvGrpSpPr>
            <a:grpSpLocks/>
          </p:cNvGrpSpPr>
          <p:nvPr/>
        </p:nvGrpSpPr>
        <p:grpSpPr bwMode="auto">
          <a:xfrm>
            <a:off x="3458006" y="1956861"/>
            <a:ext cx="447929" cy="426544"/>
            <a:chOff x="2958" y="2425"/>
            <a:chExt cx="199" cy="250"/>
          </a:xfrm>
        </p:grpSpPr>
        <p:sp>
          <p:nvSpPr>
            <p:cNvPr id="120899" name="Rectangle 57"/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900" name="Text Box 58"/>
            <p:cNvSpPr txBox="1">
              <a:spLocks noChangeArrowheads="1"/>
            </p:cNvSpPr>
            <p:nvPr/>
          </p:nvSpPr>
          <p:spPr bwMode="auto">
            <a:xfrm>
              <a:off x="2958" y="2425"/>
              <a:ext cx="1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/>
                <a:t>v</a:t>
              </a:r>
              <a:endParaRPr lang="en-US"/>
            </a:p>
          </p:txBody>
        </p:sp>
      </p:grpSp>
      <p:grpSp>
        <p:nvGrpSpPr>
          <p:cNvPr id="120886" name="Group 59"/>
          <p:cNvGrpSpPr>
            <a:grpSpLocks/>
          </p:cNvGrpSpPr>
          <p:nvPr/>
        </p:nvGrpSpPr>
        <p:grpSpPr bwMode="auto">
          <a:xfrm>
            <a:off x="6323837" y="2499425"/>
            <a:ext cx="484495" cy="491379"/>
            <a:chOff x="2949" y="2395"/>
            <a:chExt cx="214" cy="288"/>
          </a:xfrm>
        </p:grpSpPr>
        <p:sp>
          <p:nvSpPr>
            <p:cNvPr id="120897" name="Rectangle 60"/>
            <p:cNvSpPr>
              <a:spLocks noChangeArrowheads="1"/>
            </p:cNvSpPr>
            <p:nvPr/>
          </p:nvSpPr>
          <p:spPr bwMode="auto">
            <a:xfrm>
              <a:off x="2982" y="2490"/>
              <a:ext cx="142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98" name="Text Box 61"/>
            <p:cNvSpPr txBox="1">
              <a:spLocks noChangeArrowheads="1"/>
            </p:cNvSpPr>
            <p:nvPr/>
          </p:nvSpPr>
          <p:spPr bwMode="auto">
            <a:xfrm>
              <a:off x="2949" y="2395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z</a:t>
              </a:r>
            </a:p>
          </p:txBody>
        </p:sp>
      </p:grpSp>
      <p:sp>
        <p:nvSpPr>
          <p:cNvPr id="120887" name="Text Box 62"/>
          <p:cNvSpPr txBox="1">
            <a:spLocks noChangeArrowheads="1"/>
          </p:cNvSpPr>
          <p:nvPr/>
        </p:nvSpPr>
        <p:spPr bwMode="auto">
          <a:xfrm>
            <a:off x="2822678" y="2178663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8" name="Text Box 63"/>
          <p:cNvSpPr txBox="1">
            <a:spLocks noChangeArrowheads="1"/>
          </p:cNvSpPr>
          <p:nvPr/>
        </p:nvSpPr>
        <p:spPr bwMode="auto">
          <a:xfrm>
            <a:off x="3617981" y="2552316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89" name="Text Box 64"/>
          <p:cNvSpPr txBox="1">
            <a:spLocks noChangeArrowheads="1"/>
          </p:cNvSpPr>
          <p:nvPr/>
        </p:nvSpPr>
        <p:spPr bwMode="auto">
          <a:xfrm>
            <a:off x="2623853" y="2915732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0" name="Text Box 65"/>
          <p:cNvSpPr txBox="1">
            <a:spLocks noChangeArrowheads="1"/>
          </p:cNvSpPr>
          <p:nvPr/>
        </p:nvSpPr>
        <p:spPr bwMode="auto">
          <a:xfrm>
            <a:off x="4495556" y="2710990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1" name="Text Box 66"/>
          <p:cNvSpPr txBox="1">
            <a:spLocks noChangeArrowheads="1"/>
          </p:cNvSpPr>
          <p:nvPr/>
        </p:nvSpPr>
        <p:spPr bwMode="auto">
          <a:xfrm>
            <a:off x="4351579" y="3314977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2" name="Text Box 67"/>
          <p:cNvSpPr txBox="1">
            <a:spLocks noChangeArrowheads="1"/>
          </p:cNvSpPr>
          <p:nvPr/>
        </p:nvSpPr>
        <p:spPr bwMode="auto">
          <a:xfrm>
            <a:off x="5174305" y="2583027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1</a:t>
            </a:r>
            <a:endParaRPr lang="en-US"/>
          </a:p>
        </p:txBody>
      </p:sp>
      <p:sp>
        <p:nvSpPr>
          <p:cNvPr id="120893" name="Text Box 68"/>
          <p:cNvSpPr txBox="1">
            <a:spLocks noChangeArrowheads="1"/>
          </p:cNvSpPr>
          <p:nvPr/>
        </p:nvSpPr>
        <p:spPr bwMode="auto">
          <a:xfrm>
            <a:off x="5997032" y="3033458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2</a:t>
            </a:r>
            <a:endParaRPr lang="en-US"/>
          </a:p>
        </p:txBody>
      </p:sp>
      <p:sp>
        <p:nvSpPr>
          <p:cNvPr id="120894" name="Text Box 69"/>
          <p:cNvSpPr txBox="1">
            <a:spLocks noChangeArrowheads="1"/>
          </p:cNvSpPr>
          <p:nvPr/>
        </p:nvSpPr>
        <p:spPr bwMode="auto">
          <a:xfrm>
            <a:off x="5935327" y="2117241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sp>
        <p:nvSpPr>
          <p:cNvPr id="120895" name="Text Box 70"/>
          <p:cNvSpPr txBox="1">
            <a:spLocks noChangeArrowheads="1"/>
          </p:cNvSpPr>
          <p:nvPr/>
        </p:nvSpPr>
        <p:spPr bwMode="auto">
          <a:xfrm>
            <a:off x="4255594" y="1861315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3</a:t>
            </a:r>
            <a:endParaRPr lang="en-US"/>
          </a:p>
        </p:txBody>
      </p:sp>
      <p:sp>
        <p:nvSpPr>
          <p:cNvPr id="120896" name="Text Box 71"/>
          <p:cNvSpPr txBox="1">
            <a:spLocks noChangeArrowheads="1"/>
          </p:cNvSpPr>
          <p:nvPr/>
        </p:nvSpPr>
        <p:spPr bwMode="auto">
          <a:xfrm>
            <a:off x="3453435" y="1405766"/>
            <a:ext cx="447929" cy="3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5</a:t>
            </a:r>
            <a:endParaRPr lang="en-US"/>
          </a:p>
        </p:txBody>
      </p:sp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530774" y="170272"/>
            <a:ext cx="7772400" cy="7969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Traffic engineering: difficult</a:t>
            </a:r>
            <a:endParaRPr lang="en-US" dirty="0"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96464" y="2397247"/>
            <a:ext cx="978441" cy="597428"/>
            <a:chOff x="4034923" y="3926353"/>
            <a:chExt cx="978441" cy="597428"/>
          </a:xfrm>
        </p:grpSpPr>
        <p:pic>
          <p:nvPicPr>
            <p:cNvPr id="3" name="Picture 2" descr="rout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87" name="Text Box 46"/>
            <p:cNvSpPr txBox="1">
              <a:spLocks noChangeArrowheads="1"/>
            </p:cNvSpPr>
            <p:nvPr/>
          </p:nvSpPr>
          <p:spPr bwMode="auto">
            <a:xfrm>
              <a:off x="4339956" y="4136876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/>
                <a:t>u</a:t>
              </a:r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201386" y="1897890"/>
            <a:ext cx="978441" cy="597428"/>
            <a:chOff x="4034923" y="3926353"/>
            <a:chExt cx="978441" cy="597428"/>
          </a:xfrm>
        </p:grpSpPr>
        <p:pic>
          <p:nvPicPr>
            <p:cNvPr id="103" name="Picture 102" descr="rout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04" name="Text Box 46"/>
            <p:cNvSpPr txBox="1">
              <a:spLocks noChangeArrowheads="1"/>
            </p:cNvSpPr>
            <p:nvPr/>
          </p:nvSpPr>
          <p:spPr bwMode="auto">
            <a:xfrm>
              <a:off x="4333613" y="4136876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 smtClean="0"/>
                <a:t>v</a:t>
              </a:r>
              <a:endParaRPr lang="en-US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228455" y="3027916"/>
            <a:ext cx="978441" cy="597428"/>
            <a:chOff x="4034923" y="3926353"/>
            <a:chExt cx="978441" cy="597428"/>
          </a:xfrm>
        </p:grpSpPr>
        <p:pic>
          <p:nvPicPr>
            <p:cNvPr id="106" name="Picture 105" descr="rout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07" name="Text Box 46"/>
            <p:cNvSpPr txBox="1">
              <a:spLocks noChangeArrowheads="1"/>
            </p:cNvSpPr>
            <p:nvPr/>
          </p:nvSpPr>
          <p:spPr bwMode="auto">
            <a:xfrm>
              <a:off x="4346437" y="4136876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 smtClean="0"/>
                <a:t>x</a:t>
              </a:r>
              <a:endParaRPr lang="en-US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759505" y="1885171"/>
            <a:ext cx="978441" cy="597428"/>
            <a:chOff x="4034923" y="3926353"/>
            <a:chExt cx="978441" cy="597428"/>
          </a:xfrm>
        </p:grpSpPr>
        <p:pic>
          <p:nvPicPr>
            <p:cNvPr id="109" name="Picture 108" descr="rout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10" name="Text Box 46"/>
            <p:cNvSpPr txBox="1">
              <a:spLocks noChangeArrowheads="1"/>
            </p:cNvSpPr>
            <p:nvPr/>
          </p:nvSpPr>
          <p:spPr bwMode="auto">
            <a:xfrm>
              <a:off x="4307965" y="4136876"/>
              <a:ext cx="3770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 smtClean="0"/>
                <a:t>w</a:t>
              </a:r>
              <a:endParaRPr lang="en-US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786573" y="3031908"/>
            <a:ext cx="978441" cy="597428"/>
            <a:chOff x="4034923" y="3926353"/>
            <a:chExt cx="978441" cy="597428"/>
          </a:xfrm>
        </p:grpSpPr>
        <p:pic>
          <p:nvPicPr>
            <p:cNvPr id="112" name="Picture 111" descr="rout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13" name="Text Box 46"/>
            <p:cNvSpPr txBox="1">
              <a:spLocks noChangeArrowheads="1"/>
            </p:cNvSpPr>
            <p:nvPr/>
          </p:nvSpPr>
          <p:spPr bwMode="auto">
            <a:xfrm>
              <a:off x="4340025" y="4136876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 smtClean="0"/>
                <a:t>y</a:t>
              </a:r>
              <a:endParaRPr lang="en-US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058604" y="2465712"/>
            <a:ext cx="978441" cy="597428"/>
            <a:chOff x="4034923" y="3926353"/>
            <a:chExt cx="978441" cy="597428"/>
          </a:xfrm>
        </p:grpSpPr>
        <p:pic>
          <p:nvPicPr>
            <p:cNvPr id="115" name="Picture 114" descr="router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923" y="3926353"/>
              <a:ext cx="978441" cy="597428"/>
            </a:xfrm>
            <a:prstGeom prst="rect">
              <a:avLst/>
            </a:prstGeom>
          </p:spPr>
        </p:pic>
        <p:sp>
          <p:nvSpPr>
            <p:cNvPr id="116" name="Text Box 46"/>
            <p:cNvSpPr txBox="1">
              <a:spLocks noChangeArrowheads="1"/>
            </p:cNvSpPr>
            <p:nvPr/>
          </p:nvSpPr>
          <p:spPr bwMode="auto">
            <a:xfrm>
              <a:off x="4346437" y="4136876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 smtClean="0"/>
                <a:t>z</a:t>
              </a:r>
              <a:endParaRPr lang="en-US" dirty="0"/>
            </a:p>
          </p:txBody>
        </p:sp>
      </p:grpSp>
      <p:grpSp>
        <p:nvGrpSpPr>
          <p:cNvPr id="121" name="Group 1507"/>
          <p:cNvGrpSpPr>
            <a:grpSpLocks/>
          </p:cNvGrpSpPr>
          <p:nvPr/>
        </p:nvGrpSpPr>
        <p:grpSpPr bwMode="auto">
          <a:xfrm>
            <a:off x="7391175" y="2426604"/>
            <a:ext cx="427480" cy="711995"/>
            <a:chOff x="4140" y="429"/>
            <a:chExt cx="1425" cy="2396"/>
          </a:xfrm>
        </p:grpSpPr>
        <p:sp>
          <p:nvSpPr>
            <p:cNvPr id="122" name="Freeform 150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509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51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51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512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7" name="Group 151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" name="AutoShape 151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AutoShape 1515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8" name="Rectangle 1516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9" name="Group 151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0" name="AutoShape 1518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AutoShape 1519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0" name="Rectangle 1520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521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" name="Group 152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8" name="AutoShape 1523"/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utoShape 1524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" name="Freeform 152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" name="Group 152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6" name="AutoShape 1527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utoShape 1528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5" name="Rectangle 1529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53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53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1532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53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AutoShape 1534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AutoShape 1535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536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537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44" name="Oval 1538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39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 bwMode="auto">
          <a:xfrm>
            <a:off x="1682405" y="2744686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Connector 162"/>
          <p:cNvCxnSpPr/>
          <p:nvPr/>
        </p:nvCxnSpPr>
        <p:spPr bwMode="auto">
          <a:xfrm>
            <a:off x="6895267" y="2779855"/>
            <a:ext cx="5267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717422" y="4173425"/>
            <a:ext cx="7945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>
                <a:solidFill>
                  <a:srgbClr val="000090"/>
                </a:solidFill>
              </a:rPr>
              <a:t>Q: </a:t>
            </a:r>
            <a:r>
              <a:rPr lang="en-US" sz="2400" dirty="0" smtClean="0"/>
              <a:t>what if w wants to route blue and red traffic differently?</a:t>
            </a:r>
          </a:p>
          <a:p>
            <a:endParaRPr lang="en-US" sz="2400" dirty="0" smtClean="0"/>
          </a:p>
          <a:p>
            <a:r>
              <a:rPr lang="en-US" sz="2400" i="1" u="sng" dirty="0" smtClean="0">
                <a:solidFill>
                  <a:srgbClr val="000090"/>
                </a:solidFill>
              </a:rPr>
              <a:t>A: </a:t>
            </a:r>
            <a:r>
              <a:rPr lang="en-US" sz="2400" dirty="0" smtClean="0"/>
              <a:t>can’t do it (with destination based forwarding, and LS, DV routing)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77246" y="0"/>
            <a:ext cx="196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Networking 401</a:t>
            </a:r>
            <a:endParaRPr lang="en-US" sz="2000" dirty="0"/>
          </a:p>
        </p:txBody>
      </p:sp>
      <p:sp>
        <p:nvSpPr>
          <p:cNvPr id="2" name="Freeform 1"/>
          <p:cNvSpPr/>
          <p:nvPr/>
        </p:nvSpPr>
        <p:spPr>
          <a:xfrm>
            <a:off x="1781883" y="2123278"/>
            <a:ext cx="4644270" cy="644565"/>
          </a:xfrm>
          <a:custGeom>
            <a:avLst/>
            <a:gdLst>
              <a:gd name="connsiteX0" fmla="*/ 0 w 1876665"/>
              <a:gd name="connsiteY0" fmla="*/ 739356 h 739356"/>
              <a:gd name="connsiteX1" fmla="*/ 985723 w 1876665"/>
              <a:gd name="connsiteY1" fmla="*/ 720399 h 739356"/>
              <a:gd name="connsiteX2" fmla="*/ 1876665 w 1876665"/>
              <a:gd name="connsiteY2" fmla="*/ 0 h 739356"/>
              <a:gd name="connsiteX0" fmla="*/ 0 w 1876665"/>
              <a:gd name="connsiteY0" fmla="*/ 739356 h 739356"/>
              <a:gd name="connsiteX1" fmla="*/ 818495 w 1876665"/>
              <a:gd name="connsiteY1" fmla="*/ 720399 h 739356"/>
              <a:gd name="connsiteX2" fmla="*/ 1876665 w 1876665"/>
              <a:gd name="connsiteY2" fmla="*/ 0 h 739356"/>
              <a:gd name="connsiteX0" fmla="*/ 0 w 1802341"/>
              <a:gd name="connsiteY0" fmla="*/ 630627 h 630627"/>
              <a:gd name="connsiteX1" fmla="*/ 818495 w 1802341"/>
              <a:gd name="connsiteY1" fmla="*/ 611670 h 630627"/>
              <a:gd name="connsiteX2" fmla="*/ 1802341 w 1802341"/>
              <a:gd name="connsiteY2" fmla="*/ 0 h 630627"/>
              <a:gd name="connsiteX0" fmla="*/ 0 w 1802341"/>
              <a:gd name="connsiteY0" fmla="*/ 630627 h 630627"/>
              <a:gd name="connsiteX1" fmla="*/ 818495 w 1802341"/>
              <a:gd name="connsiteY1" fmla="*/ 611670 h 630627"/>
              <a:gd name="connsiteX2" fmla="*/ 1337821 w 1802341"/>
              <a:gd name="connsiteY2" fmla="*/ 260949 h 630627"/>
              <a:gd name="connsiteX3" fmla="*/ 1802341 w 1802341"/>
              <a:gd name="connsiteY3" fmla="*/ 0 h 630627"/>
              <a:gd name="connsiteX0" fmla="*/ 0 w 3381711"/>
              <a:gd name="connsiteY0" fmla="*/ 717610 h 717610"/>
              <a:gd name="connsiteX1" fmla="*/ 818495 w 3381711"/>
              <a:gd name="connsiteY1" fmla="*/ 698653 h 717610"/>
              <a:gd name="connsiteX2" fmla="*/ 1337821 w 3381711"/>
              <a:gd name="connsiteY2" fmla="*/ 347932 h 717610"/>
              <a:gd name="connsiteX3" fmla="*/ 3381711 w 3381711"/>
              <a:gd name="connsiteY3" fmla="*/ 0 h 717610"/>
              <a:gd name="connsiteX0" fmla="*/ 0 w 3381711"/>
              <a:gd name="connsiteY0" fmla="*/ 717611 h 717611"/>
              <a:gd name="connsiteX1" fmla="*/ 818495 w 3381711"/>
              <a:gd name="connsiteY1" fmla="*/ 698654 h 717611"/>
              <a:gd name="connsiteX2" fmla="*/ 1765180 w 3381711"/>
              <a:gd name="connsiteY2" fmla="*/ 0 h 717611"/>
              <a:gd name="connsiteX3" fmla="*/ 3381711 w 3381711"/>
              <a:gd name="connsiteY3" fmla="*/ 1 h 717611"/>
              <a:gd name="connsiteX0" fmla="*/ 0 w 3381711"/>
              <a:gd name="connsiteY0" fmla="*/ 739355 h 739355"/>
              <a:gd name="connsiteX1" fmla="*/ 818495 w 3381711"/>
              <a:gd name="connsiteY1" fmla="*/ 720398 h 739355"/>
              <a:gd name="connsiteX2" fmla="*/ 1765180 w 3381711"/>
              <a:gd name="connsiteY2" fmla="*/ 21744 h 739355"/>
              <a:gd name="connsiteX3" fmla="*/ 2935773 w 3381711"/>
              <a:gd name="connsiteY3" fmla="*/ 0 h 739355"/>
              <a:gd name="connsiteX4" fmla="*/ 3381711 w 3381711"/>
              <a:gd name="connsiteY4" fmla="*/ 21745 h 739355"/>
              <a:gd name="connsiteX0" fmla="*/ 0 w 4533723"/>
              <a:gd name="connsiteY0" fmla="*/ 739355 h 739355"/>
              <a:gd name="connsiteX1" fmla="*/ 818495 w 4533723"/>
              <a:gd name="connsiteY1" fmla="*/ 720398 h 739355"/>
              <a:gd name="connsiteX2" fmla="*/ 1765180 w 4533723"/>
              <a:gd name="connsiteY2" fmla="*/ 21744 h 739355"/>
              <a:gd name="connsiteX3" fmla="*/ 2935773 w 4533723"/>
              <a:gd name="connsiteY3" fmla="*/ 0 h 739355"/>
              <a:gd name="connsiteX4" fmla="*/ 4533723 w 4533723"/>
              <a:gd name="connsiteY4" fmla="*/ 674118 h 739355"/>
              <a:gd name="connsiteX0" fmla="*/ 0 w 4533723"/>
              <a:gd name="connsiteY0" fmla="*/ 717611 h 717611"/>
              <a:gd name="connsiteX1" fmla="*/ 818495 w 4533723"/>
              <a:gd name="connsiteY1" fmla="*/ 698654 h 717611"/>
              <a:gd name="connsiteX2" fmla="*/ 1765180 w 4533723"/>
              <a:gd name="connsiteY2" fmla="*/ 0 h 717611"/>
              <a:gd name="connsiteX3" fmla="*/ 3325971 w 4533723"/>
              <a:gd name="connsiteY3" fmla="*/ 1 h 717611"/>
              <a:gd name="connsiteX4" fmla="*/ 4533723 w 4533723"/>
              <a:gd name="connsiteY4" fmla="*/ 652374 h 717611"/>
              <a:gd name="connsiteX0" fmla="*/ 0 w 4533723"/>
              <a:gd name="connsiteY0" fmla="*/ 717610 h 717610"/>
              <a:gd name="connsiteX1" fmla="*/ 818495 w 4533723"/>
              <a:gd name="connsiteY1" fmla="*/ 698653 h 717610"/>
              <a:gd name="connsiteX2" fmla="*/ 1858085 w 4533723"/>
              <a:gd name="connsiteY2" fmla="*/ 21745 h 717610"/>
              <a:gd name="connsiteX3" fmla="*/ 3325971 w 4533723"/>
              <a:gd name="connsiteY3" fmla="*/ 0 h 717610"/>
              <a:gd name="connsiteX4" fmla="*/ 4533723 w 4533723"/>
              <a:gd name="connsiteY4" fmla="*/ 652373 h 717610"/>
              <a:gd name="connsiteX0" fmla="*/ 0 w 4533723"/>
              <a:gd name="connsiteY0" fmla="*/ 739356 h 739356"/>
              <a:gd name="connsiteX1" fmla="*/ 818495 w 4533723"/>
              <a:gd name="connsiteY1" fmla="*/ 720399 h 739356"/>
              <a:gd name="connsiteX2" fmla="*/ 1802342 w 4533723"/>
              <a:gd name="connsiteY2" fmla="*/ 0 h 739356"/>
              <a:gd name="connsiteX3" fmla="*/ 3325971 w 4533723"/>
              <a:gd name="connsiteY3" fmla="*/ 21746 h 739356"/>
              <a:gd name="connsiteX4" fmla="*/ 4533723 w 4533723"/>
              <a:gd name="connsiteY4" fmla="*/ 674119 h 739356"/>
              <a:gd name="connsiteX0" fmla="*/ 0 w 4552304"/>
              <a:gd name="connsiteY0" fmla="*/ 652373 h 720399"/>
              <a:gd name="connsiteX1" fmla="*/ 837076 w 4552304"/>
              <a:gd name="connsiteY1" fmla="*/ 720399 h 720399"/>
              <a:gd name="connsiteX2" fmla="*/ 1820923 w 4552304"/>
              <a:gd name="connsiteY2" fmla="*/ 0 h 720399"/>
              <a:gd name="connsiteX3" fmla="*/ 3344552 w 4552304"/>
              <a:gd name="connsiteY3" fmla="*/ 21746 h 720399"/>
              <a:gd name="connsiteX4" fmla="*/ 4552304 w 4552304"/>
              <a:gd name="connsiteY4" fmla="*/ 674119 h 720399"/>
              <a:gd name="connsiteX0" fmla="*/ 0 w 4552304"/>
              <a:gd name="connsiteY0" fmla="*/ 739355 h 739355"/>
              <a:gd name="connsiteX1" fmla="*/ 837076 w 4552304"/>
              <a:gd name="connsiteY1" fmla="*/ 720399 h 739355"/>
              <a:gd name="connsiteX2" fmla="*/ 1820923 w 4552304"/>
              <a:gd name="connsiteY2" fmla="*/ 0 h 739355"/>
              <a:gd name="connsiteX3" fmla="*/ 3344552 w 4552304"/>
              <a:gd name="connsiteY3" fmla="*/ 21746 h 739355"/>
              <a:gd name="connsiteX4" fmla="*/ 4552304 w 4552304"/>
              <a:gd name="connsiteY4" fmla="*/ 674119 h 7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2304" h="739355">
                <a:moveTo>
                  <a:pt x="0" y="739355"/>
                </a:moveTo>
                <a:lnTo>
                  <a:pt x="837076" y="720399"/>
                </a:lnTo>
                <a:lnTo>
                  <a:pt x="1820923" y="0"/>
                </a:lnTo>
                <a:lnTo>
                  <a:pt x="3344552" y="21746"/>
                </a:lnTo>
                <a:lnTo>
                  <a:pt x="4552304" y="674119"/>
                </a:lnTo>
              </a:path>
            </a:pathLst>
          </a:custGeom>
          <a:ln w="76200" cmpd="sng">
            <a:solidFill>
              <a:srgbClr val="CC0000"/>
            </a:solidFill>
            <a:tailEnd type="triangle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3"/>
          <p:cNvSpPr/>
          <p:nvPr/>
        </p:nvSpPr>
        <p:spPr>
          <a:xfrm flipV="1">
            <a:off x="3810198" y="2367837"/>
            <a:ext cx="2747318" cy="1595090"/>
          </a:xfrm>
          <a:custGeom>
            <a:avLst/>
            <a:gdLst>
              <a:gd name="connsiteX0" fmla="*/ 0 w 1876665"/>
              <a:gd name="connsiteY0" fmla="*/ 739356 h 739356"/>
              <a:gd name="connsiteX1" fmla="*/ 985723 w 1876665"/>
              <a:gd name="connsiteY1" fmla="*/ 720399 h 739356"/>
              <a:gd name="connsiteX2" fmla="*/ 1876665 w 1876665"/>
              <a:gd name="connsiteY2" fmla="*/ 0 h 739356"/>
              <a:gd name="connsiteX0" fmla="*/ 0 w 1876665"/>
              <a:gd name="connsiteY0" fmla="*/ 739356 h 739356"/>
              <a:gd name="connsiteX1" fmla="*/ 818495 w 1876665"/>
              <a:gd name="connsiteY1" fmla="*/ 720399 h 739356"/>
              <a:gd name="connsiteX2" fmla="*/ 1876665 w 1876665"/>
              <a:gd name="connsiteY2" fmla="*/ 0 h 739356"/>
              <a:gd name="connsiteX0" fmla="*/ 0 w 1802341"/>
              <a:gd name="connsiteY0" fmla="*/ 630627 h 630627"/>
              <a:gd name="connsiteX1" fmla="*/ 818495 w 1802341"/>
              <a:gd name="connsiteY1" fmla="*/ 611670 h 630627"/>
              <a:gd name="connsiteX2" fmla="*/ 1802341 w 1802341"/>
              <a:gd name="connsiteY2" fmla="*/ 0 h 630627"/>
              <a:gd name="connsiteX0" fmla="*/ 0 w 1707398"/>
              <a:gd name="connsiteY0" fmla="*/ 754084 h 754084"/>
              <a:gd name="connsiteX1" fmla="*/ 818495 w 1707398"/>
              <a:gd name="connsiteY1" fmla="*/ 735127 h 754084"/>
              <a:gd name="connsiteX2" fmla="*/ 1707398 w 1707398"/>
              <a:gd name="connsiteY2" fmla="*/ 0 h 754084"/>
              <a:gd name="connsiteX0" fmla="*/ 0 w 1707398"/>
              <a:gd name="connsiteY0" fmla="*/ 754084 h 754932"/>
              <a:gd name="connsiteX1" fmla="*/ 445208 w 1707398"/>
              <a:gd name="connsiteY1" fmla="*/ 754932 h 754932"/>
              <a:gd name="connsiteX2" fmla="*/ 818495 w 1707398"/>
              <a:gd name="connsiteY2" fmla="*/ 735127 h 754932"/>
              <a:gd name="connsiteX3" fmla="*/ 1707398 w 1707398"/>
              <a:gd name="connsiteY3" fmla="*/ 0 h 754932"/>
              <a:gd name="connsiteX0" fmla="*/ 0 w 1707398"/>
              <a:gd name="connsiteY0" fmla="*/ 754084 h 754932"/>
              <a:gd name="connsiteX1" fmla="*/ 445208 w 1707398"/>
              <a:gd name="connsiteY1" fmla="*/ 754932 h 754932"/>
              <a:gd name="connsiteX2" fmla="*/ 818495 w 1707398"/>
              <a:gd name="connsiteY2" fmla="*/ 735127 h 754932"/>
              <a:gd name="connsiteX3" fmla="*/ 1039794 w 1707398"/>
              <a:gd name="connsiteY3" fmla="*/ 537472 h 754932"/>
              <a:gd name="connsiteX4" fmla="*/ 1707398 w 1707398"/>
              <a:gd name="connsiteY4" fmla="*/ 0 h 754932"/>
              <a:gd name="connsiteX0" fmla="*/ 0 w 1707398"/>
              <a:gd name="connsiteY0" fmla="*/ 754084 h 754932"/>
              <a:gd name="connsiteX1" fmla="*/ 445208 w 1707398"/>
              <a:gd name="connsiteY1" fmla="*/ 754932 h 754932"/>
              <a:gd name="connsiteX2" fmla="*/ 818495 w 1707398"/>
              <a:gd name="connsiteY2" fmla="*/ 735127 h 754932"/>
              <a:gd name="connsiteX3" fmla="*/ 1039794 w 1707398"/>
              <a:gd name="connsiteY3" fmla="*/ 537472 h 754932"/>
              <a:gd name="connsiteX4" fmla="*/ 1448573 w 1707398"/>
              <a:gd name="connsiteY4" fmla="*/ 233032 h 754932"/>
              <a:gd name="connsiteX5" fmla="*/ 1707398 w 1707398"/>
              <a:gd name="connsiteY5" fmla="*/ 0 h 754932"/>
              <a:gd name="connsiteX0" fmla="*/ 0 w 1707398"/>
              <a:gd name="connsiteY0" fmla="*/ 754084 h 1233339"/>
              <a:gd name="connsiteX1" fmla="*/ 17848 w 1707398"/>
              <a:gd name="connsiteY1" fmla="*/ 1233339 h 1233339"/>
              <a:gd name="connsiteX2" fmla="*/ 818495 w 1707398"/>
              <a:gd name="connsiteY2" fmla="*/ 735127 h 1233339"/>
              <a:gd name="connsiteX3" fmla="*/ 1039794 w 1707398"/>
              <a:gd name="connsiteY3" fmla="*/ 537472 h 1233339"/>
              <a:gd name="connsiteX4" fmla="*/ 1448573 w 1707398"/>
              <a:gd name="connsiteY4" fmla="*/ 233032 h 1233339"/>
              <a:gd name="connsiteX5" fmla="*/ 1707398 w 1707398"/>
              <a:gd name="connsiteY5" fmla="*/ 0 h 1233339"/>
              <a:gd name="connsiteX0" fmla="*/ 0 w 1707398"/>
              <a:gd name="connsiteY0" fmla="*/ 754084 h 2518282"/>
              <a:gd name="connsiteX1" fmla="*/ 17848 w 1707398"/>
              <a:gd name="connsiteY1" fmla="*/ 1233339 h 2518282"/>
              <a:gd name="connsiteX2" fmla="*/ 1487404 w 1707398"/>
              <a:gd name="connsiteY2" fmla="*/ 2518282 h 2518282"/>
              <a:gd name="connsiteX3" fmla="*/ 1039794 w 1707398"/>
              <a:gd name="connsiteY3" fmla="*/ 537472 h 2518282"/>
              <a:gd name="connsiteX4" fmla="*/ 1448573 w 1707398"/>
              <a:gd name="connsiteY4" fmla="*/ 233032 h 2518282"/>
              <a:gd name="connsiteX5" fmla="*/ 1707398 w 1707398"/>
              <a:gd name="connsiteY5" fmla="*/ 0 h 2518282"/>
              <a:gd name="connsiteX0" fmla="*/ 0 w 1707398"/>
              <a:gd name="connsiteY0" fmla="*/ 754084 h 2518282"/>
              <a:gd name="connsiteX1" fmla="*/ 17848 w 1707398"/>
              <a:gd name="connsiteY1" fmla="*/ 1233339 h 2518282"/>
              <a:gd name="connsiteX2" fmla="*/ 1487404 w 1707398"/>
              <a:gd name="connsiteY2" fmla="*/ 2518282 h 2518282"/>
              <a:gd name="connsiteX3" fmla="*/ 1429991 w 1707398"/>
              <a:gd name="connsiteY3" fmla="*/ 1255084 h 2518282"/>
              <a:gd name="connsiteX4" fmla="*/ 1448573 w 1707398"/>
              <a:gd name="connsiteY4" fmla="*/ 233032 h 2518282"/>
              <a:gd name="connsiteX5" fmla="*/ 1707398 w 1707398"/>
              <a:gd name="connsiteY5" fmla="*/ 0 h 2518282"/>
              <a:gd name="connsiteX0" fmla="*/ 0 w 2766506"/>
              <a:gd name="connsiteY0" fmla="*/ 521052 h 2285250"/>
              <a:gd name="connsiteX1" fmla="*/ 17848 w 2766506"/>
              <a:gd name="connsiteY1" fmla="*/ 1000307 h 2285250"/>
              <a:gd name="connsiteX2" fmla="*/ 1487404 w 2766506"/>
              <a:gd name="connsiteY2" fmla="*/ 2285250 h 2285250"/>
              <a:gd name="connsiteX3" fmla="*/ 1429991 w 2766506"/>
              <a:gd name="connsiteY3" fmla="*/ 1022052 h 2285250"/>
              <a:gd name="connsiteX4" fmla="*/ 1448573 w 2766506"/>
              <a:gd name="connsiteY4" fmla="*/ 0 h 2285250"/>
              <a:gd name="connsiteX5" fmla="*/ 2766506 w 2766506"/>
              <a:gd name="connsiteY5" fmla="*/ 1680598 h 2285250"/>
              <a:gd name="connsiteX0" fmla="*/ 0 w 2766506"/>
              <a:gd name="connsiteY0" fmla="*/ 0 h 1764198"/>
              <a:gd name="connsiteX1" fmla="*/ 17848 w 2766506"/>
              <a:gd name="connsiteY1" fmla="*/ 479255 h 1764198"/>
              <a:gd name="connsiteX2" fmla="*/ 1487404 w 2766506"/>
              <a:gd name="connsiteY2" fmla="*/ 1764198 h 1764198"/>
              <a:gd name="connsiteX3" fmla="*/ 1429991 w 2766506"/>
              <a:gd name="connsiteY3" fmla="*/ 501000 h 1764198"/>
              <a:gd name="connsiteX4" fmla="*/ 2766506 w 2766506"/>
              <a:gd name="connsiteY4" fmla="*/ 1159546 h 1764198"/>
              <a:gd name="connsiteX0" fmla="*/ 0 w 2766506"/>
              <a:gd name="connsiteY0" fmla="*/ 0 h 1764198"/>
              <a:gd name="connsiteX1" fmla="*/ 73590 w 2766506"/>
              <a:gd name="connsiteY1" fmla="*/ 348780 h 1764198"/>
              <a:gd name="connsiteX2" fmla="*/ 1487404 w 2766506"/>
              <a:gd name="connsiteY2" fmla="*/ 1764198 h 1764198"/>
              <a:gd name="connsiteX3" fmla="*/ 1429991 w 2766506"/>
              <a:gd name="connsiteY3" fmla="*/ 501000 h 1764198"/>
              <a:gd name="connsiteX4" fmla="*/ 2766506 w 2766506"/>
              <a:gd name="connsiteY4" fmla="*/ 1159546 h 1764198"/>
              <a:gd name="connsiteX0" fmla="*/ 56475 w 2692916"/>
              <a:gd name="connsiteY0" fmla="*/ 0 h 2090384"/>
              <a:gd name="connsiteX1" fmla="*/ 0 w 2692916"/>
              <a:gd name="connsiteY1" fmla="*/ 674966 h 2090384"/>
              <a:gd name="connsiteX2" fmla="*/ 1413814 w 2692916"/>
              <a:gd name="connsiteY2" fmla="*/ 2090384 h 2090384"/>
              <a:gd name="connsiteX3" fmla="*/ 1356401 w 2692916"/>
              <a:gd name="connsiteY3" fmla="*/ 827186 h 2090384"/>
              <a:gd name="connsiteX4" fmla="*/ 2692916 w 2692916"/>
              <a:gd name="connsiteY4" fmla="*/ 1485732 h 2090384"/>
              <a:gd name="connsiteX0" fmla="*/ 19314 w 2692916"/>
              <a:gd name="connsiteY0" fmla="*/ 0 h 2003401"/>
              <a:gd name="connsiteX1" fmla="*/ 0 w 2692916"/>
              <a:gd name="connsiteY1" fmla="*/ 587983 h 2003401"/>
              <a:gd name="connsiteX2" fmla="*/ 1413814 w 2692916"/>
              <a:gd name="connsiteY2" fmla="*/ 2003401 h 2003401"/>
              <a:gd name="connsiteX3" fmla="*/ 1356401 w 2692916"/>
              <a:gd name="connsiteY3" fmla="*/ 740203 h 2003401"/>
              <a:gd name="connsiteX4" fmla="*/ 2692916 w 2692916"/>
              <a:gd name="connsiteY4" fmla="*/ 1398749 h 2003401"/>
              <a:gd name="connsiteX0" fmla="*/ 2183 w 2692916"/>
              <a:gd name="connsiteY0" fmla="*/ 0 h 2003401"/>
              <a:gd name="connsiteX1" fmla="*/ 0 w 2692916"/>
              <a:gd name="connsiteY1" fmla="*/ 587983 h 2003401"/>
              <a:gd name="connsiteX2" fmla="*/ 1413814 w 2692916"/>
              <a:gd name="connsiteY2" fmla="*/ 2003401 h 2003401"/>
              <a:gd name="connsiteX3" fmla="*/ 1356401 w 2692916"/>
              <a:gd name="connsiteY3" fmla="*/ 740203 h 2003401"/>
              <a:gd name="connsiteX4" fmla="*/ 2692916 w 2692916"/>
              <a:gd name="connsiteY4" fmla="*/ 1398749 h 2003401"/>
              <a:gd name="connsiteX0" fmla="*/ 2183 w 2692916"/>
              <a:gd name="connsiteY0" fmla="*/ 0 h 2003401"/>
              <a:gd name="connsiteX1" fmla="*/ 0 w 2692916"/>
              <a:gd name="connsiteY1" fmla="*/ 587983 h 2003401"/>
              <a:gd name="connsiteX2" fmla="*/ 1413814 w 2692916"/>
              <a:gd name="connsiteY2" fmla="*/ 2003401 h 2003401"/>
              <a:gd name="connsiteX3" fmla="*/ 1407793 w 2692916"/>
              <a:gd name="connsiteY3" fmla="*/ 746884 h 2003401"/>
              <a:gd name="connsiteX4" fmla="*/ 2692916 w 2692916"/>
              <a:gd name="connsiteY4" fmla="*/ 1398749 h 2003401"/>
              <a:gd name="connsiteX0" fmla="*/ 2183 w 2692916"/>
              <a:gd name="connsiteY0" fmla="*/ 0 h 2003401"/>
              <a:gd name="connsiteX1" fmla="*/ 0 w 2692916"/>
              <a:gd name="connsiteY1" fmla="*/ 587983 h 2003401"/>
              <a:gd name="connsiteX2" fmla="*/ 1413814 w 2692916"/>
              <a:gd name="connsiteY2" fmla="*/ 2003401 h 2003401"/>
              <a:gd name="connsiteX3" fmla="*/ 1447764 w 2692916"/>
              <a:gd name="connsiteY3" fmla="*/ 593196 h 2003401"/>
              <a:gd name="connsiteX4" fmla="*/ 2692916 w 2692916"/>
              <a:gd name="connsiteY4" fmla="*/ 1398749 h 2003401"/>
              <a:gd name="connsiteX0" fmla="*/ 2183 w 2692916"/>
              <a:gd name="connsiteY0" fmla="*/ 0 h 2003401"/>
              <a:gd name="connsiteX1" fmla="*/ 0 w 2692916"/>
              <a:gd name="connsiteY1" fmla="*/ 587983 h 2003401"/>
              <a:gd name="connsiteX2" fmla="*/ 1413814 w 2692916"/>
              <a:gd name="connsiteY2" fmla="*/ 2003401 h 2003401"/>
              <a:gd name="connsiteX3" fmla="*/ 1413503 w 2692916"/>
              <a:gd name="connsiteY3" fmla="*/ 593196 h 2003401"/>
              <a:gd name="connsiteX4" fmla="*/ 2692916 w 2692916"/>
              <a:gd name="connsiteY4" fmla="*/ 1398749 h 2003401"/>
              <a:gd name="connsiteX0" fmla="*/ 2183 w 2692916"/>
              <a:gd name="connsiteY0" fmla="*/ 0 h 1829665"/>
              <a:gd name="connsiteX1" fmla="*/ 0 w 2692916"/>
              <a:gd name="connsiteY1" fmla="*/ 587983 h 1829665"/>
              <a:gd name="connsiteX2" fmla="*/ 1408104 w 2692916"/>
              <a:gd name="connsiteY2" fmla="*/ 1829665 h 1829665"/>
              <a:gd name="connsiteX3" fmla="*/ 1413503 w 2692916"/>
              <a:gd name="connsiteY3" fmla="*/ 593196 h 1829665"/>
              <a:gd name="connsiteX4" fmla="*/ 2692916 w 2692916"/>
              <a:gd name="connsiteY4" fmla="*/ 1398749 h 1829665"/>
              <a:gd name="connsiteX0" fmla="*/ 2183 w 2692916"/>
              <a:gd name="connsiteY0" fmla="*/ 0 h 1829665"/>
              <a:gd name="connsiteX1" fmla="*/ 0 w 2692916"/>
              <a:gd name="connsiteY1" fmla="*/ 587983 h 1829665"/>
              <a:gd name="connsiteX2" fmla="*/ 1408104 w 2692916"/>
              <a:gd name="connsiteY2" fmla="*/ 1829665 h 1829665"/>
              <a:gd name="connsiteX3" fmla="*/ 1390663 w 2692916"/>
              <a:gd name="connsiteY3" fmla="*/ 599877 h 1829665"/>
              <a:gd name="connsiteX4" fmla="*/ 2692916 w 2692916"/>
              <a:gd name="connsiteY4" fmla="*/ 1398749 h 1829665"/>
              <a:gd name="connsiteX0" fmla="*/ 2183 w 2692916"/>
              <a:gd name="connsiteY0" fmla="*/ 0 h 1829665"/>
              <a:gd name="connsiteX1" fmla="*/ 0 w 2692916"/>
              <a:gd name="connsiteY1" fmla="*/ 587983 h 1829665"/>
              <a:gd name="connsiteX2" fmla="*/ 1408104 w 2692916"/>
              <a:gd name="connsiteY2" fmla="*/ 1829665 h 1829665"/>
              <a:gd name="connsiteX3" fmla="*/ 1407793 w 2692916"/>
              <a:gd name="connsiteY3" fmla="*/ 599877 h 1829665"/>
              <a:gd name="connsiteX4" fmla="*/ 2692916 w 2692916"/>
              <a:gd name="connsiteY4" fmla="*/ 1398749 h 182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916" h="1829665">
                <a:moveTo>
                  <a:pt x="2183" y="0"/>
                </a:moveTo>
                <a:cubicBezTo>
                  <a:pt x="1455" y="195994"/>
                  <a:pt x="728" y="391989"/>
                  <a:pt x="0" y="587983"/>
                </a:cubicBezTo>
                <a:lnTo>
                  <a:pt x="1408104" y="1829665"/>
                </a:lnTo>
                <a:cubicBezTo>
                  <a:pt x="1408000" y="1359597"/>
                  <a:pt x="1407897" y="1069945"/>
                  <a:pt x="1407793" y="599877"/>
                </a:cubicBezTo>
                <a:lnTo>
                  <a:pt x="2692916" y="1398749"/>
                </a:lnTo>
              </a:path>
            </a:pathLst>
          </a:custGeom>
          <a:ln w="76200" cmpd="sng">
            <a:solidFill>
              <a:schemeClr val="accent2"/>
            </a:solidFill>
            <a:tailEnd type="triangle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82</a:t>
            </a:fld>
            <a:endParaRPr lang="en-US" sz="1200" dirty="0">
              <a:latin typeface="Tahoma" charset="0"/>
            </a:endParaRPr>
          </a:p>
        </p:txBody>
      </p:sp>
      <p:sp>
        <p:nvSpPr>
          <p:cNvPr id="15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921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Software defined networking (SDN)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22481" cy="20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53484" y="1872855"/>
            <a:ext cx="7050773" cy="4668701"/>
            <a:chOff x="1453484" y="1555350"/>
            <a:chExt cx="7050773" cy="4668701"/>
          </a:xfrm>
        </p:grpSpPr>
        <p:grpSp>
          <p:nvGrpSpPr>
            <p:cNvPr id="25" name="Group 24"/>
            <p:cNvGrpSpPr/>
            <p:nvPr/>
          </p:nvGrpSpPr>
          <p:grpSpPr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388" name="Rectangle 387"/>
              <p:cNvSpPr/>
              <p:nvPr/>
            </p:nvSpPr>
            <p:spPr bwMode="auto">
              <a:xfrm>
                <a:off x="1929251" y="2064703"/>
                <a:ext cx="504348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96" name="Freeform 395"/>
              <p:cNvSpPr/>
              <p:nvPr/>
            </p:nvSpPr>
            <p:spPr bwMode="auto">
              <a:xfrm>
                <a:off x="1739747" y="2067585"/>
                <a:ext cx="198437" cy="138588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98" name="Freeform 397"/>
              <p:cNvSpPr/>
              <p:nvPr/>
            </p:nvSpPr>
            <p:spPr bwMode="auto">
              <a:xfrm flipH="1">
                <a:off x="6969078" y="2061336"/>
                <a:ext cx="220427" cy="1370587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grpSp>
            <p:nvGrpSpPr>
              <p:cNvPr id="48316" name="Group 950"/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48350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51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52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53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54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55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8380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81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56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57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378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79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58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59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60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376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77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61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8362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374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75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63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64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5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6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67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8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69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0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1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8372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73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317" name="Group 950"/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48318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19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20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1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2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23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8348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9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24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25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346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7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26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27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328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344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5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29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8330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342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43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331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2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3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4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5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6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7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8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39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8340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41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8129" name="Freeform 2"/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V="1">
              <a:off x="3262941" y="5435064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151816" y="5622389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164516" y="5727164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4182104" y="5920839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842504" y="5468401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4126541" y="5622389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5453691" y="5650964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596441" y="5435064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261" name="Group 48260"/>
            <p:cNvGrpSpPr/>
            <p:nvPr/>
          </p:nvGrpSpPr>
          <p:grpSpPr>
            <a:xfrm>
              <a:off x="1526216" y="2537824"/>
              <a:ext cx="6978041" cy="1096962"/>
              <a:chOff x="1526216" y="3003498"/>
              <a:chExt cx="6978041" cy="1096962"/>
            </a:xfrm>
          </p:grpSpPr>
          <p:sp>
            <p:nvSpPr>
              <p:cNvPr id="48156" name="TextBox 399"/>
              <p:cNvSpPr txBox="1">
                <a:spLocks noChangeArrowheads="1"/>
              </p:cNvSpPr>
              <p:nvPr/>
            </p:nvSpPr>
            <p:spPr bwMode="auto">
              <a:xfrm>
                <a:off x="7714291" y="3628973"/>
                <a:ext cx="595313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63"/>
                  </a:lnSpc>
                </a:pPr>
                <a:r>
                  <a:rPr lang="en-US" sz="1400"/>
                  <a:t>data</a:t>
                </a:r>
              </a:p>
              <a:p>
                <a:pPr algn="ctr">
                  <a:lnSpc>
                    <a:spcPts val="1463"/>
                  </a:lnSpc>
                </a:pPr>
                <a:r>
                  <a:rPr lang="en-US" sz="1400"/>
                  <a:t>plane</a:t>
                </a:r>
              </a:p>
            </p:txBody>
          </p:sp>
          <p:sp>
            <p:nvSpPr>
              <p:cNvPr id="48157" name="TextBox 400"/>
              <p:cNvSpPr txBox="1">
                <a:spLocks noChangeArrowheads="1"/>
              </p:cNvSpPr>
              <p:nvPr/>
            </p:nvSpPr>
            <p:spPr bwMode="auto">
              <a:xfrm>
                <a:off x="7728579" y="3003498"/>
                <a:ext cx="709612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ts val="1463"/>
                  </a:lnSpc>
                </a:pPr>
                <a:r>
                  <a:rPr lang="en-US" sz="1400"/>
                  <a:t>control</a:t>
                </a:r>
              </a:p>
              <a:p>
                <a:pPr algn="ctr">
                  <a:lnSpc>
                    <a:spcPts val="1463"/>
                  </a:lnSpc>
                </a:pPr>
                <a:r>
                  <a:rPr lang="en-US" sz="1400"/>
                  <a:t>plane</a:t>
                </a:r>
              </a:p>
            </p:txBody>
          </p:sp>
          <p:cxnSp>
            <p:nvCxnSpPr>
              <p:cNvPr id="302" name="Straight Connector 301"/>
              <p:cNvCxnSpPr/>
              <p:nvPr/>
            </p:nvCxnSpPr>
            <p:spPr bwMode="auto">
              <a:xfrm flipV="1">
                <a:off x="1526216" y="3579342"/>
                <a:ext cx="6978041" cy="1215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48311" name="Group 401"/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2937534" y="3912858"/>
                  <a:ext cx="424580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2931664" y="4005099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>
                  <a:off x="2931664" y="4067691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>
                  <a:stCxn id="403" idx="2"/>
                </p:cNvCxnSpPr>
                <p:nvPr/>
              </p:nvCxnSpPr>
              <p:spPr>
                <a:xfrm flipH="1" flipV="1">
                  <a:off x="3148846" y="4005099"/>
                  <a:ext cx="0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2" name="Group 406"/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408" name="Rectangle 407"/>
                <p:cNvSpPr/>
                <p:nvPr/>
              </p:nvSpPr>
              <p:spPr>
                <a:xfrm>
                  <a:off x="2937508" y="3912861"/>
                  <a:ext cx="424606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2931664" y="4005102"/>
                  <a:ext cx="4246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2931664" y="4067694"/>
                  <a:ext cx="4246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>
                  <a:stCxn id="408" idx="2"/>
                </p:cNvCxnSpPr>
                <p:nvPr/>
              </p:nvCxnSpPr>
              <p:spPr>
                <a:xfrm flipH="1" flipV="1">
                  <a:off x="3147863" y="4005102"/>
                  <a:ext cx="1947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3" name="Group 411"/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13" name="Rectangle 412"/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>
                  <a:stCxn id="413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4" name="Group 416"/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2937534" y="3912862"/>
                  <a:ext cx="424580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9" name="Straight Connector 418"/>
                <p:cNvCxnSpPr/>
                <p:nvPr/>
              </p:nvCxnSpPr>
              <p:spPr>
                <a:xfrm>
                  <a:off x="2931664" y="4005103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>
                  <a:off x="2931664" y="4067695"/>
                  <a:ext cx="42458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/>
                <p:cNvCxnSpPr>
                  <a:stCxn id="418" idx="2"/>
                </p:cNvCxnSpPr>
                <p:nvPr/>
              </p:nvCxnSpPr>
              <p:spPr>
                <a:xfrm flipH="1" flipV="1">
                  <a:off x="3148846" y="4005103"/>
                  <a:ext cx="0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15" name="Group 421"/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23" name="Rectangle 422"/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/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/>
                <p:cNvCxnSpPr>
                  <a:stCxn id="423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260" name="Group 48259"/>
            <p:cNvGrpSpPr/>
            <p:nvPr/>
          </p:nvGrpSpPr>
          <p:grpSpPr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268" name="Freeform 267"/>
              <p:cNvSpPr/>
              <p:nvPr/>
            </p:nvSpPr>
            <p:spPr>
              <a:xfrm>
                <a:off x="1876731" y="5330139"/>
                <a:ext cx="1280789" cy="75908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" name="Freeform 271"/>
              <p:cNvSpPr/>
              <p:nvPr/>
            </p:nvSpPr>
            <p:spPr>
              <a:xfrm>
                <a:off x="6202668" y="5429198"/>
                <a:ext cx="865511" cy="55382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" name="Freeform 272"/>
              <p:cNvSpPr/>
              <p:nvPr/>
            </p:nvSpPr>
            <p:spPr>
              <a:xfrm>
                <a:off x="5378281" y="5449835"/>
                <a:ext cx="675485" cy="89677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" name="Freeform 273"/>
              <p:cNvSpPr/>
              <p:nvPr/>
            </p:nvSpPr>
            <p:spPr>
              <a:xfrm>
                <a:off x="4340854" y="5470471"/>
                <a:ext cx="514350" cy="40184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" name="Freeform 274"/>
              <p:cNvSpPr/>
              <p:nvPr/>
            </p:nvSpPr>
            <p:spPr>
              <a:xfrm>
                <a:off x="3561391" y="5433960"/>
                <a:ext cx="573725" cy="1015589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496" name="Rectangle 495"/>
                <p:cNvSpPr/>
                <p:nvPr/>
              </p:nvSpPr>
              <p:spPr bwMode="auto">
                <a:xfrm rot="10800000">
                  <a:off x="1867529" y="3957585"/>
                  <a:ext cx="1027112" cy="61109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grpSp>
              <p:nvGrpSpPr>
                <p:cNvPr id="48285" name="Group 498"/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515" name="Oval 514"/>
                  <p:cNvSpPr/>
                  <p:nvPr/>
                </p:nvSpPr>
                <p:spPr>
                  <a:xfrm>
                    <a:off x="4129067" y="3720356"/>
                    <a:ext cx="567968" cy="224900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129067" y="3720356"/>
                    <a:ext cx="567968" cy="111705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7" name="Oval 516"/>
                  <p:cNvSpPr/>
                  <p:nvPr/>
                </p:nvSpPr>
                <p:spPr>
                  <a:xfrm>
                    <a:off x="4129067" y="3607161"/>
                    <a:ext cx="567968" cy="224900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18" name="Straight Connector 517"/>
                  <p:cNvCxnSpPr/>
                  <p:nvPr/>
                </p:nvCxnSpPr>
                <p:spPr>
                  <a:xfrm>
                    <a:off x="4697035" y="3720356"/>
                    <a:ext cx="0" cy="111705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/>
                  <p:cNvCxnSpPr/>
                  <p:nvPr/>
                </p:nvCxnSpPr>
                <p:spPr>
                  <a:xfrm>
                    <a:off x="4129067" y="3720356"/>
                    <a:ext cx="0" cy="111705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0" name="Rectangle 499"/>
                <p:cNvSpPr/>
                <p:nvPr/>
              </p:nvSpPr>
              <p:spPr bwMode="auto">
                <a:xfrm>
                  <a:off x="1877054" y="4704509"/>
                  <a:ext cx="1028700" cy="52307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  <a:alpha val="62000"/>
                      </a:schemeClr>
                    </a:gs>
                    <a:gs pos="54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2" name="Straight Connector 501"/>
                <p:cNvCxnSpPr/>
                <p:nvPr/>
              </p:nvCxnSpPr>
              <p:spPr bwMode="auto">
                <a:xfrm>
                  <a:off x="1861179" y="3981398"/>
                  <a:ext cx="17462" cy="13017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/>
                <p:cNvCxnSpPr/>
                <p:nvPr/>
              </p:nvCxnSpPr>
              <p:spPr bwMode="auto">
                <a:xfrm flipH="1">
                  <a:off x="2894641" y="3971873"/>
                  <a:ext cx="6350" cy="1270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90" name="Group 504"/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06" name="Oval 505"/>
                  <p:cNvSpPr/>
                  <p:nvPr/>
                </p:nvSpPr>
                <p:spPr bwMode="auto">
                  <a:xfrm flipV="1">
                    <a:off x="2185126" y="1689305"/>
                    <a:ext cx="1196349" cy="31490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 bwMode="auto">
                  <a:xfrm>
                    <a:off x="2183302" y="1735513"/>
                    <a:ext cx="1198173" cy="11295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08" name="Oval 507"/>
                  <p:cNvSpPr/>
                  <p:nvPr/>
                </p:nvSpPr>
                <p:spPr bwMode="auto">
                  <a:xfrm flipV="1">
                    <a:off x="2183302" y="1574638"/>
                    <a:ext cx="1196349" cy="31490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09" name="Freeform 508"/>
                  <p:cNvSpPr/>
                  <p:nvPr/>
                </p:nvSpPr>
                <p:spPr bwMode="auto">
                  <a:xfrm>
                    <a:off x="2489684" y="1670478"/>
                    <a:ext cx="581762" cy="157452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0" name="Freeform 509"/>
                  <p:cNvSpPr/>
                  <p:nvPr/>
                </p:nvSpPr>
                <p:spPr bwMode="auto">
                  <a:xfrm>
                    <a:off x="2429502" y="1629404"/>
                    <a:ext cx="703949" cy="11124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1" name="Freeform 510"/>
                  <p:cNvSpPr/>
                  <p:nvPr/>
                </p:nvSpPr>
                <p:spPr bwMode="auto">
                  <a:xfrm>
                    <a:off x="2892723" y="1723534"/>
                    <a:ext cx="257142" cy="958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12" name="Freeform 511"/>
                  <p:cNvSpPr/>
                  <p:nvPr/>
                </p:nvSpPr>
                <p:spPr bwMode="auto">
                  <a:xfrm>
                    <a:off x="2416736" y="1725244"/>
                    <a:ext cx="255318" cy="94130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13" name="Straight Connector 512"/>
                  <p:cNvCxnSpPr>
                    <a:endCxn id="508" idx="2"/>
                  </p:cNvCxnSpPr>
                  <p:nvPr/>
                </p:nvCxnSpPr>
                <p:spPr bwMode="auto">
                  <a:xfrm flipH="1" flipV="1">
                    <a:off x="2183302" y="1732090"/>
                    <a:ext cx="1824" cy="12151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/>
                  <p:cNvCxnSpPr/>
                  <p:nvPr/>
                </p:nvCxnSpPr>
                <p:spPr bwMode="auto">
                  <a:xfrm flipH="1" flipV="1">
                    <a:off x="3381475" y="1728667"/>
                    <a:ext cx="1823" cy="12151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49" name="Rectangle 548"/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50" name="Straight Connector 549"/>
                <p:cNvCxnSpPr/>
                <p:nvPr/>
              </p:nvCxnSpPr>
              <p:spPr bwMode="auto">
                <a:xfrm flipH="1">
                  <a:off x="4078916" y="4019498"/>
                  <a:ext cx="1588" cy="13652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71" name="Group 552"/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2" name="Oval 561"/>
                  <p:cNvSpPr/>
                  <p:nvPr/>
                </p:nvSpPr>
                <p:spPr>
                  <a:xfrm>
                    <a:off x="4128204" y="3719724"/>
                    <a:ext cx="568606" cy="22553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4128204" y="3719724"/>
                    <a:ext cx="568606" cy="11155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64" name="Oval 563"/>
                  <p:cNvSpPr/>
                  <p:nvPr/>
                </p:nvSpPr>
                <p:spPr>
                  <a:xfrm>
                    <a:off x="4128204" y="3605744"/>
                    <a:ext cx="568606" cy="22553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65" name="Straight Connector 564"/>
                  <p:cNvCxnSpPr/>
                  <p:nvPr/>
                </p:nvCxnSpPr>
                <p:spPr>
                  <a:xfrm>
                    <a:off x="4696810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/>
                  <p:cNvCxnSpPr/>
                  <p:nvPr/>
                </p:nvCxnSpPr>
                <p:spPr>
                  <a:xfrm>
                    <a:off x="4128204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4" name="Rectangle 553"/>
                <p:cNvSpPr/>
                <p:nvPr/>
              </p:nvSpPr>
              <p:spPr bwMode="auto">
                <a:xfrm>
                  <a:off x="3572504" y="4575123"/>
                  <a:ext cx="496887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57" name="Straight Connector 556"/>
                <p:cNvCxnSpPr/>
                <p:nvPr/>
              </p:nvCxnSpPr>
              <p:spPr bwMode="auto">
                <a:xfrm flipH="1">
                  <a:off x="3566154" y="4027435"/>
                  <a:ext cx="3175" cy="145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57" name="Group 538"/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40" name="Oval 539"/>
                  <p:cNvSpPr/>
                  <p:nvPr/>
                </p:nvSpPr>
                <p:spPr bwMode="auto">
                  <a:xfrm flipV="1">
                    <a:off x="2188659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 bwMode="auto">
                  <a:xfrm>
                    <a:off x="2184879" y="1736302"/>
                    <a:ext cx="1198746" cy="112629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2" name="Oval 541"/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3" name="Freeform 542"/>
                  <p:cNvSpPr/>
                  <p:nvPr/>
                </p:nvSpPr>
                <p:spPr bwMode="auto">
                  <a:xfrm>
                    <a:off x="2491182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4" name="Freeform 543"/>
                  <p:cNvSpPr/>
                  <p:nvPr/>
                </p:nvSpPr>
                <p:spPr bwMode="auto">
                  <a:xfrm>
                    <a:off x="2430678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5" name="Freeform 544"/>
                  <p:cNvSpPr/>
                  <p:nvPr/>
                </p:nvSpPr>
                <p:spPr bwMode="auto">
                  <a:xfrm>
                    <a:off x="2892025" y="1722222"/>
                    <a:ext cx="260927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46" name="Freeform 545"/>
                  <p:cNvSpPr/>
                  <p:nvPr/>
                </p:nvSpPr>
                <p:spPr bwMode="auto">
                  <a:xfrm>
                    <a:off x="2419334" y="1725039"/>
                    <a:ext cx="253362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47" name="Straight Connector 546"/>
                  <p:cNvCxnSpPr>
                    <a:endCxn id="542" idx="2"/>
                  </p:cNvCxnSpPr>
                  <p:nvPr/>
                </p:nvCxnSpPr>
                <p:spPr bwMode="auto">
                  <a:xfrm flipH="1" flipV="1">
                    <a:off x="2184879" y="1722222"/>
                    <a:ext cx="3780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/>
                  <p:cNvCxnSpPr/>
                  <p:nvPr/>
                </p:nvCxnSpPr>
                <p:spPr bwMode="auto">
                  <a:xfrm flipH="1" flipV="1">
                    <a:off x="3379845" y="1727853"/>
                    <a:ext cx="3780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79" name="Rectangle 578"/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80" name="Straight Connector 579"/>
                <p:cNvCxnSpPr/>
                <p:nvPr/>
              </p:nvCxnSpPr>
              <p:spPr bwMode="auto">
                <a:xfrm flipH="1">
                  <a:off x="4861554" y="4024260"/>
                  <a:ext cx="1587" cy="13652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43" name="Group 580"/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9" name="Oval 588"/>
                  <p:cNvSpPr/>
                  <p:nvPr/>
                </p:nvSpPr>
                <p:spPr>
                  <a:xfrm>
                    <a:off x="4128205" y="3719722"/>
                    <a:ext cx="568606" cy="225534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128205" y="3719722"/>
                    <a:ext cx="568606" cy="11155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91" name="Oval 590"/>
                  <p:cNvSpPr/>
                  <p:nvPr/>
                </p:nvSpPr>
                <p:spPr>
                  <a:xfrm>
                    <a:off x="4128205" y="3605744"/>
                    <a:ext cx="568606" cy="225532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92" name="Straight Connector 591"/>
                  <p:cNvCxnSpPr/>
                  <p:nvPr/>
                </p:nvCxnSpPr>
                <p:spPr>
                  <a:xfrm>
                    <a:off x="4696811" y="3719722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3" name="Straight Connector 592"/>
                  <p:cNvCxnSpPr/>
                  <p:nvPr/>
                </p:nvCxnSpPr>
                <p:spPr>
                  <a:xfrm>
                    <a:off x="4128205" y="3719722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2" name="Rectangle 581"/>
                <p:cNvSpPr/>
                <p:nvPr/>
              </p:nvSpPr>
              <p:spPr bwMode="auto">
                <a:xfrm>
                  <a:off x="4355141" y="4579885"/>
                  <a:ext cx="496888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84" name="Straight Connector 583"/>
                <p:cNvCxnSpPr/>
                <p:nvPr/>
              </p:nvCxnSpPr>
              <p:spPr bwMode="auto">
                <a:xfrm flipH="1">
                  <a:off x="4348791" y="4032198"/>
                  <a:ext cx="3175" cy="145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29" name="Group 568"/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0" name="Oval 569"/>
                  <p:cNvSpPr/>
                  <p:nvPr/>
                </p:nvSpPr>
                <p:spPr bwMode="auto">
                  <a:xfrm flipV="1">
                    <a:off x="2188662" y="1691248"/>
                    <a:ext cx="1194966" cy="3125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 bwMode="auto">
                  <a:xfrm>
                    <a:off x="2184879" y="1736300"/>
                    <a:ext cx="1198749" cy="112629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2" name="Oval 571"/>
                  <p:cNvSpPr/>
                  <p:nvPr/>
                </p:nvSpPr>
                <p:spPr bwMode="auto">
                  <a:xfrm flipV="1">
                    <a:off x="2184879" y="1564542"/>
                    <a:ext cx="1194966" cy="31254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73" name="Freeform 572"/>
                  <p:cNvSpPr/>
                  <p:nvPr/>
                </p:nvSpPr>
                <p:spPr bwMode="auto">
                  <a:xfrm>
                    <a:off x="2491185" y="1671539"/>
                    <a:ext cx="582357" cy="15486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4" name="Freeform 573"/>
                  <p:cNvSpPr/>
                  <p:nvPr/>
                </p:nvSpPr>
                <p:spPr bwMode="auto">
                  <a:xfrm>
                    <a:off x="2430680" y="1629303"/>
                    <a:ext cx="703366" cy="10981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5" name="Freeform 574"/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76" name="Freeform 575"/>
                  <p:cNvSpPr/>
                  <p:nvPr/>
                </p:nvSpPr>
                <p:spPr bwMode="auto">
                  <a:xfrm>
                    <a:off x="2419334" y="1725037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77" name="Straight Connector 576"/>
                  <p:cNvCxnSpPr>
                    <a:endCxn id="572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5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/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5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258" name="Group 48257"/>
              <p:cNvGrpSpPr/>
              <p:nvPr/>
            </p:nvGrpSpPr>
            <p:grpSpPr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606" name="Rectangle 605"/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7" name="Straight Connector 606"/>
                <p:cNvCxnSpPr/>
                <p:nvPr/>
              </p:nvCxnSpPr>
              <p:spPr bwMode="auto">
                <a:xfrm flipH="1">
                  <a:off x="6064879" y="4006798"/>
                  <a:ext cx="1587" cy="13652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15" name="Group 607"/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616" name="Oval 615"/>
                  <p:cNvSpPr/>
                  <p:nvPr/>
                </p:nvSpPr>
                <p:spPr>
                  <a:xfrm>
                    <a:off x="4128205" y="3719724"/>
                    <a:ext cx="568606" cy="22553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4128205" y="3719724"/>
                    <a:ext cx="568606" cy="11155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18" name="Oval 617"/>
                  <p:cNvSpPr/>
                  <p:nvPr/>
                </p:nvSpPr>
                <p:spPr>
                  <a:xfrm>
                    <a:off x="4128205" y="3605744"/>
                    <a:ext cx="568606" cy="225534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19" name="Straight Connector 618"/>
                  <p:cNvCxnSpPr/>
                  <p:nvPr/>
                </p:nvCxnSpPr>
                <p:spPr>
                  <a:xfrm>
                    <a:off x="4696811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/>
                  <p:cNvCxnSpPr/>
                  <p:nvPr/>
                </p:nvCxnSpPr>
                <p:spPr>
                  <a:xfrm>
                    <a:off x="4128205" y="3719724"/>
                    <a:ext cx="0" cy="11155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/>
                <p:cNvSpPr/>
                <p:nvPr/>
              </p:nvSpPr>
              <p:spPr bwMode="auto">
                <a:xfrm>
                  <a:off x="5558466" y="4562423"/>
                  <a:ext cx="496888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1" name="Straight Connector 610"/>
                <p:cNvCxnSpPr/>
                <p:nvPr/>
              </p:nvCxnSpPr>
              <p:spPr bwMode="auto">
                <a:xfrm flipH="1">
                  <a:off x="5552116" y="4014735"/>
                  <a:ext cx="3175" cy="145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01" name="Group 595"/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97" name="Oval 596"/>
                  <p:cNvSpPr/>
                  <p:nvPr/>
                </p:nvSpPr>
                <p:spPr bwMode="auto">
                  <a:xfrm flipV="1">
                    <a:off x="2188662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 bwMode="auto">
                  <a:xfrm>
                    <a:off x="2184879" y="1736302"/>
                    <a:ext cx="1198749" cy="112629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599" name="Oval 598"/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00" name="Freeform 599"/>
                  <p:cNvSpPr/>
                  <p:nvPr/>
                </p:nvSpPr>
                <p:spPr bwMode="auto">
                  <a:xfrm>
                    <a:off x="2491185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01" name="Freeform 600"/>
                  <p:cNvSpPr/>
                  <p:nvPr/>
                </p:nvSpPr>
                <p:spPr bwMode="auto">
                  <a:xfrm>
                    <a:off x="2430680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02" name="Freeform 601"/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03" name="Freeform 602"/>
                  <p:cNvSpPr/>
                  <p:nvPr/>
                </p:nvSpPr>
                <p:spPr bwMode="auto">
                  <a:xfrm>
                    <a:off x="2419334" y="1725039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04" name="Straight Connector 603"/>
                  <p:cNvCxnSpPr>
                    <a:endCxn id="599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/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7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259" name="Group 48258"/>
              <p:cNvGrpSpPr/>
              <p:nvPr/>
            </p:nvGrpSpPr>
            <p:grpSpPr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633" name="Rectangle 632"/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4" name="Straight Connector 633"/>
                <p:cNvCxnSpPr/>
                <p:nvPr/>
              </p:nvCxnSpPr>
              <p:spPr bwMode="auto">
                <a:xfrm flipH="1">
                  <a:off x="7060241" y="3994098"/>
                  <a:ext cx="1588" cy="136683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87" name="Group 634"/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643" name="Oval 642"/>
                  <p:cNvSpPr/>
                  <p:nvPr/>
                </p:nvSpPr>
                <p:spPr>
                  <a:xfrm>
                    <a:off x="4128204" y="3719937"/>
                    <a:ext cx="568606" cy="225319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128204" y="3719937"/>
                    <a:ext cx="568606" cy="111448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45" name="Oval 644"/>
                  <p:cNvSpPr/>
                  <p:nvPr/>
                </p:nvSpPr>
                <p:spPr>
                  <a:xfrm>
                    <a:off x="4128204" y="3606067"/>
                    <a:ext cx="568606" cy="22531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46" name="Straight Connector 645"/>
                  <p:cNvCxnSpPr/>
                  <p:nvPr/>
                </p:nvCxnSpPr>
                <p:spPr>
                  <a:xfrm>
                    <a:off x="4696810" y="3719937"/>
                    <a:ext cx="0" cy="111448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/>
                  <p:cNvCxnSpPr/>
                  <p:nvPr/>
                </p:nvCxnSpPr>
                <p:spPr>
                  <a:xfrm>
                    <a:off x="4128204" y="3719937"/>
                    <a:ext cx="0" cy="111448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6" name="Rectangle 635"/>
                <p:cNvSpPr/>
                <p:nvPr/>
              </p:nvSpPr>
              <p:spPr bwMode="auto">
                <a:xfrm>
                  <a:off x="6553829" y="4551310"/>
                  <a:ext cx="496887" cy="81280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8" name="Straight Connector 637"/>
                <p:cNvCxnSpPr/>
                <p:nvPr/>
              </p:nvCxnSpPr>
              <p:spPr bwMode="auto">
                <a:xfrm flipH="1">
                  <a:off x="6547479" y="4002035"/>
                  <a:ext cx="3175" cy="145256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173" name="Group 622"/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624" name="Oval 623"/>
                  <p:cNvSpPr/>
                  <p:nvPr/>
                </p:nvSpPr>
                <p:spPr bwMode="auto">
                  <a:xfrm flipV="1">
                    <a:off x="2188659" y="1691130"/>
                    <a:ext cx="1194966" cy="31506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 bwMode="auto">
                  <a:xfrm>
                    <a:off x="2184879" y="1736138"/>
                    <a:ext cx="1198746" cy="112522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26" name="Oval 625"/>
                  <p:cNvSpPr/>
                  <p:nvPr/>
                </p:nvSpPr>
                <p:spPr bwMode="auto">
                  <a:xfrm flipV="1">
                    <a:off x="2184879" y="1564542"/>
                    <a:ext cx="1194966" cy="31506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27" name="Freeform 626"/>
                  <p:cNvSpPr/>
                  <p:nvPr/>
                </p:nvSpPr>
                <p:spPr bwMode="auto">
                  <a:xfrm>
                    <a:off x="2491182" y="1671438"/>
                    <a:ext cx="582357" cy="15753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28" name="Freeform 627"/>
                  <p:cNvSpPr/>
                  <p:nvPr/>
                </p:nvSpPr>
                <p:spPr bwMode="auto">
                  <a:xfrm>
                    <a:off x="2430678" y="1629243"/>
                    <a:ext cx="703366" cy="11252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29" name="Freeform 628"/>
                  <p:cNvSpPr/>
                  <p:nvPr/>
                </p:nvSpPr>
                <p:spPr bwMode="auto">
                  <a:xfrm>
                    <a:off x="2892025" y="1724886"/>
                    <a:ext cx="260927" cy="95643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630" name="Freeform 629"/>
                  <p:cNvSpPr/>
                  <p:nvPr/>
                </p:nvSpPr>
                <p:spPr bwMode="auto">
                  <a:xfrm>
                    <a:off x="2419334" y="1727698"/>
                    <a:ext cx="253362" cy="92831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31" name="Straight Connector 630"/>
                  <p:cNvCxnSpPr>
                    <a:endCxn id="626" idx="2"/>
                  </p:cNvCxnSpPr>
                  <p:nvPr/>
                </p:nvCxnSpPr>
                <p:spPr bwMode="auto">
                  <a:xfrm flipH="1" flipV="1">
                    <a:off x="2184879" y="1722072"/>
                    <a:ext cx="3780" cy="120962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/>
                  <p:cNvCxnSpPr/>
                  <p:nvPr/>
                </p:nvCxnSpPr>
                <p:spPr bwMode="auto">
                  <a:xfrm flipH="1" flipV="1">
                    <a:off x="3379845" y="1730512"/>
                    <a:ext cx="3780" cy="120960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Group 27"/>
            <p:cNvGrpSpPr/>
            <p:nvPr/>
          </p:nvGrpSpPr>
          <p:grpSpPr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391" name="Freeform 390"/>
              <p:cNvSpPr/>
              <p:nvPr/>
            </p:nvSpPr>
            <p:spPr>
              <a:xfrm>
                <a:off x="2381956" y="2439629"/>
                <a:ext cx="297540" cy="1743187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392" name="Freeform 391"/>
              <p:cNvSpPr/>
              <p:nvPr/>
            </p:nvSpPr>
            <p:spPr>
              <a:xfrm flipH="1">
                <a:off x="6411524" y="2435173"/>
                <a:ext cx="385762" cy="2300562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cxnSp>
            <p:nvCxnSpPr>
              <p:cNvPr id="393" name="Straight Arrow Connector 392"/>
              <p:cNvCxnSpPr/>
              <p:nvPr/>
            </p:nvCxnSpPr>
            <p:spPr>
              <a:xfrm flipV="1">
                <a:off x="5791457" y="2687586"/>
                <a:ext cx="8309" cy="2062635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/>
              <p:cNvCxnSpPr/>
              <p:nvPr/>
            </p:nvCxnSpPr>
            <p:spPr>
              <a:xfrm flipV="1">
                <a:off x="4598735" y="2708225"/>
                <a:ext cx="18344" cy="2037167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/>
              <p:cNvCxnSpPr/>
              <p:nvPr/>
            </p:nvCxnSpPr>
            <p:spPr>
              <a:xfrm flipH="1" flipV="1">
                <a:off x="3807455" y="2762199"/>
                <a:ext cx="9009" cy="1983193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2" name="Group 347"/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363" name="Oval 36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6" name="Freeform 36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7" name="Freeform 36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8" name="Freeform 36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70" name="Straight Connector 369"/>
              <p:cNvCxnSpPr>
                <a:endCxn id="36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2" name="Group 347"/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373" name="Oval 37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5" name="Oval 37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6" name="Freeform 37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7" name="Freeform 37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8" name="Freeform 37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9" name="Freeform 37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0" name="Straight Connector 379"/>
              <p:cNvCxnSpPr>
                <a:endCxn id="3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47"/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383" name="Oval 38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5" name="Oval 38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6" name="Freeform 38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7" name="Freeform 38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0" name="Freeform 389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7" name="Freeform 39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99" name="Straight Connector 398"/>
              <p:cNvCxnSpPr>
                <a:endCxn id="3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1" name="Group 347"/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02" name="Oval 40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7" name="Freeform 416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2" name="Freeform 421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Freeform 42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8" name="Freeform 42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9" name="Straight Connector 428"/>
              <p:cNvCxnSpPr>
                <a:endCxn id="41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Group 347"/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32" name="Oval 43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Freeform 43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Freeform 43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7" name="Freeform 43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8" name="Freeform 43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39" name="Straight Connector 438"/>
              <p:cNvCxnSpPr>
                <a:endCxn id="43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1925875" y="1754513"/>
              <a:ext cx="5095391" cy="2833288"/>
              <a:chOff x="1925876" y="2212958"/>
              <a:chExt cx="5095391" cy="283328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745416" y="2212958"/>
                <a:ext cx="3597533" cy="493677"/>
                <a:chOff x="2705100" y="2011398"/>
                <a:chExt cx="3597533" cy="493677"/>
              </a:xfrm>
            </p:grpSpPr>
            <p:sp>
              <p:nvSpPr>
                <p:cNvPr id="342" name="Oval 341"/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9" name="Oval 388"/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08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452664" y="2127167"/>
                  <a:ext cx="2057700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800" dirty="0">
                      <a:solidFill>
                        <a:schemeClr val="bg1"/>
                      </a:solidFill>
                    </a:rPr>
                    <a:t>Remote Controller</a:t>
                  </a: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1925876" y="4223509"/>
                <a:ext cx="923540" cy="405953"/>
                <a:chOff x="2705100" y="2011398"/>
                <a:chExt cx="3597533" cy="493677"/>
              </a:xfrm>
            </p:grpSpPr>
            <p:sp>
              <p:nvSpPr>
                <p:cNvPr id="443" name="Oval 442"/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4" name="Oval 443"/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5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901810" y="2127167"/>
                  <a:ext cx="1159411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8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508" y="4760377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7" name="Oval 446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49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1" name="Group 450"/>
              <p:cNvGrpSpPr/>
              <p:nvPr/>
            </p:nvGrpSpPr>
            <p:grpSpPr>
              <a:xfrm>
                <a:off x="4369656" y="4758258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52" name="Group 451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4" name="Oval 453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53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56" name="Group 455"/>
              <p:cNvGrpSpPr/>
              <p:nvPr/>
            </p:nvGrpSpPr>
            <p:grpSpPr>
              <a:xfrm>
                <a:off x="5569912" y="4756140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57" name="Group 456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9" name="Oval 458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58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61" name="Group 460"/>
              <p:cNvGrpSpPr/>
              <p:nvPr/>
            </p:nvGrpSpPr>
            <p:grpSpPr>
              <a:xfrm>
                <a:off x="6557699" y="4754022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62" name="Group 461"/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64" name="Oval 463"/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63" name="TextBox 389"/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CA</a:t>
                  </a:r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48273" name="Group 554"/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558" name="Rectangle 557"/>
                <p:cNvSpPr/>
                <p:nvPr/>
              </p:nvSpPr>
              <p:spPr>
                <a:xfrm>
                  <a:off x="293338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59" name="Straight Connector 558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oup 554"/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358" name="Rectangle 357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/>
              </p:nvCxnSpPr>
              <p:spPr>
                <a:xfrm flipH="1" flipV="1">
                  <a:off x="3182588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 flipV="1">
                  <a:off x="3093297" y="4009316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 flipH="1" flipV="1">
                  <a:off x="3278747" y="4008109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554"/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344" name="Rectangle 343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554"/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" name="Group 554"/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446" name="Rectangle 445"/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0" name="Straight Connector 449"/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/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7"/>
          <p:cNvGrpSpPr/>
          <p:nvPr/>
        </p:nvGrpSpPr>
        <p:grpSpPr>
          <a:xfrm>
            <a:off x="148169" y="4974167"/>
            <a:ext cx="2561167" cy="1458683"/>
            <a:chOff x="148169" y="4974167"/>
            <a:chExt cx="2561167" cy="1458683"/>
          </a:xfrm>
        </p:grpSpPr>
        <p:sp>
          <p:nvSpPr>
            <p:cNvPr id="4" name="TextBox 3"/>
            <p:cNvSpPr txBox="1"/>
            <p:nvPr/>
          </p:nvSpPr>
          <p:spPr>
            <a:xfrm>
              <a:off x="148169" y="5588003"/>
              <a:ext cx="2561167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indent="-233363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000090"/>
                  </a:solidFill>
                </a:rPr>
                <a:t>1: </a:t>
              </a:r>
              <a:r>
                <a:rPr lang="en-US" i="1" dirty="0" smtClean="0"/>
                <a:t>generalized“ flow-based” forwarding (e.g., OpenFlow)</a:t>
              </a:r>
              <a:endParaRPr lang="en-US" i="1" dirty="0"/>
            </a:p>
          </p:txBody>
        </p:sp>
        <p:cxnSp>
          <p:nvCxnSpPr>
            <p:cNvPr id="6" name="Straight Connector 5"/>
            <p:cNvCxnSpPr>
              <a:stCxn id="4" idx="0"/>
            </p:cNvCxnSpPr>
            <p:nvPr/>
          </p:nvCxnSpPr>
          <p:spPr bwMode="auto">
            <a:xfrm flipV="1">
              <a:off x="1428753" y="4974167"/>
              <a:ext cx="730247" cy="613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2" name="Group 471"/>
          <p:cNvGrpSpPr/>
          <p:nvPr/>
        </p:nvGrpSpPr>
        <p:grpSpPr>
          <a:xfrm>
            <a:off x="7590196" y="3506318"/>
            <a:ext cx="1667931" cy="1399445"/>
            <a:chOff x="69488" y="5026085"/>
            <a:chExt cx="2561167" cy="1399445"/>
          </a:xfrm>
        </p:grpSpPr>
        <p:sp>
          <p:nvSpPr>
            <p:cNvPr id="473" name="TextBox 472"/>
            <p:cNvSpPr txBox="1"/>
            <p:nvPr/>
          </p:nvSpPr>
          <p:spPr>
            <a:xfrm>
              <a:off x="69488" y="5580683"/>
              <a:ext cx="2561167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indent="-233363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000090"/>
                  </a:solidFill>
                </a:rPr>
                <a:t>2. </a:t>
              </a:r>
              <a:r>
                <a:rPr lang="en-US" i="1" dirty="0" smtClean="0"/>
                <a:t>control, data plane separation</a:t>
              </a:r>
              <a:endParaRPr lang="en-US" i="1" dirty="0"/>
            </a:p>
          </p:txBody>
        </p:sp>
        <p:cxnSp>
          <p:nvCxnSpPr>
            <p:cNvPr id="474" name="Straight Connector 473"/>
            <p:cNvCxnSpPr>
              <a:stCxn id="473" idx="0"/>
            </p:cNvCxnSpPr>
            <p:nvPr/>
          </p:nvCxnSpPr>
          <p:spPr bwMode="auto">
            <a:xfrm flipV="1">
              <a:off x="1350072" y="5026085"/>
              <a:ext cx="1703" cy="5545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76" name="TextBox 475"/>
          <p:cNvSpPr txBox="1"/>
          <p:nvPr/>
        </p:nvSpPr>
        <p:spPr>
          <a:xfrm>
            <a:off x="7057798" y="1089172"/>
            <a:ext cx="2086202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lnSpc>
                <a:spcPct val="90000"/>
              </a:lnSpc>
            </a:pPr>
            <a:r>
              <a:rPr lang="en-US" b="1" i="1" dirty="0">
                <a:solidFill>
                  <a:srgbClr val="000090"/>
                </a:solidFill>
              </a:rPr>
              <a:t>3</a:t>
            </a:r>
            <a:r>
              <a:rPr lang="en-US" b="1" i="1" dirty="0" smtClean="0">
                <a:solidFill>
                  <a:srgbClr val="000090"/>
                </a:solidFill>
              </a:rPr>
              <a:t>. </a:t>
            </a:r>
            <a:r>
              <a:rPr lang="en-US" i="1" dirty="0" smtClean="0"/>
              <a:t>control plane functions external to data-plane switches</a:t>
            </a:r>
            <a:endParaRPr lang="en-US" i="1" dirty="0"/>
          </a:p>
        </p:txBody>
      </p:sp>
      <p:cxnSp>
        <p:nvCxnSpPr>
          <p:cNvPr id="477" name="Straight Connector 476"/>
          <p:cNvCxnSpPr/>
          <p:nvPr/>
        </p:nvCxnSpPr>
        <p:spPr bwMode="auto">
          <a:xfrm flipV="1">
            <a:off x="6672036" y="1468338"/>
            <a:ext cx="618473" cy="6453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2015762" y="1310125"/>
            <a:ext cx="725674" cy="342648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Oval 477"/>
          <p:cNvSpPr/>
          <p:nvPr/>
        </p:nvSpPr>
        <p:spPr bwMode="auto">
          <a:xfrm>
            <a:off x="3014783" y="1301278"/>
            <a:ext cx="725674" cy="342648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9" name="Oval 478"/>
          <p:cNvSpPr/>
          <p:nvPr/>
        </p:nvSpPr>
        <p:spPr bwMode="auto">
          <a:xfrm>
            <a:off x="5827987" y="1292433"/>
            <a:ext cx="725674" cy="342648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33211" y="106553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…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998" y="1037741"/>
            <a:ext cx="2273067" cy="844847"/>
            <a:chOff x="111998" y="1037741"/>
            <a:chExt cx="2273067" cy="844847"/>
          </a:xfrm>
        </p:grpSpPr>
        <p:sp>
          <p:nvSpPr>
            <p:cNvPr id="481" name="TextBox 480"/>
            <p:cNvSpPr txBox="1"/>
            <p:nvPr/>
          </p:nvSpPr>
          <p:spPr>
            <a:xfrm>
              <a:off x="111998" y="1037741"/>
              <a:ext cx="2273067" cy="8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indent="-233363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000090"/>
                  </a:solidFill>
                </a:rPr>
                <a:t>4. </a:t>
              </a:r>
              <a:r>
                <a:rPr lang="en-US" i="1" dirty="0" smtClean="0"/>
                <a:t>programmable control applications</a:t>
              </a:r>
              <a:endParaRPr lang="en-US" i="1" dirty="0"/>
            </a:p>
          </p:txBody>
        </p:sp>
        <p:cxnSp>
          <p:nvCxnSpPr>
            <p:cNvPr id="482" name="Straight Connector 481"/>
            <p:cNvCxnSpPr/>
            <p:nvPr/>
          </p:nvCxnSpPr>
          <p:spPr bwMode="auto">
            <a:xfrm flipV="1">
              <a:off x="1182107" y="1458376"/>
              <a:ext cx="652881" cy="110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83" name="Straight Connector 482"/>
          <p:cNvCxnSpPr/>
          <p:nvPr/>
        </p:nvCxnSpPr>
        <p:spPr bwMode="auto">
          <a:xfrm flipV="1">
            <a:off x="6625009" y="1469572"/>
            <a:ext cx="663883" cy="10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013724" y="1306405"/>
            <a:ext cx="73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routing</a:t>
            </a:r>
            <a:endParaRPr lang="en-US" sz="1400" dirty="0"/>
          </a:p>
        </p:txBody>
      </p:sp>
      <p:sp>
        <p:nvSpPr>
          <p:cNvPr id="466" name="TextBox 465"/>
          <p:cNvSpPr txBox="1"/>
          <p:nvPr/>
        </p:nvSpPr>
        <p:spPr>
          <a:xfrm>
            <a:off x="3041161" y="1268141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 smtClean="0"/>
              <a:t>access control</a:t>
            </a:r>
            <a:endParaRPr lang="en-US" sz="1200" dirty="0"/>
          </a:p>
        </p:txBody>
      </p:sp>
      <p:sp>
        <p:nvSpPr>
          <p:cNvPr id="467" name="TextBox 466"/>
          <p:cNvSpPr txBox="1"/>
          <p:nvPr/>
        </p:nvSpPr>
        <p:spPr>
          <a:xfrm>
            <a:off x="5784611" y="1253711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smtClean="0"/>
              <a:t>load</a:t>
            </a:r>
          </a:p>
          <a:p>
            <a:pPr algn="ctr">
              <a:lnSpc>
                <a:spcPct val="85000"/>
              </a:lnSpc>
            </a:pPr>
            <a:r>
              <a:rPr lang="en-US" sz="1200" dirty="0" smtClean="0"/>
              <a:t>balance</a:t>
            </a:r>
            <a:endParaRPr lang="en-US" sz="1200" dirty="0"/>
          </a:p>
        </p:txBody>
      </p:sp>
      <p:sp>
        <p:nvSpPr>
          <p:cNvPr id="4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83</a:t>
            </a:fld>
            <a:endParaRPr lang="en-US" sz="1200" dirty="0">
              <a:latin typeface="Tahoma" charset="0"/>
            </a:endParaRPr>
          </a:p>
        </p:txBody>
      </p:sp>
      <p:sp>
        <p:nvSpPr>
          <p:cNvPr id="4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5106" y="5987675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 5.14</a:t>
            </a: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1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140" y="147603"/>
            <a:ext cx="8932985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Four key characteristics of an SDN architecture can be identified [</a:t>
            </a:r>
            <a:r>
              <a:rPr lang="en-GB" sz="2000" b="1" u="sng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Kreutz</a:t>
            </a:r>
            <a:r>
              <a:rPr lang="en-GB" sz="2000" b="1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 2015</a:t>
            </a:r>
            <a:r>
              <a:rPr lang="en-GB" sz="2000" b="1" u="sng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]:</a:t>
            </a: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00AEEF"/>
                </a:solidFill>
                <a:latin typeface="TimesLTPro-Roman"/>
              </a:rPr>
              <a:t>• </a:t>
            </a:r>
            <a:r>
              <a:rPr lang="en-GB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Flow-based forwarding.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Packet forwarding by SDN-controlled switches can be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based on any number of header field values in the transport-layer, network-layer,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or link-layer header.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We saw in Section 4.4 that the OpenFlow1.0 abstraction</a:t>
            </a:r>
            <a:br>
              <a:rPr lang="en-GB" dirty="0">
                <a:solidFill>
                  <a:srgbClr val="00B050"/>
                </a:solidFill>
                <a:latin typeface="TimesLTPro-Roman"/>
              </a:rPr>
            </a:br>
            <a:r>
              <a:rPr lang="en-GB" dirty="0">
                <a:solidFill>
                  <a:srgbClr val="00B050"/>
                </a:solidFill>
                <a:latin typeface="TimesLTPro-Roman"/>
              </a:rPr>
              <a:t>allows forwarding based on eleven different header field values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This contrasts </a:t>
            </a:r>
            <a:r>
              <a:rPr lang="en-GB" dirty="0"/>
              <a:t>sharply with the traditional approach to router-based forwarding that we </a:t>
            </a:r>
            <a:r>
              <a:rPr lang="en-GB" dirty="0" smtClean="0"/>
              <a:t>studied in </a:t>
            </a:r>
            <a:r>
              <a:rPr lang="en-GB" dirty="0"/>
              <a:t>Sections 5.2–5.4, where forwarding of IP datagrams was based solely on a</a:t>
            </a:r>
            <a:br>
              <a:rPr lang="en-GB" dirty="0"/>
            </a:br>
            <a:r>
              <a:rPr lang="en-GB" dirty="0"/>
              <a:t>datagram’s destination IP address. Recall from Figure 5.2 </a:t>
            </a:r>
            <a:r>
              <a:rPr lang="en-GB" dirty="0">
                <a:solidFill>
                  <a:srgbClr val="00B050"/>
                </a:solidFill>
              </a:rPr>
              <a:t>that packet forwarding</a:t>
            </a:r>
            <a:br>
              <a:rPr lang="en-GB" dirty="0">
                <a:solidFill>
                  <a:srgbClr val="00B050"/>
                </a:solidFill>
              </a:rPr>
            </a:br>
            <a:r>
              <a:rPr lang="en-GB" dirty="0">
                <a:solidFill>
                  <a:srgbClr val="00B050"/>
                </a:solidFill>
              </a:rPr>
              <a:t>rules are specified in a switch’s flow table; </a:t>
            </a:r>
            <a:r>
              <a:rPr lang="en-GB" dirty="0">
                <a:solidFill>
                  <a:srgbClr val="C00000"/>
                </a:solidFill>
              </a:rPr>
              <a:t>it is the job of the SDN control plane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to compute, manage and install flow table entries in all of the network’s switches</a:t>
            </a:r>
            <a:r>
              <a:rPr lang="en-GB" dirty="0" smtClean="0"/>
              <a:t>.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• </a:t>
            </a:r>
            <a:r>
              <a:rPr lang="en-GB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 of data plane and control plane</a:t>
            </a:r>
            <a:r>
              <a:rPr lang="en-GB" dirty="0"/>
              <a:t>. This separation is shown clearly</a:t>
            </a:r>
            <a:br>
              <a:rPr lang="en-GB" dirty="0"/>
            </a:br>
            <a:r>
              <a:rPr lang="en-GB" dirty="0"/>
              <a:t>in Figures 5.2 and 5.14. The data plane </a:t>
            </a:r>
            <a:r>
              <a:rPr lang="en-GB" dirty="0">
                <a:solidFill>
                  <a:srgbClr val="C00000"/>
                </a:solidFill>
              </a:rPr>
              <a:t>consists of the network’s switches</a:t>
            </a:r>
            <a:r>
              <a:rPr lang="en-GB" dirty="0"/>
              <a:t>—</a:t>
            </a:r>
            <a:br>
              <a:rPr lang="en-GB" dirty="0"/>
            </a:br>
            <a:r>
              <a:rPr lang="en-GB" dirty="0"/>
              <a:t>relatively simple (but fast) devices that execute the “</a:t>
            </a:r>
            <a:r>
              <a:rPr lang="en-GB" dirty="0">
                <a:solidFill>
                  <a:srgbClr val="C00000"/>
                </a:solidFill>
              </a:rPr>
              <a:t>match plus action” rules in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their flow tables. </a:t>
            </a:r>
            <a:endParaRPr lang="en-GB" dirty="0" smtClean="0">
              <a:solidFill>
                <a:srgbClr val="C00000"/>
              </a:solidFill>
            </a:endParaRPr>
          </a:p>
          <a:p>
            <a:endParaRPr lang="en-GB" dirty="0"/>
          </a:p>
          <a:p>
            <a:r>
              <a:rPr lang="en-GB" dirty="0" smtClean="0"/>
              <a:t>The </a:t>
            </a:r>
            <a:r>
              <a:rPr lang="en-GB" dirty="0"/>
              <a:t>control plane </a:t>
            </a:r>
            <a:r>
              <a:rPr lang="en-GB" dirty="0">
                <a:solidFill>
                  <a:srgbClr val="C00000"/>
                </a:solidFill>
              </a:rPr>
              <a:t>consists of servers and software that determine and manage the switches’ flow tables.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Italic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Italic"/>
              </a:rPr>
            </a:br>
            <a:r>
              <a:rPr lang="en-GB" dirty="0">
                <a:solidFill>
                  <a:srgbClr val="231F20"/>
                </a:solidFill>
                <a:latin typeface="TimesLTPro-Italic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Italic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1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7162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SDN perspective: data plane switches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7"/>
            <a:ext cx="7078870" cy="21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4684" y="1256540"/>
            <a:ext cx="4571424" cy="5010892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CC0000"/>
                </a:solidFill>
              </a:rPr>
              <a:t>Data plane switches</a:t>
            </a:r>
          </a:p>
          <a:p>
            <a:r>
              <a:rPr lang="en-US" sz="2400" dirty="0" smtClean="0"/>
              <a:t>fast, simple, commodity switches implementing generalized data-plane forwarding (Section 4.4) in hardware</a:t>
            </a:r>
          </a:p>
          <a:p>
            <a:r>
              <a:rPr lang="en-US" sz="2400" dirty="0" smtClean="0"/>
              <a:t>switch flow table computed, installed by controller</a:t>
            </a:r>
          </a:p>
          <a:p>
            <a:r>
              <a:rPr lang="en-US" sz="2400" dirty="0" smtClean="0"/>
              <a:t>API for table-based switch control (e.g., OpenFlow)</a:t>
            </a:r>
          </a:p>
          <a:p>
            <a:pPr lvl="1"/>
            <a:r>
              <a:rPr lang="en-US" sz="2000" dirty="0" smtClean="0"/>
              <a:t>defines what is controllable and what is not</a:t>
            </a:r>
          </a:p>
          <a:p>
            <a:r>
              <a:rPr lang="en-US" sz="2400" dirty="0" smtClean="0"/>
              <a:t>protocol for communicating with controller (e.g., OpenFlow)</a:t>
            </a:r>
          </a:p>
          <a:p>
            <a:endParaRPr lang="en-US" dirty="0"/>
          </a:p>
        </p:txBody>
      </p:sp>
      <p:grpSp>
        <p:nvGrpSpPr>
          <p:cNvPr id="1053" name="Group 1052"/>
          <p:cNvGrpSpPr/>
          <p:nvPr/>
        </p:nvGrpSpPr>
        <p:grpSpPr>
          <a:xfrm>
            <a:off x="4990227" y="1414364"/>
            <a:ext cx="3846765" cy="5169840"/>
            <a:chOff x="4990227" y="910464"/>
            <a:chExt cx="3846765" cy="5169840"/>
          </a:xfrm>
        </p:grpSpPr>
        <p:sp>
          <p:nvSpPr>
            <p:cNvPr id="1054" name="TextBox 399"/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 dirty="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 dirty="0"/>
                <a:t>plane</a:t>
              </a:r>
            </a:p>
          </p:txBody>
        </p:sp>
        <p:sp>
          <p:nvSpPr>
            <p:cNvPr id="1055" name="TextBox 400"/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 dirty="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sz="1400" dirty="0"/>
                <a:t>plane</a:t>
              </a:r>
            </a:p>
          </p:txBody>
        </p:sp>
        <p:cxnSp>
          <p:nvCxnSpPr>
            <p:cNvPr id="1056" name="Straight Connector 1055"/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/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8" name="Group 1057"/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1114" name="Freeform 2"/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115" name="Straight Connector 1114"/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/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/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/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/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/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/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3" name="Group 347"/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64" name="Oval 1163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65" name="Rectangle 1164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6" name="Oval 1165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67" name="Freeform 1166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8" name="Freeform 1167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9" name="Freeform 1168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70" name="Freeform 1169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71" name="Straight Connector 1170"/>
                <p:cNvCxnSpPr>
                  <a:endCxn id="116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2" name="Straight Connector 1171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4" name="Group 347"/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55" name="Oval 1154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56" name="Rectangle 1155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7" name="Oval 1156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58" name="Freeform 1157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9" name="Freeform 1158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0" name="Freeform 1159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61" name="Freeform 1160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62" name="Straight Connector 1161"/>
                <p:cNvCxnSpPr>
                  <a:endCxn id="115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3" name="Straight Connector 1162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5" name="Group 347"/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46" name="Oval 1145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47" name="Rectangle 1146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8" name="Oval 1147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49" name="Freeform 1148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0" name="Freeform 1149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1" name="Freeform 1150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2" name="Freeform 1151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53" name="Straight Connector 1152"/>
                <p:cNvCxnSpPr>
                  <a:endCxn id="114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Connector 1153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6" name="Group 347"/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37" name="Oval 1136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38" name="Rectangle 1137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9" name="Oval 1138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40" name="Freeform 1139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1" name="Freeform 1140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2" name="Freeform 1141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3" name="Freeform 1142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44" name="Straight Connector 1143"/>
                <p:cNvCxnSpPr>
                  <a:endCxn id="1139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7" name="Group 347"/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1128" name="Oval 1127"/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29" name="Rectangle 1128"/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0" name="Oval 1129"/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31" name="Freeform 1130"/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2" name="Freeform 1131"/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3" name="Freeform 1132"/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4" name="Freeform 1133"/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35" name="Straight Connector 1134"/>
                <p:cNvCxnSpPr>
                  <a:endCxn id="1130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Connector 1135"/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9" name="Group 1058"/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1078" name="Rectangle 1077"/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79" name="Freeform 1078"/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grpSp>
            <p:nvGrpSpPr>
              <p:cNvPr id="1080" name="Group 950"/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1082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87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112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3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8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89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110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1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0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1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92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108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9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3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94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106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07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5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9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0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2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3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04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5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81" name="TextBox 1080"/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SDN Controller</a:t>
                </a:r>
              </a:p>
              <a:p>
                <a:pPr algn="ctr"/>
                <a:r>
                  <a:rPr lang="en-US" sz="1600" dirty="0" smtClean="0"/>
                  <a:t>(network operating system)</a:t>
                </a:r>
                <a:endParaRPr lang="en-US" sz="1600" dirty="0"/>
              </a:p>
            </p:txBody>
          </p:sp>
        </p:grpSp>
        <p:sp>
          <p:nvSpPr>
            <p:cNvPr id="1060" name="TextBox 1059"/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8000"/>
                  </a:solidFill>
                </a:rPr>
                <a:t>…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grpSp>
          <p:nvGrpSpPr>
            <p:cNvPr id="1061" name="Group 1060"/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1076" name="Oval 1075"/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7" name="TextBox 1076"/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routing</a:t>
                </a:r>
                <a:endParaRPr lang="en-US" dirty="0"/>
              </a:p>
            </p:txBody>
          </p:sp>
        </p:grpSp>
        <p:grpSp>
          <p:nvGrpSpPr>
            <p:cNvPr id="1062" name="Group 1061"/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1074" name="Oval 1073"/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5" name="TextBox 1074"/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access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control</a:t>
                </a:r>
                <a:endParaRPr lang="en-US" dirty="0"/>
              </a:p>
            </p:txBody>
          </p:sp>
        </p:grpSp>
        <p:grpSp>
          <p:nvGrpSpPr>
            <p:cNvPr id="1063" name="Group 1062"/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1072" name="Oval 1071"/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3" name="TextBox 1072"/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load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balance</a:t>
                </a:r>
                <a:endParaRPr lang="en-US" dirty="0"/>
              </a:p>
            </p:txBody>
          </p:sp>
        </p:grpSp>
        <p:cxnSp>
          <p:nvCxnSpPr>
            <p:cNvPr id="1064" name="Straight Arrow Connector 1063"/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5" name="Straight Arrow Connector 1064"/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6" name="Straight Arrow Connector 1065"/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7" name="Straight Arrow Connector 1066"/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8" name="TextBox 399"/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 i="1" dirty="0" smtClean="0"/>
                <a:t>southbound API</a:t>
              </a:r>
              <a:endParaRPr lang="en-US" sz="1400" i="1" dirty="0"/>
            </a:p>
          </p:txBody>
        </p:sp>
        <p:sp>
          <p:nvSpPr>
            <p:cNvPr id="1069" name="TextBox 399"/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 i="1" dirty="0" smtClean="0"/>
                <a:t>northbound API</a:t>
              </a:r>
              <a:endParaRPr lang="en-US" sz="1400" i="1" dirty="0"/>
            </a:p>
          </p:txBody>
        </p:sp>
        <p:sp>
          <p:nvSpPr>
            <p:cNvPr id="1070" name="TextBox 399"/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 i="1" dirty="0" smtClean="0"/>
                <a:t>SDN-controlled switches</a:t>
              </a:r>
              <a:endParaRPr lang="en-US" sz="1400" i="1" dirty="0"/>
            </a:p>
          </p:txBody>
        </p:sp>
        <p:sp>
          <p:nvSpPr>
            <p:cNvPr id="1071" name="TextBox 399"/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sz="1400" i="1" dirty="0" smtClean="0"/>
                <a:t>network-control applications</a:t>
              </a:r>
              <a:endParaRPr lang="en-US" sz="1400" i="1" dirty="0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4785895" y="1147462"/>
            <a:ext cx="4134334" cy="394727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6470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85</a:t>
            </a:fld>
            <a:endParaRPr lang="en-US" sz="1200" dirty="0">
              <a:latin typeface="Tahoma" charset="0"/>
            </a:endParaRPr>
          </a:p>
        </p:txBody>
      </p:sp>
      <p:sp>
        <p:nvSpPr>
          <p:cNvPr id="1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812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64524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•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Network control functions: 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external to data-plane switches.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Given that the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“S” </a:t>
            </a:r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in SDN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is for “software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,” it’s perhaps not surprising that 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SDN control plane is</a:t>
            </a:r>
            <a:br>
              <a:rPr lang="en-GB" dirty="0">
                <a:solidFill>
                  <a:srgbClr val="C00000"/>
                </a:solidFill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latin typeface="TimesLTPro-Roman"/>
              </a:rPr>
              <a:t>implemented in software.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Unlike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traditional routers, however,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this software executes on servers that are both distinct and remote from the network’s switches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As shown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 Figure 5.14,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the control plane itself consists of two components—an </a:t>
            </a:r>
            <a:r>
              <a:rPr lang="en-GB" dirty="0">
                <a:solidFill>
                  <a:schemeClr val="accent1"/>
                </a:solidFill>
                <a:latin typeface="TimesLTPro-Roman"/>
              </a:rPr>
              <a:t>SDN</a:t>
            </a:r>
            <a:br>
              <a:rPr lang="en-GB" dirty="0">
                <a:solidFill>
                  <a:schemeClr val="accent1"/>
                </a:solidFill>
                <a:latin typeface="TimesLTPro-Roman"/>
              </a:rPr>
            </a:br>
            <a:r>
              <a:rPr lang="en-GB" dirty="0">
                <a:solidFill>
                  <a:schemeClr val="accent1"/>
                </a:solidFill>
                <a:latin typeface="TimesLTPro-Roman"/>
              </a:rPr>
              <a:t>controller (or network operating system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[</a:t>
            </a:r>
            <a:r>
              <a:rPr lang="en-GB" dirty="0" err="1">
                <a:solidFill>
                  <a:srgbClr val="231F20"/>
                </a:solidFill>
                <a:latin typeface="TimesLTPro-Roman"/>
              </a:rPr>
              <a:t>Gude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2008]) and </a:t>
            </a:r>
            <a:r>
              <a:rPr lang="en-GB" dirty="0">
                <a:solidFill>
                  <a:schemeClr val="accent1"/>
                </a:solidFill>
                <a:latin typeface="TimesLTPro-Roman"/>
              </a:rPr>
              <a:t>a set of network-control</a:t>
            </a:r>
            <a:br>
              <a:rPr lang="en-GB" dirty="0">
                <a:solidFill>
                  <a:schemeClr val="accent1"/>
                </a:solidFill>
                <a:latin typeface="TimesLTPro-Roman"/>
              </a:rPr>
            </a:br>
            <a:r>
              <a:rPr lang="en-GB" dirty="0">
                <a:solidFill>
                  <a:schemeClr val="accent1"/>
                </a:solidFill>
                <a:latin typeface="TimesLTPro-Roman"/>
              </a:rPr>
              <a:t>applications. </a:t>
            </a:r>
            <a:endParaRPr lang="en-GB" dirty="0" smtClean="0">
              <a:solidFill>
                <a:schemeClr val="accent1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controller maintains accurate network state information (e.g.,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state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of remote links, switches, and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hosts)==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Provides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this information to the 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network control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applications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running in the control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plane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. </a:t>
            </a: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A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nd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provides the means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through which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these applications can monitor, program, and control the underlying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network devices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Although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controller in Figure 5.14 is shown as a single central server,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latin typeface="TimesLTPro-Roman"/>
              </a:rPr>
              <a:t>in practice the controller is only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logically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 centralized;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it is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typically implemented on</a:t>
            </a:r>
            <a:br>
              <a:rPr lang="en-GB" dirty="0">
                <a:solidFill>
                  <a:srgbClr val="C00000"/>
                </a:solidFill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latin typeface="TimesLTPro-Roman"/>
              </a:rPr>
              <a:t>several servers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that provide coordinated, scalable performance and high availability.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4703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SDN perspective: SDN controller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494299" cy="21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6" name="Content Placeholder 6"/>
          <p:cNvSpPr txBox="1">
            <a:spLocks/>
          </p:cNvSpPr>
          <p:nvPr/>
        </p:nvSpPr>
        <p:spPr bwMode="auto">
          <a:xfrm>
            <a:off x="524550" y="1248707"/>
            <a:ext cx="4333436" cy="501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C0000"/>
                </a:solidFill>
              </a:rPr>
              <a:t>SDN controller (network OS): </a:t>
            </a:r>
          </a:p>
          <a:p>
            <a:r>
              <a:rPr lang="en-US" sz="2400" dirty="0" smtClean="0"/>
              <a:t>maintain network state information</a:t>
            </a:r>
          </a:p>
          <a:p>
            <a:r>
              <a:rPr lang="en-US" sz="2400" dirty="0" smtClean="0"/>
              <a:t>interacts with network control applications “above” via northbound API</a:t>
            </a:r>
          </a:p>
          <a:p>
            <a:r>
              <a:rPr lang="en-US" sz="2400" dirty="0" smtClean="0"/>
              <a:t>interacts with network switches “below” via southbound API</a:t>
            </a:r>
          </a:p>
          <a:p>
            <a:r>
              <a:rPr lang="en-US" sz="2400" dirty="0" smtClean="0"/>
              <a:t>implemented as distributed system for performance, scalability, fault-tolerance, robustness</a:t>
            </a:r>
          </a:p>
          <a:p>
            <a:endParaRPr lang="en-US" dirty="0" smtClean="0"/>
          </a:p>
        </p:txBody>
      </p:sp>
      <p:sp>
        <p:nvSpPr>
          <p:cNvPr id="9" name="TextBox 399"/>
          <p:cNvSpPr txBox="1">
            <a:spLocks noChangeArrowheads="1"/>
          </p:cNvSpPr>
          <p:nvPr/>
        </p:nvSpPr>
        <p:spPr bwMode="auto">
          <a:xfrm>
            <a:off x="8518490" y="5440585"/>
            <a:ext cx="28693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dirty="0"/>
              <a:t>data</a:t>
            </a:r>
          </a:p>
          <a:p>
            <a:pPr algn="ctr">
              <a:lnSpc>
                <a:spcPts val="1463"/>
              </a:lnSpc>
            </a:pPr>
            <a:r>
              <a:rPr lang="en-US" sz="1400" dirty="0"/>
              <a:t>plane</a:t>
            </a:r>
          </a:p>
        </p:txBody>
      </p:sp>
      <p:sp>
        <p:nvSpPr>
          <p:cNvPr id="10" name="TextBox 400"/>
          <p:cNvSpPr txBox="1">
            <a:spLocks noChangeArrowheads="1"/>
          </p:cNvSpPr>
          <p:nvPr/>
        </p:nvSpPr>
        <p:spPr bwMode="auto">
          <a:xfrm>
            <a:off x="8494972" y="2978227"/>
            <a:ext cx="34202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dirty="0"/>
              <a:t>control</a:t>
            </a:r>
          </a:p>
          <a:p>
            <a:pPr algn="ctr">
              <a:lnSpc>
                <a:spcPts val="1463"/>
              </a:lnSpc>
            </a:pPr>
            <a:r>
              <a:rPr lang="en-US" sz="1400" dirty="0"/>
              <a:t>plane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5272718" y="5033566"/>
            <a:ext cx="2791783" cy="143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5192283" y="3213235"/>
            <a:ext cx="3041550" cy="1856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64667" y="5329900"/>
            <a:ext cx="2979208" cy="973667"/>
            <a:chOff x="2592388" y="5601756"/>
            <a:chExt cx="4027487" cy="939800"/>
          </a:xfrm>
        </p:grpSpPr>
        <p:sp>
          <p:nvSpPr>
            <p:cNvPr id="69" name="Freeform 2"/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347"/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119" name="Oval 118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26" name="Straight Connector 125"/>
              <p:cNvCxnSpPr>
                <a:endCxn id="12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347"/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10" name="Oval 109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7" name="Straight Connector 116"/>
              <p:cNvCxnSpPr>
                <a:endCxn id="11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347"/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01" name="Oval 100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8" name="Straight Connector 107"/>
              <p:cNvCxnSpPr>
                <a:endCxn id="10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347"/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92" name="Oval 9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9" name="Straight Connector 98"/>
              <p:cNvCxnSpPr>
                <a:endCxn id="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347"/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83" name="Oval 8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>
                <a:endCxn id="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/>
          <p:cNvGrpSpPr/>
          <p:nvPr/>
        </p:nvGrpSpPr>
        <p:grpSpPr>
          <a:xfrm>
            <a:off x="4990227" y="3550652"/>
            <a:ext cx="3116606" cy="1053561"/>
            <a:chOff x="4990227" y="2877416"/>
            <a:chExt cx="3116606" cy="105356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5418665" y="2913389"/>
              <a:ext cx="268816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5218221" y="2877416"/>
              <a:ext cx="213773" cy="102816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20385 w 220240"/>
                <a:gd name="connsiteY0" fmla="*/ 745656 h 1058154"/>
                <a:gd name="connsiteX1" fmla="*/ 214305 w 220240"/>
                <a:gd name="connsiteY1" fmla="*/ 0 h 1058154"/>
                <a:gd name="connsiteX2" fmla="*/ 220240 w 220240"/>
                <a:gd name="connsiteY2" fmla="*/ 1027869 h 1058154"/>
                <a:gd name="connsiteX3" fmla="*/ 68 w 220240"/>
                <a:gd name="connsiteY3" fmla="*/ 986902 h 1058154"/>
                <a:gd name="connsiteX4" fmla="*/ 20385 w 220240"/>
                <a:gd name="connsiteY4" fmla="*/ 745656 h 1058154"/>
                <a:gd name="connsiteX0" fmla="*/ 20385 w 220240"/>
                <a:gd name="connsiteY0" fmla="*/ 745656 h 1068836"/>
                <a:gd name="connsiteX1" fmla="*/ 214305 w 220240"/>
                <a:gd name="connsiteY1" fmla="*/ 0 h 1068836"/>
                <a:gd name="connsiteX2" fmla="*/ 220240 w 220240"/>
                <a:gd name="connsiteY2" fmla="*/ 1027869 h 1068836"/>
                <a:gd name="connsiteX3" fmla="*/ 68 w 220240"/>
                <a:gd name="connsiteY3" fmla="*/ 986902 h 1068836"/>
                <a:gd name="connsiteX4" fmla="*/ 20385 w 220240"/>
                <a:gd name="connsiteY4" fmla="*/ 745656 h 1068836"/>
                <a:gd name="connsiteX0" fmla="*/ 15446 w 215301"/>
                <a:gd name="connsiteY0" fmla="*/ 745656 h 1057581"/>
                <a:gd name="connsiteX1" fmla="*/ 209366 w 215301"/>
                <a:gd name="connsiteY1" fmla="*/ 0 h 1057581"/>
                <a:gd name="connsiteX2" fmla="*/ 215301 w 215301"/>
                <a:gd name="connsiteY2" fmla="*/ 1027869 h 1057581"/>
                <a:gd name="connsiteX3" fmla="*/ 87 w 215301"/>
                <a:gd name="connsiteY3" fmla="*/ 888484 h 1057581"/>
                <a:gd name="connsiteX4" fmla="*/ 15446 w 215301"/>
                <a:gd name="connsiteY4" fmla="*/ 745656 h 1057581"/>
                <a:gd name="connsiteX0" fmla="*/ 15446 w 215301"/>
                <a:gd name="connsiteY0" fmla="*/ 745656 h 1063397"/>
                <a:gd name="connsiteX1" fmla="*/ 209366 w 215301"/>
                <a:gd name="connsiteY1" fmla="*/ 0 h 1063397"/>
                <a:gd name="connsiteX2" fmla="*/ 215301 w 215301"/>
                <a:gd name="connsiteY2" fmla="*/ 1027869 h 1063397"/>
                <a:gd name="connsiteX3" fmla="*/ 87 w 215301"/>
                <a:gd name="connsiteY3" fmla="*/ 888484 h 1063397"/>
                <a:gd name="connsiteX4" fmla="*/ 15446 w 215301"/>
                <a:gd name="connsiteY4" fmla="*/ 745656 h 1063397"/>
                <a:gd name="connsiteX0" fmla="*/ 15446 w 215301"/>
                <a:gd name="connsiteY0" fmla="*/ 745656 h 1027869"/>
                <a:gd name="connsiteX1" fmla="*/ 209366 w 215301"/>
                <a:gd name="connsiteY1" fmla="*/ 0 h 1027869"/>
                <a:gd name="connsiteX2" fmla="*/ 215301 w 215301"/>
                <a:gd name="connsiteY2" fmla="*/ 1027869 h 1027869"/>
                <a:gd name="connsiteX3" fmla="*/ 87 w 215301"/>
                <a:gd name="connsiteY3" fmla="*/ 888484 h 1027869"/>
                <a:gd name="connsiteX4" fmla="*/ 15446 w 215301"/>
                <a:gd name="connsiteY4" fmla="*/ 745656 h 102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301" h="1027869">
                  <a:moveTo>
                    <a:pt x="15446" y="745656"/>
                  </a:moveTo>
                  <a:lnTo>
                    <a:pt x="209366" y="0"/>
                  </a:lnTo>
                  <a:cubicBezTo>
                    <a:pt x="211344" y="342623"/>
                    <a:pt x="213323" y="685246"/>
                    <a:pt x="215301" y="1027869"/>
                  </a:cubicBezTo>
                  <a:cubicBezTo>
                    <a:pt x="115469" y="960083"/>
                    <a:pt x="99918" y="931665"/>
                    <a:pt x="87" y="888484"/>
                  </a:cubicBezTo>
                  <a:cubicBezTo>
                    <a:pt x="-1403" y="675204"/>
                    <a:pt x="16936" y="958936"/>
                    <a:pt x="15446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35" name="Group 950"/>
            <p:cNvGrpSpPr>
              <a:grpSpLocks/>
            </p:cNvGrpSpPr>
            <p:nvPr/>
          </p:nvGrpSpPr>
          <p:grpSpPr bwMode="auto">
            <a:xfrm>
              <a:off x="4990227" y="3351862"/>
              <a:ext cx="251561" cy="564103"/>
              <a:chOff x="4140" y="429"/>
              <a:chExt cx="1425" cy="2396"/>
            </a:xfrm>
          </p:grpSpPr>
          <p:sp>
            <p:nvSpPr>
              <p:cNvPr id="3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377031" y="3090332"/>
              <a:ext cx="26592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SDN Controller</a:t>
              </a:r>
            </a:p>
            <a:p>
              <a:pPr algn="ctr"/>
              <a:r>
                <a:rPr lang="en-US" sz="1600" dirty="0" smtClean="0"/>
                <a:t>(network operating system)</a:t>
              </a:r>
              <a:endParaRPr lang="en-US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7708" y="1562205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…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65914" y="1781366"/>
            <a:ext cx="1023471" cy="590176"/>
            <a:chOff x="4721412" y="1277470"/>
            <a:chExt cx="1023471" cy="590176"/>
          </a:xfrm>
        </p:grpSpPr>
        <p:sp>
          <p:nvSpPr>
            <p:cNvPr id="31" name="Oval 30"/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routing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00628" y="2302316"/>
            <a:ext cx="1023471" cy="590176"/>
            <a:chOff x="6106459" y="1967753"/>
            <a:chExt cx="1023471" cy="590176"/>
          </a:xfrm>
        </p:grpSpPr>
        <p:sp>
          <p:nvSpPr>
            <p:cNvPr id="29" name="Oval 28"/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access </a:t>
              </a:r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control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30837" y="2260771"/>
            <a:ext cx="1023471" cy="590176"/>
            <a:chOff x="6938682" y="977153"/>
            <a:chExt cx="1023471" cy="590176"/>
          </a:xfrm>
        </p:grpSpPr>
        <p:sp>
          <p:nvSpPr>
            <p:cNvPr id="27" name="Oval 26"/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load</a:t>
              </a:r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balance</a:t>
              </a:r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V="1">
            <a:off x="8627245" y="1721848"/>
            <a:ext cx="0" cy="1248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8652645" y="3470081"/>
            <a:ext cx="0" cy="15244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8661016" y="5885529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8653320" y="5049925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399"/>
          <p:cNvSpPr txBox="1">
            <a:spLocks noChangeArrowheads="1"/>
          </p:cNvSpPr>
          <p:nvPr/>
        </p:nvSpPr>
        <p:spPr bwMode="auto">
          <a:xfrm>
            <a:off x="6650715" y="4739499"/>
            <a:ext cx="1635889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southbound API</a:t>
            </a:r>
            <a:endParaRPr lang="en-US" sz="1400" i="1" dirty="0"/>
          </a:p>
        </p:txBody>
      </p:sp>
      <p:sp>
        <p:nvSpPr>
          <p:cNvPr id="24" name="TextBox 399"/>
          <p:cNvSpPr txBox="1">
            <a:spLocks noChangeArrowheads="1"/>
          </p:cNvSpPr>
          <p:nvPr/>
        </p:nvSpPr>
        <p:spPr bwMode="auto">
          <a:xfrm>
            <a:off x="6646778" y="3221681"/>
            <a:ext cx="1635889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northbound API</a:t>
            </a:r>
            <a:endParaRPr lang="en-US" sz="1400" i="1" dirty="0"/>
          </a:p>
        </p:txBody>
      </p:sp>
      <p:sp>
        <p:nvSpPr>
          <p:cNvPr id="25" name="TextBox 399"/>
          <p:cNvSpPr txBox="1">
            <a:spLocks noChangeArrowheads="1"/>
          </p:cNvSpPr>
          <p:nvPr/>
        </p:nvSpPr>
        <p:spPr bwMode="auto">
          <a:xfrm>
            <a:off x="5507651" y="6299618"/>
            <a:ext cx="2302688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SDN-controlled switches</a:t>
            </a:r>
            <a:endParaRPr lang="en-US" sz="1400" i="1" dirty="0"/>
          </a:p>
        </p:txBody>
      </p:sp>
      <p:sp>
        <p:nvSpPr>
          <p:cNvPr id="26" name="TextBox 399"/>
          <p:cNvSpPr txBox="1">
            <a:spLocks noChangeArrowheads="1"/>
          </p:cNvSpPr>
          <p:nvPr/>
        </p:nvSpPr>
        <p:spPr bwMode="auto">
          <a:xfrm>
            <a:off x="5707907" y="1414364"/>
            <a:ext cx="2381659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network-control applications</a:t>
            </a:r>
            <a:endParaRPr lang="en-US" sz="1400" i="1" dirty="0"/>
          </a:p>
        </p:txBody>
      </p:sp>
      <p:sp>
        <p:nvSpPr>
          <p:cNvPr id="128" name="Rectangle 127"/>
          <p:cNvSpPr/>
          <p:nvPr/>
        </p:nvSpPr>
        <p:spPr bwMode="auto">
          <a:xfrm>
            <a:off x="4574869" y="1147463"/>
            <a:ext cx="3794540" cy="185124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 bwMode="auto">
          <a:xfrm>
            <a:off x="4558963" y="1315163"/>
            <a:ext cx="3794540" cy="18512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 bwMode="auto">
          <a:xfrm>
            <a:off x="4587026" y="5099336"/>
            <a:ext cx="3794540" cy="159233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6470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87</a:t>
            </a:fld>
            <a:endParaRPr lang="en-US" sz="1200" dirty="0">
              <a:latin typeface="Tahoma" charset="0"/>
            </a:endParaRPr>
          </a:p>
        </p:txBody>
      </p:sp>
      <p:sp>
        <p:nvSpPr>
          <p:cNvPr id="13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812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0822" y="279910"/>
            <a:ext cx="8500905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•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A programmable network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Italic"/>
            </a:endParaRPr>
          </a:p>
          <a:p>
            <a:endParaRPr lang="en-GB" dirty="0">
              <a:solidFill>
                <a:srgbClr val="231F20"/>
              </a:solidFill>
              <a:latin typeface="TimesLTPro-Italic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network is programmable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through the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network control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applications running in the control plane.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These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applications 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represent the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“</a:t>
            </a:r>
            <a:r>
              <a:rPr lang="en-GB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brains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” of the SDN control plane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using the APIs provided by the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SDN controller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specify and control the data plane in the network devices.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For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example,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 routing network-control application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might determine 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end-end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paths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 between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sources and destinations (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e.g.,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by executing Dijkstra’s algorithm 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using the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node-state and link-state information maintained by the SDN controller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).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Another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network application might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perform access control, i.e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., determine which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packets are to be blocked at a switch,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Yet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another application might forward packets in a manner that performs server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00B050"/>
                </a:solidFill>
                <a:latin typeface="TimesLTPro-Roman"/>
              </a:rPr>
              <a:t>load 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balancing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8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9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72209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SDN perspective: control applications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48170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7159501" cy="19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6" name="Content Placeholder 6"/>
          <p:cNvSpPr txBox="1">
            <a:spLocks/>
          </p:cNvSpPr>
          <p:nvPr/>
        </p:nvSpPr>
        <p:spPr bwMode="auto">
          <a:xfrm>
            <a:off x="524550" y="1248707"/>
            <a:ext cx="4333436" cy="501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C0000"/>
                </a:solidFill>
              </a:rPr>
              <a:t>network-control apps:</a:t>
            </a:r>
          </a:p>
          <a:p>
            <a:r>
              <a:rPr lang="en-US" sz="2400" dirty="0" smtClean="0"/>
              <a:t>“brains” of control:  implement control functions using lower-level services, API provided by SND controller</a:t>
            </a:r>
          </a:p>
          <a:p>
            <a:r>
              <a:rPr lang="en-US" sz="2400" i="1" dirty="0" smtClean="0">
                <a:solidFill>
                  <a:srgbClr val="000000"/>
                </a:solidFill>
              </a:rPr>
              <a:t>unbundled: </a:t>
            </a:r>
            <a:r>
              <a:rPr lang="en-US" sz="2400" dirty="0" smtClean="0"/>
              <a:t>can be provided by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party: distinct from routing vendor, or SDN controller</a:t>
            </a:r>
          </a:p>
          <a:p>
            <a:endParaRPr lang="en-US" dirty="0" smtClean="0"/>
          </a:p>
        </p:txBody>
      </p:sp>
      <p:sp>
        <p:nvSpPr>
          <p:cNvPr id="9" name="TextBox 399"/>
          <p:cNvSpPr txBox="1">
            <a:spLocks noChangeArrowheads="1"/>
          </p:cNvSpPr>
          <p:nvPr/>
        </p:nvSpPr>
        <p:spPr bwMode="auto">
          <a:xfrm>
            <a:off x="8518490" y="5440585"/>
            <a:ext cx="28693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dirty="0"/>
              <a:t>data</a:t>
            </a:r>
          </a:p>
          <a:p>
            <a:pPr algn="ctr">
              <a:lnSpc>
                <a:spcPts val="1463"/>
              </a:lnSpc>
            </a:pPr>
            <a:r>
              <a:rPr lang="en-US" sz="1400" dirty="0"/>
              <a:t>plane</a:t>
            </a:r>
          </a:p>
        </p:txBody>
      </p:sp>
      <p:sp>
        <p:nvSpPr>
          <p:cNvPr id="10" name="TextBox 400"/>
          <p:cNvSpPr txBox="1">
            <a:spLocks noChangeArrowheads="1"/>
          </p:cNvSpPr>
          <p:nvPr/>
        </p:nvSpPr>
        <p:spPr bwMode="auto">
          <a:xfrm>
            <a:off x="8494972" y="2978227"/>
            <a:ext cx="34202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dirty="0"/>
              <a:t>control</a:t>
            </a:r>
          </a:p>
          <a:p>
            <a:pPr algn="ctr">
              <a:lnSpc>
                <a:spcPts val="1463"/>
              </a:lnSpc>
            </a:pPr>
            <a:r>
              <a:rPr lang="en-US" sz="1400" dirty="0"/>
              <a:t>plane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5272718" y="5033566"/>
            <a:ext cx="2791783" cy="143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5192283" y="3213235"/>
            <a:ext cx="3041550" cy="1856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164667" y="5329900"/>
            <a:ext cx="2979208" cy="973667"/>
            <a:chOff x="2592388" y="5601756"/>
            <a:chExt cx="4027487" cy="939800"/>
          </a:xfrm>
        </p:grpSpPr>
        <p:sp>
          <p:nvSpPr>
            <p:cNvPr id="69" name="Freeform 2"/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347"/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119" name="Oval 118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26" name="Straight Connector 125"/>
              <p:cNvCxnSpPr>
                <a:endCxn id="12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347"/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10" name="Oval 109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7" name="Straight Connector 116"/>
              <p:cNvCxnSpPr>
                <a:endCxn id="11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347"/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01" name="Oval 100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8" name="Straight Connector 107"/>
              <p:cNvCxnSpPr>
                <a:endCxn id="10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347"/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92" name="Oval 9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9" name="Straight Connector 98"/>
              <p:cNvCxnSpPr>
                <a:endCxn id="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347"/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83" name="Oval 8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/>
              <p:cNvCxnSpPr>
                <a:endCxn id="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/>
          <p:cNvGrpSpPr/>
          <p:nvPr/>
        </p:nvGrpSpPr>
        <p:grpSpPr>
          <a:xfrm>
            <a:off x="4990227" y="3550652"/>
            <a:ext cx="3116606" cy="1053561"/>
            <a:chOff x="4990227" y="2877416"/>
            <a:chExt cx="3116606" cy="105356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5418665" y="2913389"/>
              <a:ext cx="2688168" cy="10175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5218221" y="2877416"/>
              <a:ext cx="213773" cy="102816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20385 w 220240"/>
                <a:gd name="connsiteY0" fmla="*/ 745656 h 1058154"/>
                <a:gd name="connsiteX1" fmla="*/ 214305 w 220240"/>
                <a:gd name="connsiteY1" fmla="*/ 0 h 1058154"/>
                <a:gd name="connsiteX2" fmla="*/ 220240 w 220240"/>
                <a:gd name="connsiteY2" fmla="*/ 1027869 h 1058154"/>
                <a:gd name="connsiteX3" fmla="*/ 68 w 220240"/>
                <a:gd name="connsiteY3" fmla="*/ 986902 h 1058154"/>
                <a:gd name="connsiteX4" fmla="*/ 20385 w 220240"/>
                <a:gd name="connsiteY4" fmla="*/ 745656 h 1058154"/>
                <a:gd name="connsiteX0" fmla="*/ 20385 w 220240"/>
                <a:gd name="connsiteY0" fmla="*/ 745656 h 1068836"/>
                <a:gd name="connsiteX1" fmla="*/ 214305 w 220240"/>
                <a:gd name="connsiteY1" fmla="*/ 0 h 1068836"/>
                <a:gd name="connsiteX2" fmla="*/ 220240 w 220240"/>
                <a:gd name="connsiteY2" fmla="*/ 1027869 h 1068836"/>
                <a:gd name="connsiteX3" fmla="*/ 68 w 220240"/>
                <a:gd name="connsiteY3" fmla="*/ 986902 h 1068836"/>
                <a:gd name="connsiteX4" fmla="*/ 20385 w 220240"/>
                <a:gd name="connsiteY4" fmla="*/ 745656 h 1068836"/>
                <a:gd name="connsiteX0" fmla="*/ 15446 w 215301"/>
                <a:gd name="connsiteY0" fmla="*/ 745656 h 1057581"/>
                <a:gd name="connsiteX1" fmla="*/ 209366 w 215301"/>
                <a:gd name="connsiteY1" fmla="*/ 0 h 1057581"/>
                <a:gd name="connsiteX2" fmla="*/ 215301 w 215301"/>
                <a:gd name="connsiteY2" fmla="*/ 1027869 h 1057581"/>
                <a:gd name="connsiteX3" fmla="*/ 87 w 215301"/>
                <a:gd name="connsiteY3" fmla="*/ 888484 h 1057581"/>
                <a:gd name="connsiteX4" fmla="*/ 15446 w 215301"/>
                <a:gd name="connsiteY4" fmla="*/ 745656 h 1057581"/>
                <a:gd name="connsiteX0" fmla="*/ 15446 w 215301"/>
                <a:gd name="connsiteY0" fmla="*/ 745656 h 1063397"/>
                <a:gd name="connsiteX1" fmla="*/ 209366 w 215301"/>
                <a:gd name="connsiteY1" fmla="*/ 0 h 1063397"/>
                <a:gd name="connsiteX2" fmla="*/ 215301 w 215301"/>
                <a:gd name="connsiteY2" fmla="*/ 1027869 h 1063397"/>
                <a:gd name="connsiteX3" fmla="*/ 87 w 215301"/>
                <a:gd name="connsiteY3" fmla="*/ 888484 h 1063397"/>
                <a:gd name="connsiteX4" fmla="*/ 15446 w 215301"/>
                <a:gd name="connsiteY4" fmla="*/ 745656 h 1063397"/>
                <a:gd name="connsiteX0" fmla="*/ 15446 w 215301"/>
                <a:gd name="connsiteY0" fmla="*/ 745656 h 1027869"/>
                <a:gd name="connsiteX1" fmla="*/ 209366 w 215301"/>
                <a:gd name="connsiteY1" fmla="*/ 0 h 1027869"/>
                <a:gd name="connsiteX2" fmla="*/ 215301 w 215301"/>
                <a:gd name="connsiteY2" fmla="*/ 1027869 h 1027869"/>
                <a:gd name="connsiteX3" fmla="*/ 87 w 215301"/>
                <a:gd name="connsiteY3" fmla="*/ 888484 h 1027869"/>
                <a:gd name="connsiteX4" fmla="*/ 15446 w 215301"/>
                <a:gd name="connsiteY4" fmla="*/ 745656 h 102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301" h="1027869">
                  <a:moveTo>
                    <a:pt x="15446" y="745656"/>
                  </a:moveTo>
                  <a:lnTo>
                    <a:pt x="209366" y="0"/>
                  </a:lnTo>
                  <a:cubicBezTo>
                    <a:pt x="211344" y="342623"/>
                    <a:pt x="213323" y="685246"/>
                    <a:pt x="215301" y="1027869"/>
                  </a:cubicBezTo>
                  <a:cubicBezTo>
                    <a:pt x="115469" y="960083"/>
                    <a:pt x="99918" y="931665"/>
                    <a:pt x="87" y="888484"/>
                  </a:cubicBezTo>
                  <a:cubicBezTo>
                    <a:pt x="-1403" y="675204"/>
                    <a:pt x="16936" y="958936"/>
                    <a:pt x="15446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35" name="Group 950"/>
            <p:cNvGrpSpPr>
              <a:grpSpLocks/>
            </p:cNvGrpSpPr>
            <p:nvPr/>
          </p:nvGrpSpPr>
          <p:grpSpPr bwMode="auto">
            <a:xfrm>
              <a:off x="4990227" y="3351862"/>
              <a:ext cx="251561" cy="564103"/>
              <a:chOff x="4140" y="429"/>
              <a:chExt cx="1425" cy="2396"/>
            </a:xfrm>
          </p:grpSpPr>
          <p:sp>
            <p:nvSpPr>
              <p:cNvPr id="3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377031" y="3090332"/>
              <a:ext cx="26592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SDN Controller</a:t>
              </a:r>
            </a:p>
            <a:p>
              <a:pPr algn="ctr"/>
              <a:r>
                <a:rPr lang="en-US" sz="1600" dirty="0" smtClean="0"/>
                <a:t>(network operating system)</a:t>
              </a:r>
              <a:endParaRPr lang="en-US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7708" y="1562205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…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65914" y="1781366"/>
            <a:ext cx="1023471" cy="590176"/>
            <a:chOff x="4721412" y="1277470"/>
            <a:chExt cx="1023471" cy="590176"/>
          </a:xfrm>
        </p:grpSpPr>
        <p:sp>
          <p:nvSpPr>
            <p:cNvPr id="31" name="Oval 30"/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routing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00628" y="2302316"/>
            <a:ext cx="1023471" cy="590176"/>
            <a:chOff x="6106459" y="1967753"/>
            <a:chExt cx="1023471" cy="590176"/>
          </a:xfrm>
        </p:grpSpPr>
        <p:sp>
          <p:nvSpPr>
            <p:cNvPr id="29" name="Oval 28"/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access </a:t>
              </a:r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control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30837" y="2260771"/>
            <a:ext cx="1023471" cy="590176"/>
            <a:chOff x="6938682" y="977153"/>
            <a:chExt cx="1023471" cy="590176"/>
          </a:xfrm>
        </p:grpSpPr>
        <p:sp>
          <p:nvSpPr>
            <p:cNvPr id="27" name="Oval 26"/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load</a:t>
              </a:r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balance</a:t>
              </a:r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V="1">
            <a:off x="8627245" y="1721848"/>
            <a:ext cx="0" cy="1248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8652645" y="3470081"/>
            <a:ext cx="0" cy="15244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8661016" y="5885529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8653320" y="5049925"/>
            <a:ext cx="0" cy="4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399"/>
          <p:cNvSpPr txBox="1">
            <a:spLocks noChangeArrowheads="1"/>
          </p:cNvSpPr>
          <p:nvPr/>
        </p:nvSpPr>
        <p:spPr bwMode="auto">
          <a:xfrm>
            <a:off x="6650715" y="4739499"/>
            <a:ext cx="1635889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southbound API</a:t>
            </a:r>
            <a:endParaRPr lang="en-US" sz="1400" i="1" dirty="0"/>
          </a:p>
        </p:txBody>
      </p:sp>
      <p:sp>
        <p:nvSpPr>
          <p:cNvPr id="24" name="TextBox 399"/>
          <p:cNvSpPr txBox="1">
            <a:spLocks noChangeArrowheads="1"/>
          </p:cNvSpPr>
          <p:nvPr/>
        </p:nvSpPr>
        <p:spPr bwMode="auto">
          <a:xfrm>
            <a:off x="6646778" y="3221681"/>
            <a:ext cx="1635889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northbound API</a:t>
            </a:r>
            <a:endParaRPr lang="en-US" sz="1400" i="1" dirty="0"/>
          </a:p>
        </p:txBody>
      </p:sp>
      <p:sp>
        <p:nvSpPr>
          <p:cNvPr id="25" name="TextBox 399"/>
          <p:cNvSpPr txBox="1">
            <a:spLocks noChangeArrowheads="1"/>
          </p:cNvSpPr>
          <p:nvPr/>
        </p:nvSpPr>
        <p:spPr bwMode="auto">
          <a:xfrm>
            <a:off x="5507651" y="6299618"/>
            <a:ext cx="2302688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SDN-controlled switches</a:t>
            </a:r>
            <a:endParaRPr lang="en-US" sz="1400" i="1" dirty="0"/>
          </a:p>
        </p:txBody>
      </p:sp>
      <p:sp>
        <p:nvSpPr>
          <p:cNvPr id="26" name="TextBox 399"/>
          <p:cNvSpPr txBox="1">
            <a:spLocks noChangeArrowheads="1"/>
          </p:cNvSpPr>
          <p:nvPr/>
        </p:nvSpPr>
        <p:spPr bwMode="auto">
          <a:xfrm>
            <a:off x="5707907" y="1414364"/>
            <a:ext cx="2381659" cy="2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sz="1400" i="1" dirty="0" smtClean="0"/>
              <a:t>network-control applications</a:t>
            </a:r>
            <a:endParaRPr lang="en-US" sz="1400" i="1" dirty="0"/>
          </a:p>
        </p:txBody>
      </p:sp>
      <p:sp>
        <p:nvSpPr>
          <p:cNvPr id="128" name="Rectangle 127"/>
          <p:cNvSpPr/>
          <p:nvPr/>
        </p:nvSpPr>
        <p:spPr bwMode="auto">
          <a:xfrm>
            <a:off x="4697273" y="3090498"/>
            <a:ext cx="3549731" cy="344238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26470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89</a:t>
            </a:fld>
            <a:endParaRPr lang="en-US" sz="1200" dirty="0">
              <a:latin typeface="Tahoma" charset="0"/>
            </a:endParaRPr>
          </a:p>
        </p:txBody>
      </p:sp>
      <p:sp>
        <p:nvSpPr>
          <p:cNvPr id="13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812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43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7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847724"/>
            <a:ext cx="6924508" cy="21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6" name="Group 2"/>
          <p:cNvGrpSpPr>
            <a:grpSpLocks/>
          </p:cNvGrpSpPr>
          <p:nvPr/>
        </p:nvGrpSpPr>
        <p:grpSpPr bwMode="auto">
          <a:xfrm>
            <a:off x="3200400" y="1406525"/>
            <a:ext cx="3571875" cy="2236788"/>
            <a:chOff x="3162" y="1071"/>
            <a:chExt cx="2250" cy="1409"/>
          </a:xfrm>
        </p:grpSpPr>
        <p:sp>
          <p:nvSpPr>
            <p:cNvPr id="120840" name="Freeform 3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1" name="Freeform 4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2" name="Oval 5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3" name="Line 6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4" name="Line 7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5" name="Rectangle 8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46" name="Oval 9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7" name="Oval 10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8" name="Line 11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9" name="Line 12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0" name="Rectangle 13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51" name="Oval 14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2" name="Oval 15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3" name="Line 16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4" name="Line 17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5" name="Rectangle 18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56" name="Oval 19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7" name="Oval 20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8" name="Line 21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59" name="Line 22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0" name="Rectangle 23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61" name="Oval 24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2" name="Oval 25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3" name="Line 26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4" name="Line 27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5" name="Rectangle 28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66" name="Oval 29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7" name="Oval 30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8" name="Line 31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9" name="Line 32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0" name="Rectangle 33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0871" name="Oval 34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2" name="Freeform 35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3" name="Freeform 36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4" name="Freeform 37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5" name="Freeform 38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6" name="Freeform 39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7" name="Freeform 40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8" name="Freeform 41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79" name="Freeform 42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80" name="Freeform 43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0881" name="Group 44"/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120907" name="Rectangle 4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8" name="Text Box 46"/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u</a:t>
                </a:r>
                <a:endParaRPr lang="en-US"/>
              </a:p>
            </p:txBody>
          </p:sp>
        </p:grpSp>
        <p:grpSp>
          <p:nvGrpSpPr>
            <p:cNvPr id="120882" name="Group 47"/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120905" name="Rectangle 4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6" name="Text Box 49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y</a:t>
                </a:r>
                <a:endParaRPr lang="en-US"/>
              </a:p>
            </p:txBody>
          </p:sp>
        </p:grpSp>
        <p:grpSp>
          <p:nvGrpSpPr>
            <p:cNvPr id="120883" name="Group 50"/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120903" name="Rectangle 5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4" name="Text Box 52"/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</p:grpSp>
        <p:grpSp>
          <p:nvGrpSpPr>
            <p:cNvPr id="120884" name="Group 53"/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120901" name="Rectangle 5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2" name="Text Box 55"/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w</a:t>
                </a:r>
                <a:endParaRPr lang="en-US"/>
              </a:p>
            </p:txBody>
          </p:sp>
        </p:grpSp>
        <p:grpSp>
          <p:nvGrpSpPr>
            <p:cNvPr id="120885" name="Group 56"/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120899" name="Rectangle 5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00" name="Text Box 58"/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000"/>
                  <a:t>v</a:t>
                </a:r>
                <a:endParaRPr lang="en-US"/>
              </a:p>
            </p:txBody>
          </p:sp>
        </p:grpSp>
        <p:grpSp>
          <p:nvGrpSpPr>
            <p:cNvPr id="120886" name="Group 59"/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120897" name="Rectangle 60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98" name="Text Box 61"/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  <p:sp>
          <p:nvSpPr>
            <p:cNvPr id="120887" name="Text Box 62"/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0888" name="Text Box 63"/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0889" name="Text Box 64"/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0890" name="Text Box 65"/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0891" name="Text Box 66"/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0892" name="Text Box 67"/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120893" name="Text Box 68"/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2</a:t>
              </a:r>
              <a:endParaRPr lang="en-US"/>
            </a:p>
          </p:txBody>
        </p:sp>
        <p:sp>
          <p:nvSpPr>
            <p:cNvPr id="120894" name="Text Box 69"/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  <p:sp>
          <p:nvSpPr>
            <p:cNvPr id="120895" name="Text Box 70"/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3</a:t>
              </a:r>
              <a:endParaRPr lang="en-US"/>
            </a:p>
          </p:txBody>
        </p:sp>
        <p:sp>
          <p:nvSpPr>
            <p:cNvPr id="120896" name="Text Box 71"/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5</a:t>
              </a:r>
              <a:endParaRPr lang="en-US"/>
            </a:p>
          </p:txBody>
        </p:sp>
      </p:grpSp>
      <p:sp>
        <p:nvSpPr>
          <p:cNvPr id="120837" name="Text Box 72"/>
          <p:cNvSpPr txBox="1">
            <a:spLocks noChangeArrowheads="1"/>
          </p:cNvSpPr>
          <p:nvPr/>
        </p:nvSpPr>
        <p:spPr bwMode="auto">
          <a:xfrm>
            <a:off x="939800" y="3263900"/>
            <a:ext cx="739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graph: G = (N,E)</a:t>
            </a:r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N = set of routers = { u, v, w, x, y, z }</a:t>
            </a:r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E = set of links ={ (u,v), (u,x), (v,x), (v,w), (x,w), (x,y), (w,y), (w,z), (y,z) }</a:t>
            </a:r>
          </a:p>
        </p:txBody>
      </p:sp>
      <p:sp>
        <p:nvSpPr>
          <p:cNvPr id="75783" name="Rectangle 73"/>
          <p:cNvSpPr>
            <a:spLocks noGrp="1" noChangeArrowheads="1"/>
          </p:cNvSpPr>
          <p:nvPr>
            <p:ph type="title"/>
          </p:nvPr>
        </p:nvSpPr>
        <p:spPr>
          <a:xfrm>
            <a:off x="533400" y="207963"/>
            <a:ext cx="7772400" cy="796925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cs typeface="+mj-cs"/>
              </a:rPr>
              <a:t>Graph abstraction of the network</a:t>
            </a:r>
            <a:endParaRPr lang="en-US" sz="4000" dirty="0">
              <a:cs typeface="+mj-cs"/>
            </a:endParaRPr>
          </a:p>
        </p:txBody>
      </p:sp>
      <p:sp>
        <p:nvSpPr>
          <p:cNvPr id="120839" name="Text Box 74"/>
          <p:cNvSpPr txBox="1">
            <a:spLocks noChangeArrowheads="1"/>
          </p:cNvSpPr>
          <p:nvPr/>
        </p:nvSpPr>
        <p:spPr bwMode="auto">
          <a:xfrm>
            <a:off x="1150938" y="5157788"/>
            <a:ext cx="676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90513" indent="-2905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i="1" dirty="0"/>
              <a:t>aside:</a:t>
            </a:r>
            <a:r>
              <a:rPr lang="en-US" sz="1800" dirty="0"/>
              <a:t> graph abstraction is useful in other network contexts, e.g., </a:t>
            </a:r>
          </a:p>
          <a:p>
            <a:r>
              <a:rPr lang="en-US" sz="1800" dirty="0"/>
              <a:t>P2P, where </a:t>
            </a:r>
            <a:r>
              <a:rPr lang="en-US" sz="1800" i="1" dirty="0"/>
              <a:t>N</a:t>
            </a:r>
            <a:r>
              <a:rPr lang="en-US" sz="1800" dirty="0"/>
              <a:t> is set of peers and </a:t>
            </a:r>
            <a:r>
              <a:rPr lang="en-US" sz="1800" i="1" dirty="0"/>
              <a:t>E</a:t>
            </a:r>
            <a:r>
              <a:rPr lang="en-US" sz="1800" dirty="0"/>
              <a:t> is set of TCP connections</a:t>
            </a:r>
          </a:p>
        </p:txBody>
      </p:sp>
      <p:sp>
        <p:nvSpPr>
          <p:cNvPr id="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9</a:t>
            </a:fld>
            <a:endParaRPr lang="en-US" sz="1200" dirty="0">
              <a:latin typeface="Tahoma" charset="0"/>
            </a:endParaRPr>
          </a:p>
        </p:txBody>
      </p:sp>
      <p:sp>
        <p:nvSpPr>
          <p:cNvPr id="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0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32980"/>
            <a:ext cx="9003324" cy="68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50726"/>
            <a:ext cx="9144000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From this discussion, we can see that SDN represents a significant “</a:t>
            </a:r>
            <a:r>
              <a:rPr lang="en-GB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unbundling”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of network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functionality ==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data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plane switches, SDN controllers, and network-control</a:t>
            </a:r>
            <a:br>
              <a:rPr lang="en-GB" dirty="0">
                <a:solidFill>
                  <a:srgbClr val="C00000"/>
                </a:solidFill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latin typeface="TimesLTPro-Roman"/>
              </a:rPr>
              <a:t>applications are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separate entities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that may each be </a:t>
            </a:r>
            <a:r>
              <a:rPr lang="en-GB" b="1" dirty="0">
                <a:solidFill>
                  <a:srgbClr val="00B050"/>
                </a:solidFill>
                <a:latin typeface="TimesLTPro-Roman"/>
              </a:rPr>
              <a:t>provided by different vendors</a:t>
            </a:r>
            <a:br>
              <a:rPr lang="en-GB" b="1" dirty="0">
                <a:solidFill>
                  <a:srgbClr val="00B050"/>
                </a:solidFill>
                <a:latin typeface="TimesLTPro-Roman"/>
              </a:rPr>
            </a:br>
            <a:r>
              <a:rPr lang="en-GB" b="1" dirty="0">
                <a:solidFill>
                  <a:srgbClr val="00B050"/>
                </a:solidFill>
                <a:latin typeface="TimesLTPro-Roman"/>
              </a:rPr>
              <a:t>and organizations. </a:t>
            </a:r>
            <a:endParaRPr lang="en-GB" b="1" dirty="0" smtClean="0">
              <a:solidFill>
                <a:srgbClr val="00B05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This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contrasts with the pre-SDN model in which a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switch/router (together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with its embedded control plane software and protocol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implementations) </a:t>
            </a:r>
            <a:r>
              <a:rPr lang="en-GB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was 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monolithic, vertically integrated, and sold by a single vendor. </a:t>
            </a:r>
            <a:endParaRPr lang="en-GB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This unbundle </a:t>
            </a:r>
            <a:r>
              <a:rPr lang="en-GB" dirty="0"/>
              <a:t>of network functionality in SDN has been likened to the earlier evolution from </a:t>
            </a:r>
            <a:endParaRPr lang="en-GB" dirty="0" smtClean="0"/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M</a:t>
            </a:r>
            <a:r>
              <a:rPr lang="en-GB" dirty="0" smtClean="0">
                <a:solidFill>
                  <a:srgbClr val="C00000"/>
                </a:solidFill>
              </a:rPr>
              <a:t>ainframe </a:t>
            </a:r>
            <a:r>
              <a:rPr lang="en-GB" dirty="0">
                <a:solidFill>
                  <a:srgbClr val="C00000"/>
                </a:solidFill>
              </a:rPr>
              <a:t>computers </a:t>
            </a:r>
            <a:r>
              <a:rPr lang="en-GB" dirty="0"/>
              <a:t>(where hardware, system software, and applications were </a:t>
            </a:r>
            <a:r>
              <a:rPr lang="en-GB" dirty="0" smtClean="0">
                <a:solidFill>
                  <a:srgbClr val="C00000"/>
                </a:solidFill>
              </a:rPr>
              <a:t>provided by </a:t>
            </a:r>
            <a:r>
              <a:rPr lang="en-GB" dirty="0">
                <a:solidFill>
                  <a:srgbClr val="C00000"/>
                </a:solidFill>
              </a:rPr>
              <a:t>a single vendor</a:t>
            </a:r>
            <a:r>
              <a:rPr lang="en-GB" dirty="0"/>
              <a:t>) </a:t>
            </a:r>
            <a:endParaRPr lang="en-GB" dirty="0" smtClean="0"/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P</a:t>
            </a:r>
            <a:r>
              <a:rPr lang="en-GB" dirty="0" smtClean="0">
                <a:solidFill>
                  <a:srgbClr val="C00000"/>
                </a:solidFill>
              </a:rPr>
              <a:t>ersonal </a:t>
            </a:r>
            <a:r>
              <a:rPr lang="en-GB" dirty="0">
                <a:solidFill>
                  <a:srgbClr val="C00000"/>
                </a:solidFill>
              </a:rPr>
              <a:t>computers </a:t>
            </a:r>
            <a:r>
              <a:rPr lang="en-GB" dirty="0"/>
              <a:t>(with their separate hardware, </a:t>
            </a:r>
            <a:r>
              <a:rPr lang="en-GB" dirty="0" smtClean="0"/>
              <a:t>operating</a:t>
            </a:r>
            <a:r>
              <a:rPr lang="en-GB" dirty="0"/>
              <a:t> </a:t>
            </a:r>
            <a:r>
              <a:rPr lang="en-GB" dirty="0" smtClean="0"/>
              <a:t>systems</a:t>
            </a:r>
            <a:r>
              <a:rPr lang="en-GB" dirty="0"/>
              <a:t>, and applications).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>
                <a:solidFill>
                  <a:srgbClr val="00B050"/>
                </a:solidFill>
              </a:rPr>
              <a:t>The </a:t>
            </a:r>
            <a:r>
              <a:rPr lang="en-GB" dirty="0">
                <a:solidFill>
                  <a:srgbClr val="00B050"/>
                </a:solidFill>
              </a:rPr>
              <a:t>unbundling of computing hardware, system software, and applications has arguably led to a rich, open ecosystem driven by innovation in all three of these areas</a:t>
            </a:r>
            <a:r>
              <a:rPr lang="en-GB" dirty="0"/>
              <a:t>; one hope for SDN is that it too will lead to a such </a:t>
            </a:r>
            <a:r>
              <a:rPr lang="en-GB" dirty="0" smtClean="0"/>
              <a:t>rich innovation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7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42" y="773797"/>
            <a:ext cx="7595425" cy="24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4859886"/>
            <a:ext cx="3276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Vertically integrated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Closed, proprietary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Slow innovation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n-lt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367763" y="1300457"/>
            <a:ext cx="2496173" cy="351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09600" y="2496799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Operating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38199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440815" y="1480745"/>
            <a:ext cx="3048000" cy="4179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9144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58599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4875620"/>
            <a:ext cx="320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Horizontal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Open interfaces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Rapid innovation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dirty="0" smtClean="0">
                <a:solidFill>
                  <a:prstClr val="black"/>
                </a:solidFill>
                <a:latin typeface="+mj-lt"/>
              </a:rPr>
              <a:t>Huge industry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3733800" y="2437515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737719" y="3484470"/>
            <a:ext cx="2721609" cy="1396073"/>
            <a:chOff x="5105400" y="3212068"/>
            <a:chExt cx="345151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874196"/>
              <a:ext cx="2424501" cy="697803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95" name="Group 51"/>
            <p:cNvGrpSpPr>
              <a:grpSpLocks/>
            </p:cNvGrpSpPr>
            <p:nvPr/>
          </p:nvGrpSpPr>
          <p:grpSpPr bwMode="auto">
            <a:xfrm>
              <a:off x="5435270" y="3212068"/>
              <a:ext cx="3121640" cy="440663"/>
              <a:chOff x="5511470" y="3200400"/>
              <a:chExt cx="3121640" cy="440663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511470" y="3424423"/>
                <a:ext cx="3121640" cy="4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5841339" y="3200400"/>
                <a:ext cx="2465881" cy="440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183490" y="2081201"/>
            <a:ext cx="3575710" cy="1234932"/>
            <a:chOff x="5263490" y="1889268"/>
            <a:chExt cx="3575710" cy="123493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/>
                </a:rPr>
                <a:t>Mac</a:t>
              </a:r>
            </a:p>
            <a:p>
              <a:pPr algn="ctr" defTabSz="91440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/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263490" y="2286000"/>
              <a:ext cx="128971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2000" b="1" dirty="0">
                  <a:solidFill>
                    <a:srgbClr val="FFFFFF"/>
                  </a:solidFill>
                  <a:latin typeface="Calibri"/>
                </a:rPr>
                <a:t>Windows</a:t>
              </a:r>
            </a:p>
            <a:p>
              <a:pPr algn="ctr" defTabSz="914400">
                <a:defRPr/>
              </a:pPr>
              <a:r>
                <a:rPr lang="en-US" sz="1800" b="1" dirty="0">
                  <a:solidFill>
                    <a:srgbClr val="FFFFFF"/>
                  </a:solidFill>
                  <a:latin typeface="Calibri"/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prstClr val="black"/>
                  </a:solidFill>
                  <a:latin typeface="Arial" charset="0"/>
                </a:rPr>
                <a:t>or</a:t>
              </a:r>
            </a:p>
          </p:txBody>
        </p:sp>
        <p:grpSp>
          <p:nvGrpSpPr>
            <p:cNvPr id="45088" name="Group 52"/>
            <p:cNvGrpSpPr>
              <a:grpSpLocks/>
            </p:cNvGrpSpPr>
            <p:nvPr/>
          </p:nvGrpSpPr>
          <p:grpSpPr bwMode="auto">
            <a:xfrm>
              <a:off x="5943600" y="1889268"/>
              <a:ext cx="2590800" cy="338554"/>
              <a:chOff x="6019800" y="3260868"/>
              <a:chExt cx="2590800" cy="338554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0385" y="3260868"/>
                <a:ext cx="1621357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/>
          <p:nvPr/>
        </p:nvSpPr>
        <p:spPr>
          <a:xfrm>
            <a:off x="3868480" y="5210723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>
          <a:xfrm>
            <a:off x="535402" y="0"/>
            <a:ext cx="8534400" cy="1143000"/>
          </a:xfrm>
        </p:spPr>
        <p:txBody>
          <a:bodyPr/>
          <a:lstStyle/>
          <a:p>
            <a:pPr algn="l"/>
            <a:r>
              <a:rPr lang="en-US" sz="4000" dirty="0" smtClean="0">
                <a:solidFill>
                  <a:srgbClr val="000090"/>
                </a:solidFill>
                <a:latin typeface="Calibri" charset="0"/>
                <a:ea typeface="ＭＳ Ｐゴシック" charset="0"/>
                <a:cs typeface="ＭＳ Ｐゴシック" charset="0"/>
              </a:rPr>
              <a:t>Analogy: mainframe to PC evolution</a:t>
            </a:r>
            <a:r>
              <a:rPr lang="en-US" sz="2400" baseline="30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*</a:t>
            </a:r>
            <a:endParaRPr lang="en-US" sz="4000" baseline="30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71" y="6550399"/>
            <a:ext cx="2254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Slide  courtesy: N. McKeown</a:t>
            </a:r>
            <a:endParaRPr lang="en-US" sz="1200" dirty="0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37091"/>
            <a:ext cx="687845" cy="3821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92</a:t>
            </a:fld>
            <a:endParaRPr lang="en-US" sz="1200" dirty="0">
              <a:latin typeface="Tahoma" charset="0"/>
            </a:endParaRPr>
          </a:p>
        </p:txBody>
      </p:sp>
      <p:sp>
        <p:nvSpPr>
          <p:cNvPr id="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36277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386" y="303523"/>
            <a:ext cx="892073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TimesLTPro-Roman"/>
              </a:rPr>
              <a:t>Given our understanding of the SDN architecture of Figure 5.14,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many questions</a:t>
            </a:r>
            <a:br>
              <a:rPr lang="en-GB" dirty="0">
                <a:solidFill>
                  <a:srgbClr val="C00000"/>
                </a:solidFill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latin typeface="TimesLTPro-Roman"/>
              </a:rPr>
              <a:t>naturally arise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. </a:t>
            </a:r>
            <a:r>
              <a:rPr lang="en-GB" dirty="0">
                <a:solidFill>
                  <a:srgbClr val="0070C0"/>
                </a:solidFill>
                <a:latin typeface="TimesLTPro-Roman"/>
              </a:rPr>
              <a:t>How and where are the flow tables actually computed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?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0070C0"/>
                </a:solidFill>
                <a:latin typeface="TimesLTPro-Roman"/>
              </a:rPr>
              <a:t>How </a:t>
            </a:r>
            <a:r>
              <a:rPr lang="en-GB" dirty="0">
                <a:solidFill>
                  <a:srgbClr val="0070C0"/>
                </a:solidFill>
                <a:latin typeface="TimesLTPro-Roman"/>
              </a:rPr>
              <a:t>are </a:t>
            </a:r>
            <a:r>
              <a:rPr lang="en-GB" dirty="0" smtClean="0">
                <a:solidFill>
                  <a:srgbClr val="0070C0"/>
                </a:solidFill>
                <a:latin typeface="TimesLTPro-Roman"/>
              </a:rPr>
              <a:t>these tables </a:t>
            </a:r>
            <a:r>
              <a:rPr lang="en-GB" dirty="0">
                <a:solidFill>
                  <a:srgbClr val="0070C0"/>
                </a:solidFill>
                <a:latin typeface="TimesLTPro-Roman"/>
              </a:rPr>
              <a:t>updated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in response to events at SDN-controlled devices (e.g., an attached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link going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up/down)?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0070C0"/>
                </a:solidFill>
                <a:latin typeface="TimesLTPro-Roman"/>
              </a:rPr>
              <a:t>And </a:t>
            </a:r>
            <a:r>
              <a:rPr lang="en-GB" dirty="0">
                <a:solidFill>
                  <a:srgbClr val="0070C0"/>
                </a:solidFill>
                <a:latin typeface="TimesLTPro-Roman"/>
              </a:rPr>
              <a:t>how are the flow table entries at multiple switches </a:t>
            </a:r>
            <a:r>
              <a:rPr lang="en-GB" dirty="0" smtClean="0">
                <a:solidFill>
                  <a:srgbClr val="0070C0"/>
                </a:solidFill>
                <a:latin typeface="TimesLTPro-Roman"/>
              </a:rPr>
              <a:t>coordinated in </a:t>
            </a:r>
            <a:r>
              <a:rPr lang="en-GB" dirty="0">
                <a:solidFill>
                  <a:srgbClr val="0070C0"/>
                </a:solidFill>
                <a:latin typeface="TimesLTPro-Roman"/>
              </a:rPr>
              <a:t>such a way as to result in </a:t>
            </a:r>
            <a:r>
              <a:rPr lang="en-GB" dirty="0" smtClean="0">
                <a:solidFill>
                  <a:srgbClr val="0070C0"/>
                </a:solidFill>
                <a:latin typeface="TimesLTPro-Roman"/>
              </a:rPr>
              <a:t>orchestrated (plan, coordinate) </a:t>
            </a:r>
            <a:r>
              <a:rPr lang="en-GB" dirty="0">
                <a:solidFill>
                  <a:srgbClr val="0070C0"/>
                </a:solidFill>
                <a:latin typeface="TimesLTPro-Roman"/>
              </a:rPr>
              <a:t>and consistent network-wide </a:t>
            </a:r>
            <a:r>
              <a:rPr lang="en-GB" dirty="0" smtClean="0">
                <a:solidFill>
                  <a:srgbClr val="0070C0"/>
                </a:solidFill>
                <a:latin typeface="TimesLTPro-Roman"/>
              </a:rPr>
              <a:t>functionality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(e.g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., end-to-end paths for forwarding packets from sources to destinations, or coordinated distributed firewalls)?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It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is the role of the SDN control plane to provide </a:t>
            </a:r>
            <a:r>
              <a:rPr lang="en-GB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these, and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many other, capabilities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1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387" y="45284"/>
            <a:ext cx="892073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latin typeface="BerkeleyPro-Black"/>
              </a:rPr>
              <a:t>5.5.2 </a:t>
            </a:r>
            <a:r>
              <a:rPr lang="en-GB" sz="2800" dirty="0">
                <a:solidFill>
                  <a:schemeClr val="accent6"/>
                </a:solidFill>
                <a:latin typeface="BerkeleyPro-Bold"/>
              </a:rPr>
              <a:t>The SDN Control Plane: SDN Controller </a:t>
            </a:r>
            <a:r>
              <a:rPr lang="en-GB" sz="2800" dirty="0" smtClean="0">
                <a:solidFill>
                  <a:schemeClr val="accent6"/>
                </a:solidFill>
                <a:latin typeface="BerkeleyPro-Bold"/>
              </a:rPr>
              <a:t>and SDN </a:t>
            </a:r>
            <a:r>
              <a:rPr lang="en-GB" sz="2800" dirty="0">
                <a:solidFill>
                  <a:schemeClr val="accent6"/>
                </a:solidFill>
                <a:latin typeface="BerkeleyPro-Bold"/>
              </a:rPr>
              <a:t>Network-control </a:t>
            </a:r>
            <a:r>
              <a:rPr lang="en-GB" sz="2800" dirty="0" smtClean="0">
                <a:solidFill>
                  <a:schemeClr val="accent6"/>
                </a:solidFill>
                <a:latin typeface="BerkeleyPro-Bold"/>
              </a:rPr>
              <a:t>Applications</a:t>
            </a:r>
          </a:p>
          <a:p>
            <a:endParaRPr lang="en-GB" sz="3200" dirty="0" smtClean="0">
              <a:solidFill>
                <a:srgbClr val="00AEEF"/>
              </a:solidFill>
              <a:latin typeface="BerkeleyPro-Bold"/>
            </a:endParaRPr>
          </a:p>
          <a:p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Let’s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begin our discussion of the SDN control plane in the abstract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by considering the generic capabilities that the control plane must provide. As we’ll see, this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abstract, “first principles” approach will lead us to an overall architecture that reflects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C00000"/>
                </a:solidFill>
                <a:latin typeface="TimesLTPro-Roman"/>
              </a:rPr>
              <a:t>how SDN control planes have been implemented in practice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.</a:t>
            </a:r>
          </a:p>
          <a:p>
            <a:r>
              <a:rPr lang="en-GB" dirty="0">
                <a:solidFill>
                  <a:srgbClr val="C0000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C00000"/>
                </a:solidFill>
                <a:latin typeface="TimesLTPro-Roman"/>
              </a:rPr>
            </a:b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SDN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control plane divides broadly into two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components</a:t>
            </a:r>
          </a:p>
          <a:p>
            <a:r>
              <a:rPr lang="en-GB" dirty="0">
                <a:solidFill>
                  <a:srgbClr val="C0000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C00000"/>
                </a:solidFill>
                <a:latin typeface="TimesLTPro-Roman"/>
              </a:rPr>
            </a:b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------</a:t>
            </a:r>
            <a:r>
              <a:rPr lang="en-GB" dirty="0" smtClean="0">
                <a:solidFill>
                  <a:srgbClr val="C00000"/>
                </a:solidFill>
                <a:latin typeface="TimesLTPro-Roman"/>
                <a:sym typeface="Wingdings" panose="05000000000000000000" pitchFamily="2" charset="2"/>
              </a:rPr>
              <a:t>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SDN controller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------</a:t>
            </a:r>
            <a:r>
              <a:rPr lang="en-GB" dirty="0" smtClean="0">
                <a:solidFill>
                  <a:srgbClr val="C00000"/>
                </a:solidFill>
                <a:latin typeface="TimesLTPro-Roman"/>
                <a:sym typeface="Wingdings" panose="05000000000000000000" pitchFamily="2" charset="2"/>
              </a:rPr>
              <a:t>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And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the SDN network-control applications.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Let’s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explore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controller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first. Many SDN controllers have been developed since the earliest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SDN controller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[</a:t>
            </a:r>
            <a:r>
              <a:rPr lang="en-GB" dirty="0" err="1">
                <a:solidFill>
                  <a:srgbClr val="231F20"/>
                </a:solidFill>
                <a:latin typeface="TimesLTPro-Roman"/>
              </a:rPr>
              <a:t>Gude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2008]; see [</a:t>
            </a:r>
            <a:r>
              <a:rPr lang="en-GB" dirty="0" err="1">
                <a:solidFill>
                  <a:srgbClr val="231F20"/>
                </a:solidFill>
                <a:latin typeface="TimesLTPro-Roman"/>
              </a:rPr>
              <a:t>Kreutz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2015] for an extremely thorough and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up-to-date survey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C0000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Figure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5.15 provides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 more detailed view of a generic SDN controller.  </a:t>
            </a:r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A controller’s </a:t>
            </a:r>
            <a:r>
              <a:rPr lang="en-GB" dirty="0">
                <a:solidFill>
                  <a:srgbClr val="00B050"/>
                </a:solidFill>
                <a:latin typeface="TimesLTPro-Roman"/>
              </a:rPr>
              <a:t>functionality can be broadly organized into three layers. </a:t>
            </a:r>
            <a:r>
              <a:rPr lang="en-GB" sz="3200" dirty="0">
                <a:solidFill>
                  <a:srgbClr val="00AEEF"/>
                </a:solidFill>
                <a:latin typeface="BerkeleyPro-Bold"/>
              </a:rPr>
              <a:t/>
            </a:r>
            <a:br>
              <a:rPr lang="en-GB" sz="3200" dirty="0">
                <a:solidFill>
                  <a:srgbClr val="00AEEF"/>
                </a:solidFill>
                <a:latin typeface="BerkeleyPro-Bold"/>
              </a:rPr>
            </a:br>
            <a:r>
              <a:rPr lang="en-GB" sz="3200" dirty="0">
                <a:solidFill>
                  <a:srgbClr val="00AEEF"/>
                </a:solidFill>
                <a:latin typeface="BerkeleyPro-Bold"/>
              </a:rPr>
              <a:t/>
            </a:r>
            <a:br>
              <a:rPr lang="en-GB" sz="3200" dirty="0">
                <a:solidFill>
                  <a:srgbClr val="00AEEF"/>
                </a:solidFill>
                <a:latin typeface="BerkeleyPro-Bold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2341231" y="2082088"/>
            <a:ext cx="5228030" cy="35686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438" name="Straight Connector 437"/>
          <p:cNvCxnSpPr>
            <a:endCxn id="217" idx="4"/>
          </p:cNvCxnSpPr>
          <p:nvPr/>
        </p:nvCxnSpPr>
        <p:spPr bwMode="auto">
          <a:xfrm flipH="1" flipV="1">
            <a:off x="5777281" y="1910774"/>
            <a:ext cx="605" cy="4077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5" name="Rounded Rectangle 374"/>
          <p:cNvSpPr/>
          <p:nvPr/>
        </p:nvSpPr>
        <p:spPr>
          <a:xfrm>
            <a:off x="2479739" y="3165861"/>
            <a:ext cx="4945030" cy="15537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2479739" y="4779178"/>
            <a:ext cx="4959028" cy="7379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6" name="Straight Connector 385"/>
          <p:cNvCxnSpPr/>
          <p:nvPr/>
        </p:nvCxnSpPr>
        <p:spPr bwMode="auto">
          <a:xfrm>
            <a:off x="2564746" y="5687428"/>
            <a:ext cx="486002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" name="TextBox 388"/>
          <p:cNvSpPr txBox="1"/>
          <p:nvPr/>
        </p:nvSpPr>
        <p:spPr>
          <a:xfrm>
            <a:off x="2496429" y="3773215"/>
            <a:ext cx="5089063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 smtClean="0">
                <a:latin typeface="Arial"/>
                <a:cs typeface="Arial"/>
              </a:rPr>
              <a:t>Network-wide distributed, robust  state management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2884907" y="5171961"/>
            <a:ext cx="4033912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 smtClean="0">
                <a:latin typeface="Arial"/>
                <a:cs typeface="Arial"/>
              </a:rPr>
              <a:t>Communication to/from controlled devices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2798837" y="4140643"/>
            <a:ext cx="1244650" cy="459826"/>
            <a:chOff x="3128876" y="457817"/>
            <a:chExt cx="1432326" cy="459826"/>
          </a:xfrm>
        </p:grpSpPr>
        <p:sp>
          <p:nvSpPr>
            <p:cNvPr id="402" name="Rounded Rectangle 40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198388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Link-state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882441" y="4140643"/>
            <a:ext cx="1022824" cy="459826"/>
            <a:chOff x="3086839" y="457817"/>
            <a:chExt cx="1525489" cy="459826"/>
          </a:xfrm>
        </p:grpSpPr>
        <p:sp>
          <p:nvSpPr>
            <p:cNvPr id="405" name="Rounded Rectangle 404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3086839" y="541671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switch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4190969" y="4140643"/>
            <a:ext cx="960359" cy="459826"/>
            <a:chOff x="3128876" y="457817"/>
            <a:chExt cx="1432326" cy="459826"/>
          </a:xfrm>
        </p:grpSpPr>
        <p:sp>
          <p:nvSpPr>
            <p:cNvPr id="408" name="Rounded Rectangle 407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host info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3647075" y="3277496"/>
            <a:ext cx="889706" cy="459826"/>
            <a:chOff x="3128876" y="457817"/>
            <a:chExt cx="1432326" cy="459826"/>
          </a:xfrm>
        </p:grpSpPr>
        <p:sp>
          <p:nvSpPr>
            <p:cNvPr id="411" name="Rounded Rectangle 410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3198565" y="541671"/>
              <a:ext cx="130204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statistics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5445049" y="3289355"/>
            <a:ext cx="1032905" cy="459826"/>
            <a:chOff x="3079326" y="457817"/>
            <a:chExt cx="1540525" cy="459826"/>
          </a:xfrm>
        </p:grpSpPr>
        <p:sp>
          <p:nvSpPr>
            <p:cNvPr id="414" name="Rounded Rectangle 413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3079326" y="541671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flow tables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16" name="TextBox 415"/>
          <p:cNvSpPr txBox="1"/>
          <p:nvPr/>
        </p:nvSpPr>
        <p:spPr>
          <a:xfrm>
            <a:off x="4667424" y="307320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5213945" y="3979419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3400736" y="4871857"/>
            <a:ext cx="1257452" cy="286824"/>
            <a:chOff x="3128876" y="457775"/>
            <a:chExt cx="1432326" cy="459868"/>
          </a:xfrm>
        </p:grpSpPr>
        <p:sp>
          <p:nvSpPr>
            <p:cNvPr id="419" name="Rounded Rectangle 41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OpenFlow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5269968" y="4876640"/>
            <a:ext cx="1244650" cy="307410"/>
            <a:chOff x="3128876" y="457817"/>
            <a:chExt cx="1432326" cy="459826"/>
          </a:xfrm>
        </p:grpSpPr>
        <p:sp>
          <p:nvSpPr>
            <p:cNvPr id="422" name="Rounded Rectangle 42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3" name="TextBox 422"/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SNMP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24" name="TextBox 423"/>
          <p:cNvSpPr txBox="1"/>
          <p:nvPr/>
        </p:nvSpPr>
        <p:spPr>
          <a:xfrm>
            <a:off x="4652725" y="458514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36" name="Straight Connector 435"/>
          <p:cNvCxnSpPr>
            <a:endCxn id="211" idx="4"/>
          </p:cNvCxnSpPr>
          <p:nvPr/>
        </p:nvCxnSpPr>
        <p:spPr bwMode="auto">
          <a:xfrm flipV="1">
            <a:off x="3368749" y="1866354"/>
            <a:ext cx="4943" cy="3880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7" name="Straight Connector 436"/>
          <p:cNvCxnSpPr>
            <a:endCxn id="215" idx="2"/>
          </p:cNvCxnSpPr>
          <p:nvPr/>
        </p:nvCxnSpPr>
        <p:spPr bwMode="auto">
          <a:xfrm flipH="1" flipV="1">
            <a:off x="4598166" y="1876324"/>
            <a:ext cx="5609" cy="30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Straight Connector 147"/>
          <p:cNvCxnSpPr/>
          <p:nvPr/>
        </p:nvCxnSpPr>
        <p:spPr bwMode="auto">
          <a:xfrm>
            <a:off x="2606437" y="2342893"/>
            <a:ext cx="481833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" name="Rounded Rectangle 145"/>
          <p:cNvSpPr/>
          <p:nvPr/>
        </p:nvSpPr>
        <p:spPr>
          <a:xfrm>
            <a:off x="2479739" y="2182258"/>
            <a:ext cx="4951677" cy="9329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25" name="Group 424"/>
          <p:cNvGrpSpPr/>
          <p:nvPr/>
        </p:nvGrpSpPr>
        <p:grpSpPr>
          <a:xfrm>
            <a:off x="2969133" y="2550631"/>
            <a:ext cx="1033900" cy="504412"/>
            <a:chOff x="3103238" y="432317"/>
            <a:chExt cx="1461287" cy="504412"/>
          </a:xfrm>
        </p:grpSpPr>
        <p:sp>
          <p:nvSpPr>
            <p:cNvPr id="426" name="Rounded Rectangle 425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network graph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5936687" y="2596585"/>
            <a:ext cx="1033900" cy="459826"/>
            <a:chOff x="3103238" y="457817"/>
            <a:chExt cx="1461287" cy="459826"/>
          </a:xfrm>
        </p:grpSpPr>
        <p:sp>
          <p:nvSpPr>
            <p:cNvPr id="429" name="Rounded Rectangle 428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intent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4160760" y="2549087"/>
            <a:ext cx="1033900" cy="504412"/>
            <a:chOff x="3103238" y="432317"/>
            <a:chExt cx="1461287" cy="504412"/>
          </a:xfrm>
        </p:grpSpPr>
        <p:sp>
          <p:nvSpPr>
            <p:cNvPr id="432" name="Rounded Rectangle 431"/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400" dirty="0" err="1" smtClean="0">
                  <a:latin typeface="Arial"/>
                  <a:cs typeface="Arial"/>
                </a:rPr>
                <a:t>RESTful</a:t>
              </a:r>
              <a:endParaRPr lang="en-US" sz="1400" dirty="0" smtClean="0">
                <a:latin typeface="Arial"/>
                <a:cs typeface="Arial"/>
              </a:endParaRPr>
            </a:p>
            <a:p>
              <a:pPr algn="ctr">
                <a:lnSpc>
                  <a:spcPts val="1600"/>
                </a:lnSpc>
              </a:pPr>
              <a:r>
                <a:rPr lang="en-US" sz="1400" dirty="0" smtClean="0">
                  <a:latin typeface="Arial"/>
                  <a:cs typeface="Arial"/>
                </a:rPr>
                <a:t>API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434" name="TextBox 433"/>
          <p:cNvSpPr txBox="1"/>
          <p:nvPr/>
        </p:nvSpPr>
        <p:spPr>
          <a:xfrm>
            <a:off x="5282722" y="23996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2710618" y="2216488"/>
            <a:ext cx="4914815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 smtClean="0">
                <a:latin typeface="Arial"/>
                <a:cs typeface="Arial"/>
              </a:rPr>
              <a:t>Interface, abstractions for network control apps</a:t>
            </a:r>
          </a:p>
        </p:txBody>
      </p:sp>
      <p:cxnSp>
        <p:nvCxnSpPr>
          <p:cNvPr id="549" name="Straight Connector 548"/>
          <p:cNvCxnSpPr/>
          <p:nvPr/>
        </p:nvCxnSpPr>
        <p:spPr bwMode="auto">
          <a:xfrm>
            <a:off x="2561183" y="2010842"/>
            <a:ext cx="4753400" cy="195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493875" y="3521589"/>
            <a:ext cx="146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SDN</a:t>
            </a:r>
          </a:p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471457" y="5780474"/>
            <a:ext cx="2979208" cy="973667"/>
            <a:chOff x="2592388" y="5601756"/>
            <a:chExt cx="4027487" cy="939800"/>
          </a:xfrm>
        </p:grpSpPr>
        <p:sp>
          <p:nvSpPr>
            <p:cNvPr id="149" name="Freeform 2"/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347"/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200" name="Oval 199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3" name="Freeform 202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07" name="Straight Connector 206"/>
              <p:cNvCxnSpPr>
                <a:endCxn id="2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347"/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91" name="Oval 190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4" name="Freeform 193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8" name="Straight Connector 197"/>
              <p:cNvCxnSpPr>
                <a:endCxn id="19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347"/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82" name="Oval 18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9" name="Straight Connector 188"/>
              <p:cNvCxnSpPr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347"/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172" name="Oval 171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5" name="Freeform 174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" name="Freeform 17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" name="Freeform 17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" name="Freeform 17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0" name="Straight Connector 179"/>
              <p:cNvCxnSpPr>
                <a:endCxn id="17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347"/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163" name="Oval 162"/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Freeform 166"/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Freeform 167"/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" name="Freeform 168"/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0" name="Straight Connector 169"/>
              <p:cNvCxnSpPr>
                <a:endCxn id="16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1" name="Rectangle 630"/>
          <p:cNvSpPr/>
          <p:nvPr/>
        </p:nvSpPr>
        <p:spPr>
          <a:xfrm>
            <a:off x="2606860" y="5724971"/>
            <a:ext cx="5334198" cy="113302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2861956" y="1276178"/>
            <a:ext cx="1023471" cy="590176"/>
            <a:chOff x="4721412" y="1277470"/>
            <a:chExt cx="1023471" cy="590176"/>
          </a:xfrm>
        </p:grpSpPr>
        <p:sp>
          <p:nvSpPr>
            <p:cNvPr id="211" name="Oval 210"/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routing</a:t>
              </a:r>
              <a:endParaRPr lang="en-US" dirty="0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075652" y="1301675"/>
            <a:ext cx="1023471" cy="590176"/>
            <a:chOff x="6106459" y="1967753"/>
            <a:chExt cx="1023471" cy="590176"/>
          </a:xfrm>
        </p:grpSpPr>
        <p:sp>
          <p:nvSpPr>
            <p:cNvPr id="214" name="Oval 213"/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access </a:t>
              </a:r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control</a:t>
              </a:r>
              <a:endParaRPr lang="en-US" dirty="0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5265545" y="1320598"/>
            <a:ext cx="1023471" cy="590176"/>
            <a:chOff x="6938682" y="977153"/>
            <a:chExt cx="1023471" cy="590176"/>
          </a:xfrm>
        </p:grpSpPr>
        <p:sp>
          <p:nvSpPr>
            <p:cNvPr id="217" name="Oval 216"/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/>
                <a:t>load</a:t>
              </a:r>
            </a:p>
            <a:p>
              <a:pPr algn="ctr">
                <a:lnSpc>
                  <a:spcPct val="80000"/>
                </a:lnSpc>
              </a:pPr>
              <a:r>
                <a:rPr lang="en-US" dirty="0" smtClean="0"/>
                <a:t>balance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2243683" y="1143000"/>
            <a:ext cx="4965002" cy="78359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3" name="Freeform 222"/>
          <p:cNvSpPr/>
          <p:nvPr/>
        </p:nvSpPr>
        <p:spPr bwMode="auto">
          <a:xfrm rot="10800000">
            <a:off x="7562568" y="4626242"/>
            <a:ext cx="222179" cy="1166655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20385 w 220240"/>
              <a:gd name="connsiteY0" fmla="*/ 745656 h 1058154"/>
              <a:gd name="connsiteX1" fmla="*/ 214305 w 220240"/>
              <a:gd name="connsiteY1" fmla="*/ 0 h 1058154"/>
              <a:gd name="connsiteX2" fmla="*/ 220240 w 220240"/>
              <a:gd name="connsiteY2" fmla="*/ 1027869 h 1058154"/>
              <a:gd name="connsiteX3" fmla="*/ 68 w 220240"/>
              <a:gd name="connsiteY3" fmla="*/ 986902 h 1058154"/>
              <a:gd name="connsiteX4" fmla="*/ 20385 w 220240"/>
              <a:gd name="connsiteY4" fmla="*/ 745656 h 1058154"/>
              <a:gd name="connsiteX0" fmla="*/ 20385 w 220240"/>
              <a:gd name="connsiteY0" fmla="*/ 745656 h 1068836"/>
              <a:gd name="connsiteX1" fmla="*/ 214305 w 220240"/>
              <a:gd name="connsiteY1" fmla="*/ 0 h 1068836"/>
              <a:gd name="connsiteX2" fmla="*/ 220240 w 220240"/>
              <a:gd name="connsiteY2" fmla="*/ 1027869 h 1068836"/>
              <a:gd name="connsiteX3" fmla="*/ 68 w 220240"/>
              <a:gd name="connsiteY3" fmla="*/ 986902 h 1068836"/>
              <a:gd name="connsiteX4" fmla="*/ 20385 w 220240"/>
              <a:gd name="connsiteY4" fmla="*/ 745656 h 1068836"/>
              <a:gd name="connsiteX0" fmla="*/ 15446 w 215301"/>
              <a:gd name="connsiteY0" fmla="*/ 745656 h 1057581"/>
              <a:gd name="connsiteX1" fmla="*/ 209366 w 215301"/>
              <a:gd name="connsiteY1" fmla="*/ 0 h 1057581"/>
              <a:gd name="connsiteX2" fmla="*/ 215301 w 215301"/>
              <a:gd name="connsiteY2" fmla="*/ 1027869 h 1057581"/>
              <a:gd name="connsiteX3" fmla="*/ 87 w 215301"/>
              <a:gd name="connsiteY3" fmla="*/ 888484 h 1057581"/>
              <a:gd name="connsiteX4" fmla="*/ 15446 w 215301"/>
              <a:gd name="connsiteY4" fmla="*/ 745656 h 1057581"/>
              <a:gd name="connsiteX0" fmla="*/ 15446 w 215301"/>
              <a:gd name="connsiteY0" fmla="*/ 745656 h 1063397"/>
              <a:gd name="connsiteX1" fmla="*/ 209366 w 215301"/>
              <a:gd name="connsiteY1" fmla="*/ 0 h 1063397"/>
              <a:gd name="connsiteX2" fmla="*/ 215301 w 215301"/>
              <a:gd name="connsiteY2" fmla="*/ 1027869 h 1063397"/>
              <a:gd name="connsiteX3" fmla="*/ 87 w 215301"/>
              <a:gd name="connsiteY3" fmla="*/ 888484 h 1063397"/>
              <a:gd name="connsiteX4" fmla="*/ 15446 w 215301"/>
              <a:gd name="connsiteY4" fmla="*/ 745656 h 1063397"/>
              <a:gd name="connsiteX0" fmla="*/ 15446 w 215301"/>
              <a:gd name="connsiteY0" fmla="*/ 745656 h 1027869"/>
              <a:gd name="connsiteX1" fmla="*/ 209366 w 215301"/>
              <a:gd name="connsiteY1" fmla="*/ 0 h 1027869"/>
              <a:gd name="connsiteX2" fmla="*/ 215301 w 215301"/>
              <a:gd name="connsiteY2" fmla="*/ 1027869 h 1027869"/>
              <a:gd name="connsiteX3" fmla="*/ 87 w 215301"/>
              <a:gd name="connsiteY3" fmla="*/ 888484 h 1027869"/>
              <a:gd name="connsiteX4" fmla="*/ 15446 w 215301"/>
              <a:gd name="connsiteY4" fmla="*/ 745656 h 1027869"/>
              <a:gd name="connsiteX0" fmla="*/ 2945 w 215465"/>
              <a:gd name="connsiteY0" fmla="*/ 0 h 1166325"/>
              <a:gd name="connsiteX1" fmla="*/ 209530 w 215465"/>
              <a:gd name="connsiteY1" fmla="*/ 138456 h 1166325"/>
              <a:gd name="connsiteX2" fmla="*/ 215465 w 215465"/>
              <a:gd name="connsiteY2" fmla="*/ 1166325 h 1166325"/>
              <a:gd name="connsiteX3" fmla="*/ 251 w 215465"/>
              <a:gd name="connsiteY3" fmla="*/ 1026940 h 1166325"/>
              <a:gd name="connsiteX4" fmla="*/ 2945 w 215465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24" name="Group 950"/>
          <p:cNvGrpSpPr>
            <a:grpSpLocks/>
          </p:cNvGrpSpPr>
          <p:nvPr/>
        </p:nvGrpSpPr>
        <p:grpSpPr bwMode="auto">
          <a:xfrm>
            <a:off x="7763077" y="5170004"/>
            <a:ext cx="251561" cy="564103"/>
            <a:chOff x="4140" y="429"/>
            <a:chExt cx="1425" cy="2396"/>
          </a:xfrm>
        </p:grpSpPr>
        <p:sp>
          <p:nvSpPr>
            <p:cNvPr id="226" name="Freeform 95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95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95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1" name="Group 95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6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2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3" name="Group 96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4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4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" name="Group 96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2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7" name="Freeform 96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96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0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9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97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97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97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8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6" name="Text Box 167"/>
          <p:cNvSpPr txBox="1">
            <a:spLocks noChangeArrowheads="1"/>
          </p:cNvSpPr>
          <p:nvPr/>
        </p:nvSpPr>
        <p:spPr bwMode="auto">
          <a:xfrm>
            <a:off x="542925" y="236538"/>
            <a:ext cx="6168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 smtClean="0">
                <a:solidFill>
                  <a:srgbClr val="000099"/>
                </a:solidFill>
                <a:latin typeface="Gill Sans MT" charset="0"/>
              </a:rPr>
              <a:t>Components of SDN controller</a:t>
            </a:r>
            <a:endParaRPr lang="en-US" sz="3600" dirty="0">
              <a:solidFill>
                <a:srgbClr val="000099"/>
              </a:solidFill>
              <a:latin typeface="Gill Sans MT" charset="0"/>
            </a:endParaRPr>
          </a:p>
        </p:txBody>
      </p:sp>
      <p:pic>
        <p:nvPicPr>
          <p:cNvPr id="209" name="Picture 5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76288"/>
            <a:ext cx="6181825" cy="15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508" y="4804221"/>
            <a:ext cx="1989074" cy="1343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olidFill>
                  <a:srgbClr val="CC0000"/>
                </a:solidFill>
                <a:latin typeface="+mn-lt"/>
              </a:rPr>
              <a:t>communication layer</a:t>
            </a:r>
            <a:r>
              <a:rPr lang="en-US" dirty="0" smtClean="0">
                <a:latin typeface="+mn-lt"/>
              </a:rPr>
              <a:t>: communicate between SDN controller and controlled switches</a:t>
            </a:r>
            <a:endParaRPr lang="en-US" dirty="0">
              <a:latin typeface="+mn-lt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213602" y="3120682"/>
            <a:ext cx="2127384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00"/>
                </a:solidFill>
                <a:latin typeface="+mn-lt"/>
              </a:rPr>
              <a:t>N</a:t>
            </a:r>
            <a:r>
              <a:rPr lang="en-US" dirty="0" smtClean="0">
                <a:solidFill>
                  <a:srgbClr val="CC0000"/>
                </a:solidFill>
                <a:latin typeface="+mn-lt"/>
              </a:rPr>
              <a:t>etwork-wide state management layer</a:t>
            </a:r>
            <a:r>
              <a:rPr lang="en-US" dirty="0" smtClean="0">
                <a:latin typeface="+mn-lt"/>
              </a:rPr>
              <a:t>: state of networks links, switches, services: a </a:t>
            </a:r>
            <a:r>
              <a:rPr lang="en-US" i="1" dirty="0" smtClean="0">
                <a:solidFill>
                  <a:srgbClr val="000099"/>
                </a:solidFill>
                <a:latin typeface="+mn-lt"/>
              </a:rPr>
              <a:t>distributed database</a:t>
            </a:r>
            <a:endParaRPr lang="en-US" i="1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267459" y="1957325"/>
            <a:ext cx="2127384" cy="109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CC0000"/>
                </a:solidFill>
                <a:latin typeface="+mn-lt"/>
              </a:rPr>
              <a:t>Interface layer to network control apps:  </a:t>
            </a:r>
            <a:r>
              <a:rPr lang="en-US" dirty="0" smtClean="0">
                <a:latin typeface="+mn-lt"/>
              </a:rPr>
              <a:t>abstractions API</a:t>
            </a:r>
            <a:endParaRPr lang="en-US" i="1" dirty="0">
              <a:latin typeface="+mn-lt"/>
            </a:endParaRPr>
          </a:p>
        </p:txBody>
      </p:sp>
      <p:sp>
        <p:nvSpPr>
          <p:cNvPr id="2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475895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Tahoma" charset="0"/>
              </a:rPr>
              <a:t>5-</a:t>
            </a:r>
            <a:fld id="{8E8C6E93-DF5B-BC4B-80F9-500DED1EEDCC}" type="slidenum">
              <a:rPr lang="en-US" sz="1200">
                <a:latin typeface="Tahoma" charset="0"/>
              </a:rPr>
              <a:pPr/>
              <a:t>95</a:t>
            </a:fld>
            <a:endParaRPr lang="en-US" sz="1200" dirty="0">
              <a:latin typeface="Tahoma" charset="0"/>
            </a:endParaRPr>
          </a:p>
        </p:txBody>
      </p:sp>
      <p:sp>
        <p:nvSpPr>
          <p:cNvPr id="2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475081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Network </a:t>
            </a:r>
            <a:r>
              <a:rPr lang="en-US" sz="1200" dirty="0" smtClean="0">
                <a:solidFill>
                  <a:srgbClr val="000000"/>
                </a:solidFill>
                <a:latin typeface="Tahoma" charset="0"/>
                <a:cs typeface="Arial" charset="0"/>
              </a:rPr>
              <a:t>Layer: Control Plane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0382" y="1044092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Figure 5.15 </a:t>
            </a:r>
            <a:endParaRPr lang="en-GB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0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9" grpId="0"/>
      <p:bldP spid="2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109929"/>
            <a:ext cx="9073662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•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A communication layer: </a:t>
            </a:r>
            <a:endParaRPr lang="en-GB" sz="2000" b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endParaRPr lang="en-GB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r>
              <a:rPr lang="en-GB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Communicating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between the SDN controller and controlled network devices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Italic"/>
            </a:endParaRPr>
          </a:p>
          <a:p>
            <a:endParaRPr lang="en-GB" dirty="0">
              <a:solidFill>
                <a:srgbClr val="231F20"/>
              </a:solidFill>
              <a:latin typeface="TimesLTPro-Italic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Clearly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if an SDN controller is going to control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operation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of a remote SDN-enabled switch, host, or other device,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a protocol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is needed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to transfer information between the controller and that device. </a:t>
            </a:r>
            <a:endParaRPr lang="en-GB" dirty="0" smtClean="0">
              <a:solidFill>
                <a:srgbClr val="C0000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 addition, 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device must be able to communicate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locally-observed events to the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controller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(e.g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., a message indicating that an attached link has gone up or down, that a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device has just joined the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network)</a:t>
            </a: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These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events provide the SDN controller with an up-to-date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view of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network’s state. This protocol constitutes the lowest layer of the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controller architecture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as shown in Figure 5.15.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communication between the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controller and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the controlled devices cross what has come to be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known as the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controller’s “southbound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” interface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In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Section 5.5.2, we’ll study </a:t>
            </a:r>
            <a:r>
              <a:rPr lang="en-GB" dirty="0" err="1">
                <a:solidFill>
                  <a:srgbClr val="231F20"/>
                </a:solidFill>
                <a:latin typeface="TimesLTPro-Roman"/>
              </a:rPr>
              <a:t>OpenFlow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—a specific protocol that provides this communication functionality. </a:t>
            </a:r>
            <a:r>
              <a:rPr lang="en-GB" b="1" dirty="0" err="1">
                <a:solidFill>
                  <a:srgbClr val="C00000"/>
                </a:solidFill>
                <a:latin typeface="TimesLTPro-Roman"/>
              </a:rPr>
              <a:t>OpenFlow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 is </a:t>
            </a:r>
            <a:r>
              <a:rPr lang="en-GB" b="1" dirty="0" smtClean="0">
                <a:solidFill>
                  <a:srgbClr val="C00000"/>
                </a:solidFill>
                <a:latin typeface="TimesLTPro-Roman"/>
              </a:rPr>
              <a:t>implemented in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most, if not all, SDN controllers.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7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899" y="153638"/>
            <a:ext cx="8983226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•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A network-wide state-management layer. </a:t>
            </a:r>
            <a:endParaRPr lang="en-GB" sz="2000" b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endParaRPr lang="en-GB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LTPro-Italic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ultimate control decisions made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by 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SDN control plane—e.g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.,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TimesLTPro-Roman"/>
              </a:rPr>
              <a:t>C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onfiguring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flow tables in all switches to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achieve the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desired end-end forwarding,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TimesLTPro-Roman"/>
              </a:rPr>
              <a:t>T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o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implement load balancing,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TimesLTPro-Roman"/>
              </a:rPr>
              <a:t>O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to implement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particular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firewalling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capability—will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require that the controller have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up-to-date information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about state of the networks’ hosts, links, switches, and other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SDN controlled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devices.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switch’s flow table contains counters whose values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might also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be profitably used by network-control applications; these values should thus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>be available to the applications.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b="1" dirty="0" smtClean="0">
                <a:solidFill>
                  <a:srgbClr val="C00000"/>
                </a:solidFill>
                <a:latin typeface="TimesLTPro-Roman"/>
              </a:rPr>
              <a:t>Since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the ultimate aim of the control plane is </a:t>
            </a:r>
            <a:r>
              <a:rPr lang="en-GB" b="1" dirty="0" smtClean="0">
                <a:solidFill>
                  <a:srgbClr val="C00000"/>
                </a:solidFill>
                <a:latin typeface="TimesLTPro-Roman"/>
              </a:rPr>
              <a:t>to determine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flow tables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for the various controlled devices,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>
                <a:solidFill>
                  <a:srgbClr val="231F20"/>
                </a:solidFill>
                <a:latin typeface="TimesLTPro-Roman"/>
              </a:rPr>
              <a:t>A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controller might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also maintain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a copy of these tables.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These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pieces of information all constitute examples of the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network-wide “state” maintained by the SDN controller.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2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386" y="150725"/>
            <a:ext cx="8920739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• </a:t>
            </a:r>
            <a:r>
              <a:rPr lang="en-GB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Italic"/>
              </a:rPr>
              <a:t>The interface to the network-control application layer</a:t>
            </a:r>
            <a:r>
              <a:rPr lang="en-GB" dirty="0">
                <a:solidFill>
                  <a:srgbClr val="231F20"/>
                </a:solidFill>
                <a:latin typeface="TimesLTPro-Italic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Italic"/>
            </a:endParaRPr>
          </a:p>
          <a:p>
            <a:endParaRPr lang="en-GB" dirty="0">
              <a:solidFill>
                <a:srgbClr val="231F20"/>
              </a:solidFill>
              <a:latin typeface="TimesLTPro-Italic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The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controller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interacts with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network-control applications through its “</a:t>
            </a:r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northbound” interface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00B050"/>
                </a:solidFill>
                <a:latin typeface="TimesLTPro-Roman"/>
              </a:rPr>
              <a:t>This API </a:t>
            </a:r>
            <a:r>
              <a:rPr lang="en-GB" dirty="0">
                <a:solidFill>
                  <a:srgbClr val="00B050"/>
                </a:solidFill>
              </a:rPr>
              <a:t>allows network-control applications to read/write network state and flow </a:t>
            </a:r>
            <a:r>
              <a:rPr lang="en-GB" dirty="0" smtClean="0">
                <a:solidFill>
                  <a:srgbClr val="00B050"/>
                </a:solidFill>
              </a:rPr>
              <a:t>tables within </a:t>
            </a:r>
            <a:r>
              <a:rPr lang="en-GB" dirty="0">
                <a:solidFill>
                  <a:srgbClr val="00B050"/>
                </a:solidFill>
              </a:rPr>
              <a:t>the state-management layer</a:t>
            </a:r>
            <a:r>
              <a:rPr lang="en-GB" dirty="0"/>
              <a:t>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Applications </a:t>
            </a:r>
            <a:r>
              <a:rPr lang="en-GB" dirty="0"/>
              <a:t>can register to be notified </a:t>
            </a:r>
            <a:r>
              <a:rPr lang="en-GB" dirty="0" smtClean="0"/>
              <a:t>when state-change </a:t>
            </a:r>
            <a:r>
              <a:rPr lang="en-GB" dirty="0"/>
              <a:t>events occur, so that they can take actions in response to </a:t>
            </a:r>
            <a:r>
              <a:rPr lang="en-GB" dirty="0" smtClean="0"/>
              <a:t>network event </a:t>
            </a:r>
            <a:r>
              <a:rPr lang="en-GB" dirty="0"/>
              <a:t>notifications sent from SDN-controlled devices.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Different </a:t>
            </a:r>
            <a:r>
              <a:rPr lang="en-GB" dirty="0"/>
              <a:t>types of </a:t>
            </a:r>
            <a:r>
              <a:rPr lang="en-GB" dirty="0" smtClean="0"/>
              <a:t>APIs may </a:t>
            </a:r>
            <a:r>
              <a:rPr lang="en-GB" dirty="0"/>
              <a:t>be provided; we’ll see that two popular SDN controllers communicate </a:t>
            </a:r>
            <a:r>
              <a:rPr lang="en-GB" dirty="0" smtClean="0"/>
              <a:t>with their </a:t>
            </a:r>
            <a:r>
              <a:rPr lang="en-GB" dirty="0"/>
              <a:t>applications using a REST [Fielding 2000] request-response interface.</a:t>
            </a:r>
            <a:br>
              <a:rPr lang="en-GB" dirty="0"/>
            </a:br>
            <a:endParaRPr lang="en-GB" dirty="0" smtClean="0"/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1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4-</a:t>
            </a:r>
            <a:fld id="{7EFC9773-7379-5049-A6C9-0C8EEEC5C54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0435" y="84530"/>
            <a:ext cx="89106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We </a:t>
            </a:r>
            <a:r>
              <a:rPr lang="en-GB" dirty="0"/>
              <a:t>have noted several times that an </a:t>
            </a:r>
            <a:r>
              <a:rPr lang="en-GB" dirty="0">
                <a:solidFill>
                  <a:srgbClr val="C00000"/>
                </a:solidFill>
              </a:rPr>
              <a:t>SDN controller can be considered to be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“logically centralized,</a:t>
            </a:r>
            <a:r>
              <a:rPr lang="en-GB" dirty="0"/>
              <a:t>” i.e., that the controller may be viewed externally (e.g., from the</a:t>
            </a:r>
            <a:br>
              <a:rPr lang="en-GB" dirty="0"/>
            </a:br>
            <a:r>
              <a:rPr lang="en-GB" dirty="0"/>
              <a:t>point of view of SDN-controlled devices and external network-control applications) </a:t>
            </a:r>
            <a:r>
              <a:rPr lang="en-GB" b="1" dirty="0">
                <a:solidFill>
                  <a:srgbClr val="C00000"/>
                </a:solidFill>
                <a:latin typeface="TimesLTPro-Roman"/>
              </a:rPr>
              <a:t>as a single, monolithic service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However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, these services and the databases used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to hold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state information are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implemented in practice by a </a:t>
            </a:r>
            <a:r>
              <a:rPr lang="en-GB" dirty="0">
                <a:solidFill>
                  <a:srgbClr val="C00000"/>
                </a:solidFill>
                <a:latin typeface="TimesLTPro-Italic"/>
              </a:rPr>
              <a:t>distributed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set of 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servers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for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fault tolerance, high availability, or for performance reasons. </a:t>
            </a:r>
            <a:endParaRPr lang="en-GB" dirty="0" smtClean="0">
              <a:solidFill>
                <a:srgbClr val="231F20"/>
              </a:solidFill>
              <a:latin typeface="TimesLTPro-Roman"/>
            </a:endParaRPr>
          </a:p>
          <a:p>
            <a:endParaRPr lang="en-GB" dirty="0">
              <a:solidFill>
                <a:srgbClr val="231F20"/>
              </a:solidFill>
              <a:latin typeface="TimesLTPro-Roman"/>
            </a:endParaRPr>
          </a:p>
          <a:p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Modern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controllers such as </a:t>
            </a:r>
            <a:r>
              <a:rPr lang="en-GB" dirty="0" err="1" smtClean="0">
                <a:solidFill>
                  <a:srgbClr val="C00000"/>
                </a:solidFill>
                <a:latin typeface="TimesLTPro-Roman"/>
              </a:rPr>
              <a:t>OpenDaylight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 [</a:t>
            </a:r>
            <a:r>
              <a:rPr lang="en-GB" dirty="0" err="1" smtClean="0">
                <a:solidFill>
                  <a:srgbClr val="C00000"/>
                </a:solidFill>
                <a:latin typeface="TimesLTPro-Roman"/>
              </a:rPr>
              <a:t>OpenDaylight</a:t>
            </a:r>
            <a:r>
              <a:rPr lang="en-GB" dirty="0" smtClean="0">
                <a:solidFill>
                  <a:srgbClr val="C00000"/>
                </a:solidFill>
                <a:latin typeface="TimesLTPro-Roman"/>
              </a:rPr>
              <a:t> </a:t>
            </a:r>
            <a:r>
              <a:rPr lang="en-GB" dirty="0">
                <a:solidFill>
                  <a:srgbClr val="C00000"/>
                </a:solidFill>
                <a:latin typeface="TimesLTPro-Roman"/>
              </a:rPr>
              <a:t>Lithium 2016] and ONOS [ONOS 2016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]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have placed considerable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emphasis on architecting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LTPro-Roman"/>
              </a:rPr>
              <a:t>a logically centralized but physically distributed controller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 platform that provides scalable services and high availability to </a:t>
            </a:r>
            <a:r>
              <a:rPr lang="en-GB" dirty="0" smtClean="0">
                <a:solidFill>
                  <a:srgbClr val="231F20"/>
                </a:solidFill>
                <a:latin typeface="TimesLTPro-Roman"/>
              </a:rPr>
              <a:t>the controlled </a:t>
            </a:r>
            <a:r>
              <a:rPr lang="en-GB" dirty="0">
                <a:solidFill>
                  <a:srgbClr val="231F20"/>
                </a:solidFill>
                <a:latin typeface="TimesLTPro-Roman"/>
              </a:rPr>
              <a:t>devices and network-control applications alike.</a:t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r>
              <a:rPr lang="en-GB" dirty="0">
                <a:solidFill>
                  <a:srgbClr val="231F20"/>
                </a:solidFill>
                <a:latin typeface="TimesLTPro-Roman"/>
              </a:rPr>
              <a:t/>
            </a:r>
            <a:br>
              <a:rPr lang="en-GB" dirty="0">
                <a:solidFill>
                  <a:srgbClr val="231F20"/>
                </a:solidFill>
                <a:latin typeface="TimesLTPro-Roman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0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bg1">
                <a:lumMod val="95000"/>
              </a:schemeClr>
            </a:gs>
            <a:gs pos="100000">
              <a:schemeClr val="accent5">
                <a:lumMod val="75000"/>
              </a:schemeClr>
            </a:gs>
          </a:gsLst>
        </a:gra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34244</TotalTime>
  <Words>12019</Words>
  <Application>Microsoft Office PowerPoint</Application>
  <PresentationFormat>On-screen Show (4:3)</PresentationFormat>
  <Paragraphs>2349</Paragraphs>
  <Slides>141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63" baseType="lpstr">
      <vt:lpstr>MS Mincho</vt:lpstr>
      <vt:lpstr>ＭＳ Ｐゴシック</vt:lpstr>
      <vt:lpstr>Arial</vt:lpstr>
      <vt:lpstr>Arial Narrow</vt:lpstr>
      <vt:lpstr>BerkeleyPro-Black</vt:lpstr>
      <vt:lpstr>BerkeleyPro-Bold</vt:lpstr>
      <vt:lpstr>Calibri</vt:lpstr>
      <vt:lpstr>Comic Sans MS</vt:lpstr>
      <vt:lpstr>CourierPSPro-Regular</vt:lpstr>
      <vt:lpstr>Gill Sans</vt:lpstr>
      <vt:lpstr>Gill Sans MT</vt:lpstr>
      <vt:lpstr>Roboto</vt:lpstr>
      <vt:lpstr>Tahoma</vt:lpstr>
      <vt:lpstr>Times</vt:lpstr>
      <vt:lpstr>Times New Roman</vt:lpstr>
      <vt:lpstr>TimesLTPro-Bold</vt:lpstr>
      <vt:lpstr>TimesLTPro-Italic</vt:lpstr>
      <vt:lpstr>TimesLTPro-Roman</vt:lpstr>
      <vt:lpstr>Wingdings</vt:lpstr>
      <vt:lpstr>ZapfDingbats</vt:lpstr>
      <vt:lpstr>Default Design</vt:lpstr>
      <vt:lpstr>Clip</vt:lpstr>
      <vt:lpstr>PowerPoint Presentation</vt:lpstr>
      <vt:lpstr>Chapter 5: network layer control plane</vt:lpstr>
      <vt:lpstr>PowerPoint Presentation</vt:lpstr>
      <vt:lpstr>Network-layer functions</vt:lpstr>
      <vt:lpstr>PowerPoint Presentation</vt:lpstr>
      <vt:lpstr>PowerPoint Presentation</vt:lpstr>
      <vt:lpstr>PowerPoint Presentation</vt:lpstr>
      <vt:lpstr>Routing protocols</vt:lpstr>
      <vt:lpstr>Graph abstraction of the network</vt:lpstr>
      <vt:lpstr>Graph abstraction: costs</vt:lpstr>
      <vt:lpstr>PowerPoint Presentation</vt:lpstr>
      <vt:lpstr>PowerPoint Presentation</vt:lpstr>
      <vt:lpstr>Routing algorithm classification</vt:lpstr>
      <vt:lpstr>PowerPoint Presentation</vt:lpstr>
      <vt:lpstr>PowerPoint Presentation</vt:lpstr>
      <vt:lpstr>A link-state routing algorithm</vt:lpstr>
      <vt:lpstr>Dijsktra’s algorithm</vt:lpstr>
      <vt:lpstr>PowerPoint Presentation</vt:lpstr>
      <vt:lpstr>Dijkstra’s algorithm: another example</vt:lpstr>
      <vt:lpstr>Dijkstra’s algorithm: example (2) </vt:lpstr>
      <vt:lpstr>Dijkstra’s algorithm, discussion</vt:lpstr>
      <vt:lpstr>PowerPoint Presentation</vt:lpstr>
      <vt:lpstr>PowerPoint Presentation</vt:lpstr>
      <vt:lpstr>PowerPoint Presentation</vt:lpstr>
      <vt:lpstr>PowerPoint Presentation</vt:lpstr>
      <vt:lpstr>Distance vector algorithm </vt:lpstr>
      <vt:lpstr>Bellman-Ford example </vt:lpstr>
      <vt:lpstr>Distance vector algorithm </vt:lpstr>
      <vt:lpstr>Distance vector algorithm </vt:lpstr>
      <vt:lpstr>Distance vector algorithm </vt:lpstr>
      <vt:lpstr>PowerPoint Presentation</vt:lpstr>
      <vt:lpstr>PowerPoint Presentation</vt:lpstr>
      <vt:lpstr>Distance vector: link cost changes</vt:lpstr>
      <vt:lpstr>Distance vector: link cost changes</vt:lpstr>
      <vt:lpstr>PowerPoint Presentation</vt:lpstr>
      <vt:lpstr>Comparison of LS and DV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routing scalable</vt:lpstr>
      <vt:lpstr>PowerPoint Presentation</vt:lpstr>
      <vt:lpstr>PowerPoint Presentation</vt:lpstr>
      <vt:lpstr>Internet approach to scalable routing</vt:lpstr>
      <vt:lpstr>Interconnected ASes</vt:lpstr>
      <vt:lpstr>Inter-AS tasks</vt:lpstr>
      <vt:lpstr>Intra-AS Routing</vt:lpstr>
      <vt:lpstr>OSPF (Open Shortest Path First)</vt:lpstr>
      <vt:lpstr>OSPF “advanced” features</vt:lpstr>
      <vt:lpstr>PowerPoint Presentation</vt:lpstr>
      <vt:lpstr>PowerPoint Presentation</vt:lpstr>
      <vt:lpstr>Hierarchical OSPF</vt:lpstr>
      <vt:lpstr>Hierarchical OSPF</vt:lpstr>
      <vt:lpstr>PowerPoint Presentation</vt:lpstr>
      <vt:lpstr>Internet inter-AS routing: BGP</vt:lpstr>
      <vt:lpstr>eBGP, iBGP connections</vt:lpstr>
      <vt:lpstr>BGP basics</vt:lpstr>
      <vt:lpstr>Path attributes and BGP routes</vt:lpstr>
      <vt:lpstr>BGP path advertisement</vt:lpstr>
      <vt:lpstr>BGP path advertisement</vt:lpstr>
      <vt:lpstr>BGP messages</vt:lpstr>
      <vt:lpstr>PowerPoint Presentation</vt:lpstr>
      <vt:lpstr>PowerPoint Presentation</vt:lpstr>
      <vt:lpstr>PowerPoint Presentation</vt:lpstr>
      <vt:lpstr>PowerPoint Presentation</vt:lpstr>
      <vt:lpstr>BGP, OSPF, forwarding table entries</vt:lpstr>
      <vt:lpstr>BGP, OSPF, forwarding table entries</vt:lpstr>
      <vt:lpstr>BGP route selection</vt:lpstr>
      <vt:lpstr>Hot Potato Routing</vt:lpstr>
      <vt:lpstr>BGP: achieving policy via advertisements</vt:lpstr>
      <vt:lpstr>BGP: achieving policy via advertisements</vt:lpstr>
      <vt:lpstr>Why different Intra-, Inter-AS routing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Traffic engineering: difficult traditional routing</vt:lpstr>
      <vt:lpstr>Traffic engineering: difficult</vt:lpstr>
      <vt:lpstr>Traffic engineering: difficult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Analogy: mainframe to PC evolution*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OpenFlow protocol</vt:lpstr>
      <vt:lpstr>OpenFlow: controller-to-switch messages</vt:lpstr>
      <vt:lpstr>OpenFlow: switch-to-controller messages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ICMP: internet control message protocol</vt:lpstr>
      <vt:lpstr>PowerPoint Presentation</vt:lpstr>
      <vt:lpstr>PowerPoint Presentation</vt:lpstr>
      <vt:lpstr>PowerPoint Presentation</vt:lpstr>
      <vt:lpstr>Traceroute and ICMP</vt:lpstr>
      <vt:lpstr>PowerPoint Presentation</vt:lpstr>
      <vt:lpstr>PowerPoint Presentation</vt:lpstr>
      <vt:lpstr>What is network management?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Infrastructure for network management</vt:lpstr>
      <vt:lpstr>PowerPoint Presentation</vt:lpstr>
      <vt:lpstr>SNMP protocol</vt:lpstr>
      <vt:lpstr>SNMP protocol: message types</vt:lpstr>
      <vt:lpstr>PowerPoint Presentation</vt:lpstr>
      <vt:lpstr>PowerPoint Presentation</vt:lpstr>
      <vt:lpstr>PowerPoint Presentation</vt:lpstr>
      <vt:lpstr>SNMP protocol: message formats</vt:lpstr>
      <vt:lpstr>PowerPoint Presentation</vt:lpstr>
      <vt:lpstr>Chapter 5: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Abdullah Bin Zarshaid</cp:lastModifiedBy>
  <cp:revision>549</cp:revision>
  <dcterms:created xsi:type="dcterms:W3CDTF">1999-10-08T19:08:27Z</dcterms:created>
  <dcterms:modified xsi:type="dcterms:W3CDTF">2020-05-12T04:51:27Z</dcterms:modified>
</cp:coreProperties>
</file>